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66" r:id="rId2"/>
    <p:sldId id="376" r:id="rId3"/>
    <p:sldId id="380" r:id="rId4"/>
    <p:sldId id="382" r:id="rId5"/>
    <p:sldId id="413" r:id="rId6"/>
    <p:sldId id="387" r:id="rId7"/>
    <p:sldId id="388" r:id="rId8"/>
    <p:sldId id="391" r:id="rId9"/>
    <p:sldId id="390" r:id="rId10"/>
    <p:sldId id="392" r:id="rId11"/>
    <p:sldId id="417" r:id="rId12"/>
    <p:sldId id="393" r:id="rId13"/>
    <p:sldId id="395" r:id="rId14"/>
    <p:sldId id="394" r:id="rId15"/>
    <p:sldId id="402" r:id="rId16"/>
    <p:sldId id="396" r:id="rId17"/>
    <p:sldId id="397" r:id="rId18"/>
    <p:sldId id="399" r:id="rId19"/>
    <p:sldId id="398" r:id="rId20"/>
    <p:sldId id="400" r:id="rId21"/>
    <p:sldId id="401" r:id="rId22"/>
    <p:sldId id="405" r:id="rId23"/>
    <p:sldId id="383" r:id="rId24"/>
    <p:sldId id="384" r:id="rId25"/>
    <p:sldId id="385" r:id="rId26"/>
    <p:sldId id="386" r:id="rId27"/>
    <p:sldId id="403" r:id="rId28"/>
    <p:sldId id="404" r:id="rId29"/>
    <p:sldId id="406" r:id="rId30"/>
    <p:sldId id="407" r:id="rId31"/>
    <p:sldId id="409" r:id="rId32"/>
    <p:sldId id="408" r:id="rId33"/>
    <p:sldId id="411" r:id="rId34"/>
    <p:sldId id="410" r:id="rId35"/>
    <p:sldId id="412" r:id="rId36"/>
    <p:sldId id="414" r:id="rId37"/>
    <p:sldId id="416" r:id="rId3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6" autoAdjust="0"/>
  </p:normalViewPr>
  <p:slideViewPr>
    <p:cSldViewPr>
      <p:cViewPr varScale="1">
        <p:scale>
          <a:sx n="126" d="100"/>
          <a:sy n="126" d="100"/>
        </p:scale>
        <p:origin x="82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6E61-EEBF-449A-A58D-8D6DCDCACF8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7E1B-5357-4524-B5C4-778DC9B50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31" y="860425"/>
            <a:ext cx="3233969" cy="1559331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1749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сказать, что предмет движется по поверхности чего-либо?</a:t>
            </a:r>
            <a:endParaRPr lang="ru-RU" sz="2000" b="1" spc="-2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92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32" y="1233141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66930" y="2082051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Предлоги дательного падежа в русском язы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089025"/>
            <a:ext cx="1980010" cy="123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8300" y="746315"/>
            <a:ext cx="5257800" cy="2585323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</a:t>
            </a:r>
            <a:r>
              <a:rPr lang="ru-RU" sz="2800" dirty="0"/>
              <a:t>Чтобы сказать, </a:t>
            </a:r>
            <a:r>
              <a:rPr lang="ru-RU" sz="2800" b="1" i="1" dirty="0"/>
              <a:t>по чему</a:t>
            </a:r>
            <a:r>
              <a:rPr lang="ru-RU" sz="2800" dirty="0"/>
              <a:t> передвигается предмет, нужны существительные </a:t>
            </a:r>
            <a:endParaRPr lang="ru-RU" sz="2800" dirty="0" smtClean="0"/>
          </a:p>
          <a:p>
            <a:r>
              <a:rPr lang="ru-RU" sz="2800" b="1" i="1" dirty="0" smtClean="0"/>
              <a:t>в </a:t>
            </a:r>
            <a:r>
              <a:rPr lang="ru-RU" sz="2800" b="1" i="1" dirty="0"/>
              <a:t>дательном падеже с предлогом по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83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384995"/>
          </a:xfrm>
        </p:spPr>
        <p:txBody>
          <a:bodyPr/>
          <a:lstStyle/>
          <a:p>
            <a:r>
              <a:rPr lang="ru-RU" sz="1800" dirty="0" smtClean="0"/>
              <a:t>Почему утки плавают?</a:t>
            </a:r>
          </a:p>
          <a:p>
            <a:r>
              <a:rPr lang="ru-RU" sz="1800" dirty="0" smtClean="0"/>
              <a:t>Потому что они водоплавающие.</a:t>
            </a:r>
            <a:endParaRPr lang="ru-RU" sz="1800" dirty="0"/>
          </a:p>
          <a:p>
            <a:r>
              <a:rPr lang="ru-RU" sz="1800" dirty="0" smtClean="0"/>
              <a:t>По чему утки плавают?</a:t>
            </a:r>
          </a:p>
          <a:p>
            <a:r>
              <a:rPr lang="ru-RU" sz="1800" dirty="0" smtClean="0"/>
              <a:t>Они плавают по воде.</a:t>
            </a:r>
            <a:endParaRPr lang="ru-RU" sz="1800" dirty="0"/>
          </a:p>
        </p:txBody>
      </p:sp>
      <p:pic>
        <p:nvPicPr>
          <p:cNvPr id="1026" name="Picture 2" descr="ПОЧЕМУ&quot; или &quot;ПО ЧЕМУ&quot;, как правильно пишется?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746125"/>
            <a:ext cx="225425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1" y="555625"/>
            <a:ext cx="55097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2" y="555625"/>
            <a:ext cx="532534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7280" y="102424"/>
            <a:ext cx="3387767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 чему?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9700" y="542687"/>
            <a:ext cx="59268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 по картинкам, 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чему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движутся люди или предметы. </a:t>
            </a:r>
            <a:endParaRPr kumimoji="0" lang="ru-RU" altLang="ru-RU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0752" y="1659184"/>
            <a:ext cx="2277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52847" y="2103051"/>
            <a:ext cx="2616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700" y="760994"/>
            <a:ext cx="4045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</a:pPr>
            <a:r>
              <a:rPr lang="ru-RU" alt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Охотник </a:t>
            </a:r>
            <a:r>
              <a:rPr lang="ru-RU" alt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пробирается по лесу.</a:t>
            </a:r>
            <a:endParaRPr lang="ru-RU" alt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Настоящий охотник и его черты - Охотник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130326"/>
            <a:ext cx="2839820" cy="19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00" y="102424"/>
            <a:ext cx="3267947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 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176757" cy="1723549"/>
          </a:xfrm>
        </p:spPr>
        <p:txBody>
          <a:bodyPr/>
          <a:lstStyle/>
          <a:p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Лыжник катится  по снегу. 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/>
          </a:p>
        </p:txBody>
      </p:sp>
      <p:pic>
        <p:nvPicPr>
          <p:cNvPr id="5" name="Picture 7" descr="Лыжи гифки, анимированные GIF изображения лыжи - скачать гиф картинки на  GIFER"/>
          <p:cNvPicPr>
            <a:picLocks noGrp="1" noChangeAspect="1" noChangeArrowheads="1" noCrop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103312"/>
            <a:ext cx="24384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02424"/>
            <a:ext cx="3648947" cy="315471"/>
          </a:xfrm>
        </p:spPr>
        <p:txBody>
          <a:bodyPr/>
          <a:lstStyle/>
          <a:p>
            <a:r>
              <a:rPr lang="ru-RU" dirty="0" smtClean="0"/>
              <a:t>по 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899" y="645025"/>
            <a:ext cx="5249147" cy="1354173"/>
          </a:xfrm>
        </p:spPr>
        <p:txBody>
          <a:bodyPr/>
          <a:lstStyle/>
          <a:p>
            <a:pPr lvl="0" algn="l" rtl="0"/>
            <a:r>
              <a:rPr lang="ru-RU" altLang="ru-RU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Корабль </a:t>
            </a:r>
            <a:r>
              <a:rPr lang="ru-RU" altLang="ru-RU" sz="28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плывёт  по морю.</a:t>
            </a:r>
            <a:endParaRPr lang="ru-RU" altLang="ru-RU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73724"/>
            <a:ext cx="5765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Корабль гифки, анимированные GIF изображения корабль - скачать гиф картинки  на GIFER"/>
          <p:cNvPicPr>
            <a:picLocks noGrp="1" noChangeAspect="1" noChangeArrowheads="1" noCrop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089025"/>
            <a:ext cx="4038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00" y="102424"/>
            <a:ext cx="3496547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 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029200" cy="1052464"/>
          </a:xfrm>
        </p:spPr>
        <p:txBody>
          <a:bodyPr/>
          <a:lstStyle/>
          <a:p>
            <a:r>
              <a:rPr lang="ru-RU" sz="2800" i="1" dirty="0" smtClean="0"/>
              <a:t>Комбайн едет по полю.</a:t>
            </a:r>
            <a:endParaRPr lang="ru-RU" sz="2800" i="1" dirty="0"/>
          </a:p>
        </p:txBody>
      </p:sp>
      <p:pic>
        <p:nvPicPr>
          <p:cNvPr id="3074" name="Picture 2" descr="Комбайн Нью Холланд (New Holland): преимущества и недостатки, проблемные  мест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936625"/>
            <a:ext cx="403860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 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562600" cy="1483352"/>
          </a:xfrm>
        </p:spPr>
        <p:txBody>
          <a:bodyPr/>
          <a:lstStyle/>
          <a:p>
            <a:r>
              <a:rPr lang="ru-RU" sz="2800" i="1" dirty="0" smtClean="0"/>
              <a:t>Караван движется  по пустыне.</a:t>
            </a:r>
            <a:endParaRPr lang="ru-RU" sz="2800" i="1" dirty="0"/>
          </a:p>
        </p:txBody>
      </p:sp>
      <p:pic>
        <p:nvPicPr>
          <p:cNvPr id="5122" name="Picture 2" descr="Caravan by iSohei on DeviantArt"/>
          <p:cNvPicPr>
            <a:picLocks noGrp="1" noChangeAspect="1" noChangeArrowheads="1" noCrop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965636"/>
            <a:ext cx="3390899" cy="21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00" y="102424"/>
            <a:ext cx="3267947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 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621577"/>
          </a:xfrm>
        </p:spPr>
        <p:txBody>
          <a:bodyPr/>
          <a:lstStyle/>
          <a:p>
            <a:r>
              <a:rPr lang="ru-RU" sz="2800" i="1" dirty="0" smtClean="0"/>
              <a:t>Парусник несётся по волнам.</a:t>
            </a:r>
            <a:endParaRPr lang="ru-RU" sz="2800" i="1" dirty="0"/>
          </a:p>
        </p:txBody>
      </p:sp>
      <p:pic>
        <p:nvPicPr>
          <p:cNvPr id="4098" name="Picture 2" descr="Парусник - анимация на телефон от akela73 №793868"/>
          <p:cNvPicPr>
            <a:picLocks noGrp="1" noChangeAspect="1" noChangeArrowheads="1" noCrop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012825"/>
            <a:ext cx="3352800" cy="20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Винительный падеж имён существитель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2424"/>
            <a:ext cx="5257800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325348" cy="2215991"/>
          </a:xfrm>
        </p:spPr>
        <p:txBody>
          <a:bodyPr/>
          <a:lstStyle/>
          <a:p>
            <a:r>
              <a:rPr lang="ru-RU" b="1" dirty="0"/>
              <a:t>Прочитайте диалог. Расспросите одноклассников, как пройти в вашем городе к школе, поликлинике, магазину, парку.</a:t>
            </a:r>
          </a:p>
          <a:p>
            <a:r>
              <a:rPr lang="ru-RU" sz="2000" dirty="0"/>
              <a:t>- Скажите, пожалуйста, где здесь аптека?</a:t>
            </a:r>
          </a:p>
          <a:p>
            <a:r>
              <a:rPr lang="ru-RU" sz="2000" dirty="0"/>
              <a:t>- Это недалеко. Идите прямо </a:t>
            </a:r>
            <a:r>
              <a:rPr lang="ru-RU" sz="2000" b="1" i="1" dirty="0"/>
              <a:t>по этой улице</a:t>
            </a:r>
            <a:r>
              <a:rPr lang="ru-RU" sz="2000" dirty="0"/>
              <a:t>. Здание аптеки будет справа.</a:t>
            </a:r>
          </a:p>
          <a:p>
            <a:r>
              <a:rPr lang="ru-RU" sz="2000" dirty="0"/>
              <a:t>- Спасибо! А я шёл </a:t>
            </a:r>
            <a:r>
              <a:rPr lang="ru-RU" sz="2000" b="1" i="1" dirty="0"/>
              <a:t>по переулку</a:t>
            </a:r>
            <a:r>
              <a:rPr lang="ru-RU" sz="2000" dirty="0"/>
              <a:t> в другую сторону!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54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00" y="102424"/>
            <a:ext cx="3267947" cy="946413"/>
          </a:xfrm>
        </p:spPr>
        <p:txBody>
          <a:bodyPr/>
          <a:lstStyle/>
          <a:p>
            <a:pPr fontAlgn="t"/>
            <a:r>
              <a:rPr lang="ru-RU" b="0" dirty="0"/>
              <a:t>ПЕРЕУ́ЛОК</a:t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sz="2000" dirty="0"/>
              <a:t>Небольшая, обычно узкая улица, соединяющая две другие, параллельные улицы.</a:t>
            </a:r>
          </a:p>
        </p:txBody>
      </p:sp>
      <p:pic>
        <p:nvPicPr>
          <p:cNvPr id="5" name="Picture 2" descr="Скатертный переулок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46125"/>
            <a:ext cx="213359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325348" cy="2523768"/>
          </a:xfrm>
        </p:spPr>
        <p:txBody>
          <a:bodyPr/>
          <a:lstStyle/>
          <a:p>
            <a:r>
              <a:rPr lang="ru-RU" b="1" dirty="0"/>
              <a:t>Прочитайте диалог. Расспросите одноклассников, как пройти в вашем городе к школе, поликлинике, магазину, парку.</a:t>
            </a:r>
          </a:p>
          <a:p>
            <a:r>
              <a:rPr lang="ru-RU" sz="2000" dirty="0"/>
              <a:t>- Скажите, пожалуйста, где здесь </a:t>
            </a:r>
            <a:r>
              <a:rPr lang="ru-RU" sz="2000" dirty="0" smtClean="0"/>
              <a:t>поликлиника?</a:t>
            </a:r>
            <a:endParaRPr lang="ru-RU" sz="2000" dirty="0"/>
          </a:p>
          <a:p>
            <a:r>
              <a:rPr lang="ru-RU" sz="2000" dirty="0"/>
              <a:t>- Это недалеко. Идите прямо </a:t>
            </a:r>
            <a:r>
              <a:rPr lang="ru-RU" sz="2000" b="1" i="1" dirty="0"/>
              <a:t>по этой улице</a:t>
            </a:r>
            <a:r>
              <a:rPr lang="ru-RU" sz="2000" dirty="0"/>
              <a:t>. Здание </a:t>
            </a:r>
            <a:r>
              <a:rPr lang="ru-RU" sz="2000" dirty="0" smtClean="0"/>
              <a:t>поликлиники </a:t>
            </a:r>
            <a:r>
              <a:rPr lang="ru-RU" sz="2000" dirty="0"/>
              <a:t>будет </a:t>
            </a:r>
            <a:r>
              <a:rPr lang="ru-RU" sz="2000" dirty="0" smtClean="0"/>
              <a:t>слева</a:t>
            </a:r>
            <a:r>
              <a:rPr lang="ru-RU" sz="2000" dirty="0"/>
              <a:t>.</a:t>
            </a:r>
          </a:p>
          <a:p>
            <a:r>
              <a:rPr lang="ru-RU" sz="2000" dirty="0"/>
              <a:t>- Спасибо! А я шёл </a:t>
            </a:r>
            <a:r>
              <a:rPr lang="ru-RU" sz="2000" b="1" i="1" dirty="0"/>
              <a:t>по переулку</a:t>
            </a:r>
            <a:r>
              <a:rPr lang="ru-RU" sz="2000" dirty="0"/>
              <a:t> в другую сторону!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51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477328"/>
          </a:xfrm>
        </p:spPr>
        <p:txBody>
          <a:bodyPr/>
          <a:lstStyle/>
          <a:p>
            <a:r>
              <a:rPr lang="ru-RU" sz="2400" i="1" dirty="0"/>
              <a:t>Мой друг жил в Самарканде. </a:t>
            </a:r>
            <a:endParaRPr lang="ru-RU" sz="2400" i="1" dirty="0" smtClean="0"/>
          </a:p>
          <a:p>
            <a:r>
              <a:rPr lang="ru-RU" sz="2400" i="1" dirty="0" smtClean="0"/>
              <a:t>Он </a:t>
            </a:r>
            <a:r>
              <a:rPr lang="ru-RU" sz="2400" i="1" dirty="0"/>
              <a:t>часто гулял по </a:t>
            </a:r>
            <a:r>
              <a:rPr lang="ru-RU" sz="2400" i="1" dirty="0" err="1"/>
              <a:t>Регистану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Регистан в Самарканде – Окружающий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49" y="741234"/>
            <a:ext cx="252906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2753487" cy="2215991"/>
          </a:xfrm>
        </p:spPr>
        <p:txBody>
          <a:bodyPr/>
          <a:lstStyle/>
          <a:p>
            <a:r>
              <a:rPr lang="ru-RU" sz="2400" i="1" dirty="0"/>
              <a:t>Вчера ребята были в парке. Они долго катались по аллеям на </a:t>
            </a:r>
            <a:r>
              <a:rPr lang="ru-RU" sz="2400" i="1" dirty="0" err="1"/>
              <a:t>скейте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Сочи вошел в топ-3 лучших городов России для катания на скей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32" y="741234"/>
            <a:ext cx="2473106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круглые формы в оформлении сада : MyGarden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77" y="708025"/>
            <a:ext cx="2547722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61610" cy="1477328"/>
          </a:xfrm>
        </p:spPr>
        <p:txBody>
          <a:bodyPr/>
          <a:lstStyle/>
          <a:p>
            <a:r>
              <a:rPr lang="ru-RU" sz="2400" dirty="0"/>
              <a:t>На экскурсии в Бухаре </a:t>
            </a:r>
            <a:r>
              <a:rPr lang="ru-RU" sz="2400" dirty="0" err="1"/>
              <a:t>Феруза</a:t>
            </a:r>
            <a:r>
              <a:rPr lang="ru-RU" sz="2400" dirty="0"/>
              <a:t> весь день ходила по Арку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 descr="Арк (Бухара)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484979"/>
            <a:ext cx="3276600" cy="15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747010" cy="2215991"/>
          </a:xfrm>
        </p:spPr>
        <p:txBody>
          <a:bodyPr/>
          <a:lstStyle/>
          <a:p>
            <a:r>
              <a:rPr lang="ru-RU" sz="2400" dirty="0" err="1" smtClean="0"/>
              <a:t>Даврон</a:t>
            </a:r>
            <a:r>
              <a:rPr lang="ru-RU" sz="2400" dirty="0" smtClean="0"/>
              <a:t> с </a:t>
            </a:r>
            <a:r>
              <a:rPr lang="ru-RU" sz="2400" dirty="0"/>
              <a:t>родителями был в Москве. </a:t>
            </a:r>
            <a:endParaRPr lang="ru-RU" sz="2400" dirty="0" smtClean="0"/>
          </a:p>
          <a:p>
            <a:r>
              <a:rPr lang="ru-RU" sz="2400" dirty="0" smtClean="0"/>
              <a:t>Они </a:t>
            </a:r>
            <a:r>
              <a:rPr lang="ru-RU" sz="2400" dirty="0"/>
              <a:t>гуляли по Красной площади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266" name="Picture 2" descr="Маразм без границ: Москва без Московского договора 1921-го? | Лрагир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67578"/>
            <a:ext cx="2492637" cy="19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2400657"/>
          </a:xfrm>
        </p:spPr>
        <p:txBody>
          <a:bodyPr/>
          <a:lstStyle/>
          <a:p>
            <a:r>
              <a:rPr lang="ru-RU" b="1" dirty="0"/>
              <a:t>Анвар и его друзья не любят сидеть или стоять на одном месте. Замените в предложениях глаголы </a:t>
            </a:r>
            <a:r>
              <a:rPr lang="ru-RU" b="1" i="1" dirty="0"/>
              <a:t>сидеть, стоять</a:t>
            </a:r>
            <a:r>
              <a:rPr lang="ru-RU" b="1" dirty="0"/>
              <a:t>, </a:t>
            </a:r>
            <a:r>
              <a:rPr lang="ru-RU" b="1" i="1" dirty="0"/>
              <a:t>быть</a:t>
            </a:r>
            <a:r>
              <a:rPr lang="ru-RU" b="1" dirty="0"/>
              <a:t> на слова </a:t>
            </a:r>
            <a:r>
              <a:rPr lang="ru-RU" b="1" i="1" dirty="0"/>
              <a:t>шли</a:t>
            </a:r>
            <a:r>
              <a:rPr lang="ru-RU" b="1" dirty="0"/>
              <a:t>, </a:t>
            </a:r>
            <a:r>
              <a:rPr lang="ru-RU" b="1" i="1" dirty="0"/>
              <a:t>ходили,</a:t>
            </a:r>
            <a:r>
              <a:rPr lang="ru-RU" b="1" dirty="0"/>
              <a:t> </a:t>
            </a:r>
            <a:r>
              <a:rPr lang="ru-RU" b="1" i="1" dirty="0"/>
              <a:t>гуляли</a:t>
            </a:r>
            <a:r>
              <a:rPr lang="ru-RU" b="1" dirty="0"/>
              <a:t>. </a:t>
            </a:r>
          </a:p>
          <a:p>
            <a:r>
              <a:rPr lang="ru-RU" dirty="0"/>
              <a:t>Образец: Мальчики </a:t>
            </a:r>
            <a:r>
              <a:rPr lang="ru-RU" b="1" i="1" dirty="0"/>
              <a:t>стояли в коридоре</a:t>
            </a:r>
            <a:r>
              <a:rPr lang="ru-RU" dirty="0"/>
              <a:t> и разговаривали. – Мальчики </a:t>
            </a:r>
            <a:r>
              <a:rPr lang="ru-RU" b="1" dirty="0"/>
              <a:t>шли по коридору</a:t>
            </a:r>
            <a:r>
              <a:rPr lang="ru-RU" dirty="0"/>
              <a:t> и разговаривали.</a:t>
            </a:r>
          </a:p>
          <a:p>
            <a:r>
              <a:rPr lang="ru-RU" sz="1600" dirty="0"/>
              <a:t>Ребята сидели в парке и говорили о новом фильме. Ученики были в музее и слушали рассказ о Самарканде. Моя сестра стояла на </a:t>
            </a:r>
            <a:r>
              <a:rPr lang="ru-RU" sz="1600" dirty="0" err="1"/>
              <a:t>Регистане</a:t>
            </a:r>
            <a:r>
              <a:rPr lang="ru-RU" sz="1600" dirty="0"/>
              <a:t> и фотографировала медресе Улугбека. Карим и </a:t>
            </a:r>
            <a:r>
              <a:rPr lang="ru-RU" sz="1600" dirty="0" err="1"/>
              <a:t>Шахноза</a:t>
            </a:r>
            <a:r>
              <a:rPr lang="ru-RU" sz="1600" dirty="0"/>
              <a:t> сидели в зоопарке и смотрели на животных.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54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1" y="98425"/>
            <a:ext cx="5105400" cy="315471"/>
          </a:xfrm>
        </p:spPr>
        <p:txBody>
          <a:bodyPr/>
          <a:lstStyle/>
          <a:p>
            <a:pPr algn="ctr"/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2092881"/>
          </a:xfrm>
        </p:spPr>
        <p:txBody>
          <a:bodyPr/>
          <a:lstStyle/>
          <a:p>
            <a:r>
              <a:rPr lang="ru-RU" sz="2000" dirty="0" smtClean="0"/>
              <a:t>   Ребята гуляли по парку </a:t>
            </a:r>
            <a:r>
              <a:rPr lang="ru-RU" sz="2000" dirty="0"/>
              <a:t>и говорили о новом фильме. Ученики </a:t>
            </a:r>
            <a:r>
              <a:rPr lang="ru-RU" sz="2000" dirty="0" smtClean="0"/>
              <a:t>шли по музею </a:t>
            </a:r>
            <a:r>
              <a:rPr lang="ru-RU" sz="2000" dirty="0"/>
              <a:t>и слушали рассказ о Самарканде. Моя сестра </a:t>
            </a:r>
            <a:r>
              <a:rPr lang="ru-RU" sz="2000" dirty="0" smtClean="0"/>
              <a:t> ходила по </a:t>
            </a:r>
            <a:r>
              <a:rPr lang="ru-RU" sz="2000" dirty="0" err="1" smtClean="0"/>
              <a:t>Регистану</a:t>
            </a:r>
            <a:r>
              <a:rPr lang="ru-RU" sz="2000" dirty="0" smtClean="0"/>
              <a:t> </a:t>
            </a:r>
            <a:r>
              <a:rPr lang="ru-RU" sz="2000" dirty="0"/>
              <a:t>и фотографировала медресе Улугбека. Карим и </a:t>
            </a:r>
            <a:r>
              <a:rPr lang="ru-RU" sz="2000" dirty="0" err="1"/>
              <a:t>Шахноза</a:t>
            </a:r>
            <a:r>
              <a:rPr lang="ru-RU" sz="2000" dirty="0"/>
              <a:t> </a:t>
            </a:r>
            <a:r>
              <a:rPr lang="ru-RU" sz="2000" dirty="0" smtClean="0"/>
              <a:t>гуляли  по зоопарку </a:t>
            </a:r>
            <a:r>
              <a:rPr lang="ru-RU" sz="2000" dirty="0"/>
              <a:t>и смотрели на животных.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764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46331"/>
          </a:xfrm>
        </p:spPr>
        <p:txBody>
          <a:bodyPr/>
          <a:lstStyle/>
          <a:p>
            <a:r>
              <a:rPr lang="ru-RU" sz="1400" dirty="0"/>
              <a:t>Прочитайте стихотворение С. Маршака «Дождь</a:t>
            </a:r>
            <a:r>
              <a:rPr lang="ru-RU" sz="1400" dirty="0" smtClean="0"/>
              <a:t>».</a:t>
            </a:r>
            <a:r>
              <a:rPr lang="ru-RU" sz="1400" i="1" dirty="0"/>
              <a:t>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По </a:t>
            </a:r>
            <a:r>
              <a:rPr lang="ru-RU" sz="1400" i="1" dirty="0"/>
              <a:t>каким предметам</a:t>
            </a:r>
            <a:r>
              <a:rPr lang="ru-RU" sz="1400" dirty="0"/>
              <a:t> стучал </a:t>
            </a:r>
            <a:r>
              <a:rPr lang="ru-RU" sz="1400" dirty="0" smtClean="0"/>
              <a:t>дождь?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54124"/>
            <a:ext cx="2592975" cy="1661993"/>
          </a:xfrm>
        </p:spPr>
        <p:txBody>
          <a:bodyPr/>
          <a:lstStyle/>
          <a:p>
            <a:r>
              <a:rPr lang="ru-RU" sz="1600" dirty="0" smtClean="0"/>
              <a:t>По </a:t>
            </a:r>
            <a:r>
              <a:rPr lang="ru-RU" sz="1600" dirty="0"/>
              <a:t>небу голубому</a:t>
            </a:r>
          </a:p>
          <a:p>
            <a:r>
              <a:rPr lang="ru-RU" sz="1600" dirty="0"/>
              <a:t>Проехал грохот грома,</a:t>
            </a:r>
          </a:p>
          <a:p>
            <a:r>
              <a:rPr lang="ru-RU" sz="1600" dirty="0"/>
              <a:t>И снова </a:t>
            </a:r>
            <a:r>
              <a:rPr lang="ru-RU" sz="1600" dirty="0" smtClean="0"/>
              <a:t>всё </a:t>
            </a:r>
            <a:r>
              <a:rPr lang="ru-RU" sz="1600" dirty="0"/>
              <a:t>молчит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А миг спустя мы слышим,</a:t>
            </a:r>
          </a:p>
          <a:p>
            <a:r>
              <a:rPr lang="ru-RU" sz="1600" dirty="0"/>
              <a:t>Как весело и быстро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8875" y="746315"/>
            <a:ext cx="2893425" cy="1969770"/>
          </a:xfrm>
        </p:spPr>
        <p:txBody>
          <a:bodyPr/>
          <a:lstStyle/>
          <a:p>
            <a:r>
              <a:rPr lang="ru-RU" sz="1600" dirty="0" smtClean="0"/>
              <a:t>По </a:t>
            </a:r>
            <a:r>
              <a:rPr lang="ru-RU" sz="1600" dirty="0"/>
              <a:t>всем зеленым листьям,</a:t>
            </a:r>
          </a:p>
          <a:p>
            <a:r>
              <a:rPr lang="ru-RU" sz="1600" dirty="0"/>
              <a:t>По всем железным крышам,</a:t>
            </a:r>
          </a:p>
          <a:p>
            <a:r>
              <a:rPr lang="ru-RU" sz="1600" dirty="0"/>
              <a:t>По цветникам, скамейкам,</a:t>
            </a:r>
          </a:p>
          <a:p>
            <a:r>
              <a:rPr lang="ru-RU" sz="1600" dirty="0"/>
              <a:t>По ведрам и по лейкам</a:t>
            </a:r>
          </a:p>
          <a:p>
            <a:r>
              <a:rPr lang="ru-RU" sz="1600" dirty="0"/>
              <a:t>Пролетный дождь стучит.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471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210821" cy="2585323"/>
          </a:xfrm>
        </p:spPr>
        <p:txBody>
          <a:bodyPr/>
          <a:lstStyle/>
          <a:p>
            <a:r>
              <a:rPr lang="ru-RU" b="1" dirty="0"/>
              <a:t>Дополните предложения, рассказав, кто </a:t>
            </a:r>
            <a:r>
              <a:rPr lang="ru-RU" b="1" i="1" dirty="0"/>
              <a:t>где</a:t>
            </a:r>
            <a:r>
              <a:rPr lang="ru-RU" b="1" dirty="0"/>
              <a:t> работает или учится и </a:t>
            </a:r>
            <a:r>
              <a:rPr lang="ru-RU" b="1" i="1" dirty="0"/>
              <a:t>куда</a:t>
            </a:r>
            <a:r>
              <a:rPr lang="ru-RU" b="1" dirty="0"/>
              <a:t> направляется.</a:t>
            </a:r>
          </a:p>
          <a:p>
            <a:r>
              <a:rPr lang="ru-RU" dirty="0"/>
              <a:t>Образец: Моя мама актриса. Она работает </a:t>
            </a:r>
            <a:r>
              <a:rPr lang="ru-RU" b="1" i="1" dirty="0"/>
              <a:t>в театре</a:t>
            </a:r>
            <a:r>
              <a:rPr lang="ru-RU" dirty="0"/>
              <a:t>. Сегодня она идёт </a:t>
            </a:r>
            <a:r>
              <a:rPr lang="ru-RU" b="1" i="1" dirty="0"/>
              <a:t>в театр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брат студент колледжа искусств. </a:t>
            </a:r>
            <a:r>
              <a:rPr lang="ru-RU" dirty="0" smtClean="0"/>
              <a:t>Он учится в колледже. Он идёт в колледж.</a:t>
            </a:r>
          </a:p>
          <a:p>
            <a:r>
              <a:rPr lang="ru-RU" dirty="0" err="1" smtClean="0"/>
              <a:t>Дильбар</a:t>
            </a:r>
            <a:r>
              <a:rPr lang="ru-RU" dirty="0" smtClean="0"/>
              <a:t> </a:t>
            </a:r>
            <a:r>
              <a:rPr lang="ru-RU" dirty="0"/>
              <a:t>Абдурахманова – первая узбекская </a:t>
            </a:r>
            <a:r>
              <a:rPr lang="ru-RU" dirty="0" smtClean="0"/>
              <a:t>женщина-дирижёр. Она работает в театре. Она идёт в театр. </a:t>
            </a:r>
          </a:p>
          <a:p>
            <a:r>
              <a:rPr lang="ru-RU" dirty="0" smtClean="0"/>
              <a:t> </a:t>
            </a:r>
            <a:r>
              <a:rPr lang="ru-RU" dirty="0" err="1"/>
              <a:t>Феруза</a:t>
            </a:r>
            <a:r>
              <a:rPr lang="ru-RU" dirty="0"/>
              <a:t> – студентка консерватории. </a:t>
            </a:r>
            <a:r>
              <a:rPr lang="ru-RU" dirty="0" smtClean="0"/>
              <a:t>Она учится в консерватории. Она идёт в консерваторию. </a:t>
            </a:r>
          </a:p>
          <a:p>
            <a:r>
              <a:rPr lang="ru-RU" dirty="0" smtClean="0"/>
              <a:t>Наш </a:t>
            </a:r>
            <a:r>
              <a:rPr lang="ru-RU" dirty="0"/>
              <a:t>сосед – преподаватель музыкальной школы</a:t>
            </a:r>
            <a:r>
              <a:rPr lang="ru-RU" dirty="0" smtClean="0"/>
              <a:t>. Он работает в музыкальной школе. Он идёт в музыкальную школу.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2225"/>
            <a:ext cx="5164295" cy="738664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Восстановите предложения, написав слова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нужной форме.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0" y="403226"/>
            <a:ext cx="5562600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шли по (берег) реки, а потом пошли по (лес). По (этот проспект) ходят только автобусы, а трамваи ходят по (другая улица). Ребята шли по (мост) и видели, как по (голубая река) плывёт теплоход. Поезд едет по (новый маршрут) с большой скоростью. По (широкий коридор) шагали ребята к (новый учитель) физики. Эта новость известна по (весь мир).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2225"/>
            <a:ext cx="5164295" cy="738664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Восстановите предложения, написав слова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нужной форме.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0" y="403226"/>
            <a:ext cx="556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шли по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берегу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реки, а потом пошли по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лесу.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этому проспекту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ходят только автобусы, а трамваи ходят по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другой улице.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Ребята шли по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мосту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видели, как по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голубой реке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плывёт теплоход. Поезд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едет по новому маршруту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большой скоростью. По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широкому коридору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шагали ребята к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новому учителю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физики. Эта новость известна по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всему  миру.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925" y="102424"/>
            <a:ext cx="4033122" cy="315471"/>
          </a:xfrm>
        </p:spPr>
        <p:txBody>
          <a:bodyPr/>
          <a:lstStyle/>
          <a:p>
            <a:r>
              <a:rPr lang="ru-RU" dirty="0" smtClean="0"/>
              <a:t>Учим фразеологизмы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2700" y="879473"/>
            <a:ext cx="3314712" cy="1557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239826" y="879473"/>
            <a:ext cx="33282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пускать деньги по ветру</a:t>
            </a:r>
          </a:p>
          <a:p>
            <a:pPr algn="ctr"/>
            <a:r>
              <a:rPr lang="ru-RU" sz="2400" dirty="0" smtClean="0"/>
              <a:t>держать нос по ветру</a:t>
            </a:r>
          </a:p>
          <a:p>
            <a:pPr algn="ctr"/>
            <a:r>
              <a:rPr lang="ru-RU" sz="2400" dirty="0" smtClean="0"/>
              <a:t>по горячим следам</a:t>
            </a:r>
          </a:p>
          <a:p>
            <a:endParaRPr lang="ru-RU" dirty="0"/>
          </a:p>
        </p:txBody>
      </p:sp>
      <p:pic>
        <p:nvPicPr>
          <p:cNvPr id="7" name="Рисунок 6" descr="C:\Users\Маманя\AppData\Local\Microsoft\Windows\Temporary Internet Files\Content.Word\img8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246152"/>
            <a:ext cx="1139825" cy="107315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C:\Users\Маманя\AppData\Local\Microsoft\Windows\Temporary Internet Files\Content.Word\img8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2442" y="2045464"/>
            <a:ext cx="1022985" cy="105918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C:\Users\Маманя\AppData\Local\Microsoft\Windows\Temporary Internet Files\Content.Word\img882.jpg"/>
          <p:cNvPicPr/>
          <p:nvPr/>
        </p:nvPicPr>
        <p:blipFill>
          <a:blip r:embed="rId4" cstate="print"/>
          <a:srcRect r="10987"/>
          <a:stretch>
            <a:fillRect/>
          </a:stretch>
        </p:blipFill>
        <p:spPr bwMode="auto">
          <a:xfrm>
            <a:off x="4394028" y="1258852"/>
            <a:ext cx="1162685" cy="104775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600" dirty="0"/>
              <a:t>Где живёт Дед Мороз? Его родиной считают сейчас город Великий Устюг возле Вологды. Зимой приехать туда можно по льду реки Юг. Сам Дед Мороз едет в гости к ребятам по зимнему снегу на оленях.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Дед Мороз и Снегурочка. Откуда они появилис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7" y="749042"/>
            <a:ext cx="2352675" cy="21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Великий Устюг: в гости к Деду Морозу, 4-дневный автобусный тур — экскурсия  в Ульянов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87" y="736685"/>
            <a:ext cx="2495660" cy="21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607480"/>
          </a:xfrm>
        </p:spPr>
        <p:txBody>
          <a:bodyPr/>
          <a:lstStyle/>
          <a:p>
            <a:r>
              <a:rPr lang="ru-RU" sz="1800" dirty="0"/>
              <a:t>Родина Санта Клауса – Северный полюс. Девять оленей везут его санки с подарками по Северному Ледовитому океану, а потом по улицам городов Европы и Америки.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анта-Клаус»: настоящий Санта искупается в Мёртвом мо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7" y="741234"/>
            <a:ext cx="249566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лет упряжки оленей Санта-Клауса над Канадой и США контролируют истребит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6" y="741234"/>
            <a:ext cx="2508123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339102"/>
          </a:xfrm>
        </p:spPr>
        <p:txBody>
          <a:bodyPr/>
          <a:lstStyle/>
          <a:p>
            <a:r>
              <a:rPr lang="ru-RU" sz="2000" dirty="0"/>
              <a:t>Тяжелее всего оленям в Австралии. Новый год там наступает летом. Поэтому олени с трудом тащат санки по горячему песку.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Почему на Новый год наряжают елку!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41235"/>
            <a:ext cx="2598067" cy="2158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Новогодние традиции Австралии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4625"/>
            <a:ext cx="5410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Обои снег, winter, красавица Фон № 53103 , раздел Праздники, размер  4893x3247 - скачать бесплатно картинку на рабочий стол и теле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" y="888"/>
            <a:ext cx="5710953" cy="32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401547" cy="315471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Задание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41234"/>
            <a:ext cx="3048000" cy="3693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2292" name="Picture 4" descr="Агния Барто - В защиту Деда Мороза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06" y="729931"/>
            <a:ext cx="20615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100" y="1317626"/>
            <a:ext cx="283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упражнения 6,8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стр. 62,63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486400" cy="2884479"/>
          </a:xfrm>
        </p:spPr>
        <p:txBody>
          <a:bodyPr/>
          <a:lstStyle/>
          <a:p>
            <a:r>
              <a:rPr lang="ru-RU" sz="1800" i="1" dirty="0"/>
              <a:t>Ничего не бросай за окно! Это некрасиво!</a:t>
            </a:r>
          </a:p>
          <a:p>
            <a:r>
              <a:rPr lang="ru-RU" sz="1800" i="1" dirty="0"/>
              <a:t>Почему ты прячешься за Славу? Я всё равно тебя вижу!</a:t>
            </a:r>
          </a:p>
          <a:p>
            <a:r>
              <a:rPr lang="ru-RU" sz="1800" i="1" dirty="0"/>
              <a:t>Солнце зашло за тучу. Сразу стало холодно.</a:t>
            </a:r>
          </a:p>
          <a:p>
            <a:r>
              <a:rPr lang="ru-RU" sz="1800" i="1" dirty="0"/>
              <a:t>Идите прямо, потом сверните за угол. Там увидите большой дом.</a:t>
            </a:r>
          </a:p>
          <a:p>
            <a:r>
              <a:rPr lang="ru-RU" sz="1800" i="1" dirty="0"/>
              <a:t>Встань за дверь. Тогда он тебя не увидит.</a:t>
            </a:r>
          </a:p>
          <a:p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4039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Кто к кому идёт?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723549"/>
          </a:xfrm>
        </p:spPr>
        <p:txBody>
          <a:bodyPr/>
          <a:lstStyle/>
          <a:p>
            <a:r>
              <a:rPr lang="ru-RU" sz="1400" dirty="0" smtClean="0"/>
              <a:t>Буратино идёт к Мальвине.</a:t>
            </a:r>
          </a:p>
          <a:p>
            <a:r>
              <a:rPr lang="ru-RU" sz="1400" dirty="0" smtClean="0"/>
              <a:t>Лиса идёт к Волку.</a:t>
            </a:r>
          </a:p>
          <a:p>
            <a:r>
              <a:rPr lang="ru-RU" sz="1400" dirty="0" err="1" smtClean="0"/>
              <a:t>Кащей</a:t>
            </a:r>
            <a:r>
              <a:rPr lang="ru-RU" sz="1400" dirty="0" smtClean="0"/>
              <a:t> идёт к Бабе Яге.</a:t>
            </a:r>
          </a:p>
          <a:p>
            <a:r>
              <a:rPr lang="ru-RU" sz="1400" dirty="0" smtClean="0"/>
              <a:t>Красная шапочка идёт к бабушке.</a:t>
            </a:r>
          </a:p>
          <a:p>
            <a:r>
              <a:rPr lang="ru-RU" sz="1400" dirty="0" smtClean="0"/>
              <a:t>Иван Царевич идёт к лягушке.</a:t>
            </a:r>
          </a:p>
          <a:p>
            <a:endParaRPr lang="ru-RU" sz="1400" dirty="0"/>
          </a:p>
        </p:txBody>
      </p:sp>
      <p:pic>
        <p:nvPicPr>
          <p:cNvPr id="6" name="Объект 5" descr="D:\Маме\Учительская деятельность\Модератор\4 класс\раб карты  дет сад\63.jpg"/>
          <p:cNvPicPr>
            <a:picLocks noGrp="1"/>
          </p:cNvPicPr>
          <p:nvPr>
            <p:ph sz="half" idx="2"/>
          </p:nvPr>
        </p:nvPicPr>
        <p:blipFill>
          <a:blip r:embed="rId2"/>
          <a:srcRect t="25737" b="1247"/>
          <a:stretch>
            <a:fillRect/>
          </a:stretch>
        </p:blipFill>
        <p:spPr bwMode="auto">
          <a:xfrm>
            <a:off x="316884" y="597915"/>
            <a:ext cx="2429747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4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630942"/>
          </a:xfrm>
        </p:spPr>
        <p:txBody>
          <a:bodyPr/>
          <a:lstStyle/>
          <a:p>
            <a:r>
              <a:rPr lang="ru-RU" dirty="0"/>
              <a:t>Интервью Анвара в Чимгане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954655"/>
          </a:xfrm>
        </p:spPr>
        <p:txBody>
          <a:bodyPr/>
          <a:lstStyle/>
          <a:p>
            <a:r>
              <a:rPr lang="ru-RU" sz="2000" dirty="0"/>
              <a:t>- Ты давно научилась кататься на лыжах по горам?</a:t>
            </a:r>
          </a:p>
          <a:p>
            <a:r>
              <a:rPr lang="ru-RU" sz="2000" dirty="0"/>
              <a:t>- Нет, пока я катаюсь </a:t>
            </a:r>
            <a:r>
              <a:rPr lang="ru-RU" sz="2000" b="1" i="1" dirty="0"/>
              <a:t>по ровному месту</a:t>
            </a:r>
            <a:r>
              <a:rPr lang="ru-RU" sz="2000" dirty="0"/>
              <a:t>. Но потом я буду катить </a:t>
            </a:r>
            <a:r>
              <a:rPr lang="ru-RU" sz="2000" b="1" i="1" dirty="0"/>
              <a:t>по горам</a:t>
            </a:r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  <p:pic>
        <p:nvPicPr>
          <p:cNvPr id="5" name="Объект 4" descr="C:\Users\Маманя\AppData\Local\Microsoft\Windows\Temporary Internet Files\Content.Word\337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52" y="733366"/>
            <a:ext cx="2277348" cy="2154297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4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1(стр.61)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5410200" cy="2339102"/>
          </a:xfrm>
        </p:spPr>
        <p:txBody>
          <a:bodyPr/>
          <a:lstStyle/>
          <a:p>
            <a:r>
              <a:rPr lang="ru-RU" b="1" dirty="0" smtClean="0"/>
              <a:t>Скажите </a:t>
            </a:r>
            <a:r>
              <a:rPr lang="ru-RU" b="1" dirty="0"/>
              <a:t>по образцу, по чему передвигаются люди.</a:t>
            </a:r>
          </a:p>
          <a:p>
            <a:r>
              <a:rPr lang="ru-RU" sz="2000" dirty="0"/>
              <a:t>Идёт по тротуар</a:t>
            </a:r>
            <a:r>
              <a:rPr lang="ru-RU" sz="2000" dirty="0">
                <a:solidFill>
                  <a:srgbClr val="FF0000"/>
                </a:solidFill>
              </a:rPr>
              <a:t>у</a:t>
            </a:r>
            <a:r>
              <a:rPr lang="ru-RU" sz="2000" dirty="0"/>
              <a:t> (проспект, бульвар, снег, </a:t>
            </a:r>
            <a:r>
              <a:rPr lang="ru-RU" sz="2000" dirty="0" smtClean="0"/>
              <a:t>берег). </a:t>
            </a:r>
            <a:endParaRPr lang="ru-RU" sz="2000" dirty="0"/>
          </a:p>
          <a:p>
            <a:r>
              <a:rPr lang="ru-RU" sz="2000" dirty="0"/>
              <a:t>Передвигается по пустын</a:t>
            </a:r>
            <a:r>
              <a:rPr lang="ru-RU" sz="2000" dirty="0">
                <a:solidFill>
                  <a:srgbClr val="FF0000"/>
                </a:solidFill>
              </a:rPr>
              <a:t>е </a:t>
            </a:r>
            <a:r>
              <a:rPr lang="ru-RU" sz="2000" dirty="0"/>
              <a:t>(дорога, тропинка, улица, аллея, левая сторона).</a:t>
            </a:r>
          </a:p>
          <a:p>
            <a:r>
              <a:rPr lang="ru-RU" sz="2000" dirty="0"/>
              <a:t>Ездил по дорог</a:t>
            </a:r>
            <a:r>
              <a:rPr lang="ru-RU" sz="2000" dirty="0">
                <a:solidFill>
                  <a:srgbClr val="FF0000"/>
                </a:solidFill>
              </a:rPr>
              <a:t>ам</a:t>
            </a:r>
            <a:r>
              <a:rPr lang="ru-RU" sz="2000" dirty="0"/>
              <a:t> </a:t>
            </a:r>
            <a:r>
              <a:rPr lang="ru-RU" sz="2000" dirty="0" smtClean="0"/>
              <a:t>(улицы</a:t>
            </a:r>
            <a:r>
              <a:rPr lang="ru-RU" sz="2000" dirty="0"/>
              <a:t>, реки, камни, моря, поля).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39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5410200" cy="2646878"/>
          </a:xfrm>
        </p:spPr>
        <p:txBody>
          <a:bodyPr/>
          <a:lstStyle/>
          <a:p>
            <a:r>
              <a:rPr lang="ru-RU" b="1" dirty="0" smtClean="0"/>
              <a:t>Скажите </a:t>
            </a:r>
            <a:r>
              <a:rPr lang="ru-RU" b="1" dirty="0"/>
              <a:t>по образцу, по чему передвигаются люди.</a:t>
            </a:r>
          </a:p>
          <a:p>
            <a:r>
              <a:rPr lang="ru-RU" sz="2000" dirty="0"/>
              <a:t>Идёт по тротуару </a:t>
            </a:r>
            <a:r>
              <a:rPr lang="ru-RU" sz="2000" dirty="0" smtClean="0"/>
              <a:t>,по проспекту, по бульвару, по снегу, по берегу. </a:t>
            </a:r>
            <a:endParaRPr lang="ru-RU" sz="2000" dirty="0"/>
          </a:p>
          <a:p>
            <a:r>
              <a:rPr lang="ru-RU" sz="2000" dirty="0"/>
              <a:t>Передвигается по пустыне </a:t>
            </a:r>
            <a:r>
              <a:rPr lang="ru-RU" sz="2000" dirty="0" smtClean="0"/>
              <a:t>, по дороге, по  тропинке, по улице, по аллее, по левой стороне.</a:t>
            </a:r>
            <a:endParaRPr lang="ru-RU" sz="2000" dirty="0"/>
          </a:p>
          <a:p>
            <a:r>
              <a:rPr lang="ru-RU" sz="2000" dirty="0"/>
              <a:t>Ездил по дорогам </a:t>
            </a:r>
            <a:r>
              <a:rPr lang="ru-RU" sz="2000" dirty="0" smtClean="0"/>
              <a:t>,по камням, по улицам, по рекам, по морям, по полям.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1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19151" y="613165"/>
            <a:ext cx="5396867" cy="2427152"/>
            <a:chOff x="1132670" y="686598"/>
            <a:chExt cx="3445378" cy="18573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32670" y="700878"/>
              <a:ext cx="3348999" cy="184309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rot="10800000" flipV="1">
              <a:off x="2132801" y="1415258"/>
              <a:ext cx="857256" cy="78581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2347115" y="177244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/>
                <a:t>по</a:t>
              </a:r>
              <a:endParaRPr lang="ru-RU" sz="2400" b="1" dirty="0"/>
            </a:p>
          </p:txBody>
        </p:sp>
        <p:pic>
          <p:nvPicPr>
            <p:cNvPr id="8" name="Picture 3" descr="D:\клипарт\сказочный лес\post_64_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128897">
              <a:off x="1696743" y="952055"/>
              <a:ext cx="1199205" cy="1373818"/>
            </a:xfrm>
            <a:prstGeom prst="rect">
              <a:avLst/>
            </a:prstGeom>
            <a:noFill/>
          </p:spPr>
        </p:pic>
        <p:pic>
          <p:nvPicPr>
            <p:cNvPr id="9" name="Picture 5" descr="D:\клипарт\Деревья\cliparts10_small.png"/>
            <p:cNvPicPr>
              <a:picLocks noChangeAspect="1" noChangeArrowheads="1"/>
            </p:cNvPicPr>
            <p:nvPr/>
          </p:nvPicPr>
          <p:blipFill>
            <a:blip r:embed="rId3"/>
            <a:srcRect l="12499" r="12500"/>
            <a:stretch>
              <a:fillRect/>
            </a:stretch>
          </p:blipFill>
          <p:spPr bwMode="auto">
            <a:xfrm>
              <a:off x="1275545" y="819942"/>
              <a:ext cx="785818" cy="1047750"/>
            </a:xfrm>
            <a:prstGeom prst="rect">
              <a:avLst/>
            </a:prstGeom>
            <a:noFill/>
          </p:spPr>
        </p:pic>
        <p:pic>
          <p:nvPicPr>
            <p:cNvPr id="11" name="Picture 6" descr="D:\клипарт\Деревья\0_73886_e7118016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92751" y="686598"/>
              <a:ext cx="703298" cy="604836"/>
            </a:xfrm>
            <a:prstGeom prst="rect">
              <a:avLst/>
            </a:prstGeom>
            <a:noFill/>
          </p:spPr>
        </p:pic>
        <p:sp>
          <p:nvSpPr>
            <p:cNvPr id="12" name="TextBox 19"/>
            <p:cNvSpPr txBox="1"/>
            <p:nvPr/>
          </p:nvSpPr>
          <p:spPr>
            <a:xfrm>
              <a:off x="3132934" y="1129506"/>
              <a:ext cx="1445114" cy="91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i="1" dirty="0" smtClean="0"/>
                <a:t>проспект</a:t>
              </a:r>
              <a:r>
                <a:rPr lang="ru-RU" sz="2400" b="1" i="1" dirty="0" smtClean="0">
                  <a:solidFill>
                    <a:srgbClr val="FF0000"/>
                  </a:solidFill>
                </a:rPr>
                <a:t>у</a:t>
              </a:r>
            </a:p>
            <a:p>
              <a:r>
                <a:rPr lang="ru-RU" sz="2400" b="1" i="1" dirty="0" smtClean="0"/>
                <a:t>улиц</a:t>
              </a:r>
              <a:r>
                <a:rPr lang="ru-RU" sz="2400" b="1" i="1" dirty="0" smtClean="0">
                  <a:solidFill>
                    <a:srgbClr val="FF0000"/>
                  </a:solidFill>
                </a:rPr>
                <a:t>е</a:t>
              </a:r>
            </a:p>
            <a:p>
              <a:r>
                <a:rPr lang="ru-RU" sz="2400" b="1" i="1" dirty="0" smtClean="0"/>
                <a:t>площад</a:t>
              </a:r>
              <a:r>
                <a:rPr lang="ru-RU" sz="2400" b="1" i="1" dirty="0" smtClean="0">
                  <a:solidFill>
                    <a:srgbClr val="FF0000"/>
                  </a:solidFill>
                </a:rPr>
                <a:t>и</a:t>
              </a:r>
              <a:endParaRPr lang="ru-RU" sz="24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6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1099</Words>
  <Application>Microsoft Office PowerPoint</Application>
  <PresentationFormat>Произвольный</PresentationFormat>
  <Paragraphs>116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 Русский язык</vt:lpstr>
      <vt:lpstr>Презентация PowerPoint</vt:lpstr>
      <vt:lpstr>Упражнение 5</vt:lpstr>
      <vt:lpstr>Упражнение 7</vt:lpstr>
      <vt:lpstr>Кто к кому идёт?</vt:lpstr>
      <vt:lpstr>Интервью Анвара в Чимгане </vt:lpstr>
      <vt:lpstr>Упражнение 1(стр.61)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2</vt:lpstr>
      <vt:lpstr>по чему?</vt:lpstr>
      <vt:lpstr>по чему?</vt:lpstr>
      <vt:lpstr>по чему?</vt:lpstr>
      <vt:lpstr>по чему?</vt:lpstr>
      <vt:lpstr>по чему?</vt:lpstr>
      <vt:lpstr>по чему?</vt:lpstr>
      <vt:lpstr>Упражнение 3</vt:lpstr>
      <vt:lpstr>ПЕРЕУ́ЛОК  </vt:lpstr>
      <vt:lpstr>Упражнение 3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5</vt:lpstr>
      <vt:lpstr>Проверьте!</vt:lpstr>
      <vt:lpstr>Прочитайте стихотворение С. Маршака «Дождь».  По каким предметам стучал дождь?  </vt:lpstr>
      <vt:lpstr>Восстановите предложения, написав слова  в нужной форме. </vt:lpstr>
      <vt:lpstr>Восстановите предложения, написав слова  в нужной форме. </vt:lpstr>
      <vt:lpstr>Учим фразеологизмы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     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121</cp:revision>
  <dcterms:created xsi:type="dcterms:W3CDTF">2020-04-13T08:06:06Z</dcterms:created>
  <dcterms:modified xsi:type="dcterms:W3CDTF">2020-11-10T10:10:36Z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