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6" r:id="rId2"/>
    <p:sldId id="432" r:id="rId3"/>
    <p:sldId id="449" r:id="rId4"/>
    <p:sldId id="388" r:id="rId5"/>
    <p:sldId id="431" r:id="rId6"/>
    <p:sldId id="419" r:id="rId7"/>
    <p:sldId id="445" r:id="rId8"/>
    <p:sldId id="400" r:id="rId9"/>
    <p:sldId id="446" r:id="rId10"/>
    <p:sldId id="433" r:id="rId11"/>
    <p:sldId id="424" r:id="rId12"/>
    <p:sldId id="434" r:id="rId13"/>
    <p:sldId id="447" r:id="rId14"/>
    <p:sldId id="435" r:id="rId15"/>
    <p:sldId id="448" r:id="rId16"/>
    <p:sldId id="450" r:id="rId17"/>
    <p:sldId id="451" r:id="rId18"/>
    <p:sldId id="437" r:id="rId19"/>
    <p:sldId id="453" r:id="rId20"/>
    <p:sldId id="454" r:id="rId21"/>
    <p:sldId id="452" r:id="rId22"/>
    <p:sldId id="455" r:id="rId23"/>
    <p:sldId id="456" r:id="rId24"/>
    <p:sldId id="457" r:id="rId25"/>
    <p:sldId id="415" r:id="rId26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96" autoAdjust="0"/>
  </p:normalViewPr>
  <p:slideViewPr>
    <p:cSldViewPr>
      <p:cViewPr varScale="1">
        <p:scale>
          <a:sx n="126" d="100"/>
          <a:sy n="126" d="100"/>
        </p:scale>
        <p:origin x="828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16E61-EEBF-449A-A58D-8D6DCDCACF84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97E1B-5357-4524-B5C4-778DC9B50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9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3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28" y="860425"/>
            <a:ext cx="3032772" cy="1391271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endParaRPr lang="ru-RU" sz="1749" b="1" spc="-20" dirty="0">
              <a:solidFill>
                <a:srgbClr val="2365C7"/>
              </a:solidFill>
              <a:latin typeface="Arial"/>
              <a:cs typeface="Arial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сказать о причине действия?</a:t>
            </a:r>
          </a:p>
        </p:txBody>
      </p:sp>
      <p:sp>
        <p:nvSpPr>
          <p:cNvPr id="5" name="object 5"/>
          <p:cNvSpPr/>
          <p:nvPr/>
        </p:nvSpPr>
        <p:spPr>
          <a:xfrm>
            <a:off x="-774700" y="1012825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1110" y="542482"/>
            <a:ext cx="589811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b="1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221794" y="2067455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7300" y="1252235"/>
            <a:ext cx="1299178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Предлоги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из-за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3200400" cy="1846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AutoShape 4" descr="Цветы анимация - Анимационные блестящие картинки GIF - Анимашки блестя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Давай, обнимем мир своей душой! Подарим... - Небо дОм -  музыкально-поэтический дуэт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Давай, обнимем мир своей душой! Подарим... - Небо дОм -  музыкально-поэтический дуэт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Я Землю обниму невидимым собою... (Сергей Сержанов) / Стихи.ру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63275" y="776269"/>
            <a:ext cx="5365525" cy="877175"/>
            <a:chOff x="184375" y="1050050"/>
            <a:chExt cx="5780684" cy="114600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84375" y="1050050"/>
              <a:ext cx="5780684" cy="114300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8756" y="1192926"/>
              <a:ext cx="4041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благодаря чему? (дат. падеж)</a:t>
              </a:r>
            </a:p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расцвели </a:t>
              </a:r>
              <a:r>
                <a:rPr lang="ru-RU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благодаря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солнц</a:t>
              </a:r>
              <a:r>
                <a: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9" descr="D:\клипарт\букеты\mod_article1144602_23.png"/>
            <p:cNvPicPr>
              <a:picLocks noChangeAspect="1" noChangeArrowheads="1"/>
            </p:cNvPicPr>
            <p:nvPr/>
          </p:nvPicPr>
          <p:blipFill>
            <a:blip r:embed="rId2" cstate="print"/>
            <a:srcRect l="47826"/>
            <a:stretch>
              <a:fillRect/>
            </a:stretch>
          </p:blipFill>
          <p:spPr bwMode="auto">
            <a:xfrm>
              <a:off x="255813" y="1121488"/>
              <a:ext cx="856397" cy="1074571"/>
            </a:xfrm>
            <a:prstGeom prst="rect">
              <a:avLst/>
            </a:prstGeom>
            <a:noFill/>
          </p:spPr>
        </p:pic>
        <p:pic>
          <p:nvPicPr>
            <p:cNvPr id="15" name="Picture 4" descr="D:\Маме\Учительская деятельность\школа\Учебник 6 класс\фото урок 16 причина\ee7b43ec58d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7845" y="1121488"/>
              <a:ext cx="999131" cy="1019292"/>
            </a:xfrm>
            <a:prstGeom prst="rect">
              <a:avLst/>
            </a:prstGeom>
            <a:noFill/>
          </p:spPr>
        </p:pic>
      </p:grpSp>
      <p:sp>
        <p:nvSpPr>
          <p:cNvPr id="17" name="Скругленный прямоугольник 16"/>
          <p:cNvSpPr/>
          <p:nvPr/>
        </p:nvSpPr>
        <p:spPr>
          <a:xfrm>
            <a:off x="163276" y="1851025"/>
            <a:ext cx="5365524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" name="Picture 4" descr="D:\Маме\Учительская деятельность\школа\Учебник 6 класс\фото урок 16 причина\ee7b43ec58d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2005" y="1903248"/>
            <a:ext cx="965342" cy="825914"/>
          </a:xfrm>
          <a:prstGeom prst="rect">
            <a:avLst/>
          </a:prstGeom>
          <a:noFill/>
        </p:spPr>
      </p:pic>
      <p:sp>
        <p:nvSpPr>
          <p:cNvPr id="19" name="TextBox 17"/>
          <p:cNvSpPr txBox="1"/>
          <p:nvPr/>
        </p:nvSpPr>
        <p:spPr>
          <a:xfrm>
            <a:off x="1500197" y="1993901"/>
            <a:ext cx="307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из-за чего? (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род.падеж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растаял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из-за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солнц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 descr="D:\Маме\Учительская деятельность\школа\Учебник 6 класс\фото урок 16 причина\054748_138569326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937" y="2115895"/>
            <a:ext cx="1111261" cy="613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3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Запомните!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900" y="555624"/>
            <a:ext cx="518160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500" y="555624"/>
            <a:ext cx="51054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Чтобы сказать о причине действия, нужны имена существительные в родительном падеже с предлогами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из-за, </a:t>
            </a:r>
            <a:r>
              <a:rPr lang="ru-RU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в дательном падеже с предлогом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по, </a:t>
            </a:r>
            <a:r>
              <a:rPr lang="ru-RU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благодаря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5410200" cy="2985433"/>
          </a:xfrm>
        </p:spPr>
        <p:txBody>
          <a:bodyPr/>
          <a:lstStyle/>
          <a:p>
            <a:r>
              <a:rPr lang="ru-RU" b="1" dirty="0"/>
              <a:t>Подумайте о причине этих ситуаций. Дайте ответ по образцу.</a:t>
            </a:r>
          </a:p>
          <a:p>
            <a:r>
              <a:rPr lang="ru-RU" sz="1400" dirty="0"/>
              <a:t>Образец: - Почему все окна в доме были открыты?   </a:t>
            </a:r>
          </a:p>
          <a:p>
            <a:r>
              <a:rPr lang="ru-RU" sz="1400" dirty="0"/>
              <a:t>                - Все окна в доме были открыты </a:t>
            </a:r>
            <a:r>
              <a:rPr lang="ru-RU" sz="1400" b="1" i="1" dirty="0"/>
              <a:t>из-за жары</a:t>
            </a:r>
            <a:r>
              <a:rPr lang="ru-RU" sz="1400" dirty="0"/>
              <a:t>.</a:t>
            </a:r>
          </a:p>
          <a:p>
            <a:r>
              <a:rPr lang="ru-RU" sz="1800" dirty="0" smtClean="0"/>
              <a:t>   Почему </a:t>
            </a:r>
            <a:r>
              <a:rPr lang="ru-RU" sz="1800" dirty="0"/>
              <a:t>погибли многие растения? Почему вы ничего не слышали? Почему вы укрыли ветками виноградник? Почему ребята остались дома? Почему остановилось движение на дорогах? Почему ничего вокруг не видно?</a:t>
            </a:r>
          </a:p>
          <a:p>
            <a:r>
              <a:rPr lang="ru-RU" sz="1400" b="1" dirty="0"/>
              <a:t>Слова для справок: </a:t>
            </a:r>
            <a:r>
              <a:rPr lang="ru-RU" sz="1400" dirty="0"/>
              <a:t>туман, шум, снегопад, дождь, засуха, мороз.</a:t>
            </a:r>
          </a:p>
          <a:p>
            <a:endParaRPr lang="ru-RU" sz="3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5410200" cy="249299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1800" dirty="0" smtClean="0"/>
              <a:t>Почему </a:t>
            </a:r>
            <a:r>
              <a:rPr lang="ru-RU" sz="1800" dirty="0"/>
              <a:t>погибли многие растения? </a:t>
            </a:r>
            <a:endParaRPr lang="ru-RU" sz="1800" dirty="0" smtClean="0"/>
          </a:p>
          <a:p>
            <a:pPr marL="285750" indent="-285750">
              <a:buFontTx/>
              <a:buChar char="-"/>
            </a:pPr>
            <a:r>
              <a:rPr lang="ru-RU" sz="1800" dirty="0" smtClean="0"/>
              <a:t>Растения погибли из-за засухи.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Почему </a:t>
            </a:r>
            <a:r>
              <a:rPr lang="ru-RU" sz="1800" dirty="0"/>
              <a:t>вы ничего не слышали</a:t>
            </a:r>
            <a:r>
              <a:rPr lang="ru-RU" sz="18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Мы ничего не слышали из-за шума.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Почему </a:t>
            </a:r>
            <a:r>
              <a:rPr lang="ru-RU" sz="1800" dirty="0"/>
              <a:t>вы укрыли ветками виноградник? </a:t>
            </a:r>
            <a:endParaRPr lang="ru-RU" sz="1800" dirty="0" smtClean="0"/>
          </a:p>
          <a:p>
            <a:pPr marL="285750" indent="-285750">
              <a:buFontTx/>
              <a:buChar char="-"/>
            </a:pPr>
            <a:r>
              <a:rPr lang="ru-RU" sz="1800" dirty="0" smtClean="0"/>
              <a:t>Виноградник укрыли ветками из-за мороза.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Почему </a:t>
            </a:r>
            <a:r>
              <a:rPr lang="ru-RU" sz="1800" dirty="0"/>
              <a:t>ребята остались дома? </a:t>
            </a:r>
            <a:endParaRPr lang="ru-RU" sz="1800" dirty="0" smtClean="0"/>
          </a:p>
          <a:p>
            <a:pPr marL="285750" indent="-285750">
              <a:buFontTx/>
              <a:buChar char="-"/>
            </a:pPr>
            <a:r>
              <a:rPr lang="ru-RU" sz="1800" dirty="0" smtClean="0"/>
              <a:t>Почему </a:t>
            </a:r>
            <a:r>
              <a:rPr lang="ru-RU" sz="1800" dirty="0"/>
              <a:t>остановилось движение на дорогах? </a:t>
            </a:r>
            <a:endParaRPr lang="ru-RU" sz="1800" dirty="0" smtClean="0"/>
          </a:p>
          <a:p>
            <a:pPr marL="285750" indent="-285750">
              <a:buFontTx/>
              <a:buChar char="-"/>
            </a:pPr>
            <a:r>
              <a:rPr lang="ru-RU" sz="1800" dirty="0" smtClean="0"/>
              <a:t>Почему </a:t>
            </a:r>
            <a:r>
              <a:rPr lang="ru-RU" sz="1800" dirty="0"/>
              <a:t>ничего вокруг не видно</a:t>
            </a:r>
            <a:r>
              <a:rPr lang="ru-RU" sz="1800" dirty="0" smtClean="0"/>
              <a:t>?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376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3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7799" y="555625"/>
            <a:ext cx="5410200" cy="2708434"/>
          </a:xfrm>
        </p:spPr>
        <p:txBody>
          <a:bodyPr/>
          <a:lstStyle/>
          <a:p>
            <a:r>
              <a:rPr lang="ru-RU" b="1" dirty="0"/>
              <a:t>Скажите, за что можно быть благодарным людям.</a:t>
            </a:r>
          </a:p>
          <a:p>
            <a:r>
              <a:rPr lang="ru-RU" dirty="0"/>
              <a:t>Образец: Мой </a:t>
            </a:r>
            <a:r>
              <a:rPr lang="ru-RU" b="1" i="1" dirty="0"/>
              <a:t>отец</a:t>
            </a:r>
            <a:r>
              <a:rPr lang="ru-RU" dirty="0"/>
              <a:t> – агроном. Я хорошо знаю биологию </a:t>
            </a:r>
            <a:r>
              <a:rPr lang="ru-RU" b="1" i="1" dirty="0"/>
              <a:t>благодаря отцу</a:t>
            </a:r>
            <a:r>
              <a:rPr lang="ru-RU" dirty="0"/>
              <a:t>.</a:t>
            </a:r>
          </a:p>
          <a:p>
            <a:r>
              <a:rPr lang="ru-RU" sz="2000" dirty="0" smtClean="0"/>
              <a:t>   Брат </a:t>
            </a:r>
            <a:r>
              <a:rPr lang="ru-RU" sz="2000" dirty="0" err="1"/>
              <a:t>Санжара</a:t>
            </a:r>
            <a:r>
              <a:rPr lang="ru-RU" sz="2000" dirty="0"/>
              <a:t> – хороший рыбак. Дедушка </a:t>
            </a:r>
            <a:r>
              <a:rPr lang="ru-RU" sz="2000" dirty="0" err="1"/>
              <a:t>Мафтуны</a:t>
            </a:r>
            <a:r>
              <a:rPr lang="ru-RU" sz="2000" dirty="0"/>
              <a:t> работал парикмахером. Мама Ироды хорошо умеет вязать шапочки. У соседа Максима есть большая библиотека. Сестра </a:t>
            </a:r>
            <a:r>
              <a:rPr lang="ru-RU" sz="2000" dirty="0" err="1"/>
              <a:t>Даврона</a:t>
            </a:r>
            <a:r>
              <a:rPr lang="ru-RU" sz="2000" dirty="0"/>
              <a:t> учит японский язык в университете. </a:t>
            </a:r>
          </a:p>
          <a:p>
            <a:endParaRPr lang="ru-RU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</a:t>
            </a:r>
            <a:r>
              <a:rPr lang="ru-RU" dirty="0"/>
              <a:t>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7799" y="622657"/>
            <a:ext cx="5410200" cy="2523768"/>
          </a:xfrm>
        </p:spPr>
        <p:txBody>
          <a:bodyPr/>
          <a:lstStyle/>
          <a:p>
            <a:r>
              <a:rPr lang="ru-RU" sz="1600" dirty="0" smtClean="0"/>
              <a:t>     Брат </a:t>
            </a:r>
            <a:r>
              <a:rPr lang="ru-RU" sz="1600" dirty="0" err="1"/>
              <a:t>Санжара</a:t>
            </a:r>
            <a:r>
              <a:rPr lang="ru-RU" sz="1600" dirty="0"/>
              <a:t> – хороший рыбак</a:t>
            </a:r>
            <a:r>
              <a:rPr lang="ru-RU" sz="1600" dirty="0" smtClean="0"/>
              <a:t>. Санжар много знает о рыбалке благодаря брату. </a:t>
            </a:r>
            <a:r>
              <a:rPr lang="ru-RU" sz="1600" dirty="0"/>
              <a:t>Дедушка </a:t>
            </a:r>
            <a:r>
              <a:rPr lang="ru-RU" sz="1600" dirty="0" err="1"/>
              <a:t>Мафтуны</a:t>
            </a:r>
            <a:r>
              <a:rPr lang="ru-RU" sz="1600" dirty="0"/>
              <a:t> работал </a:t>
            </a:r>
            <a:r>
              <a:rPr lang="ru-RU" sz="1600" dirty="0" smtClean="0"/>
              <a:t>парикмахером. </a:t>
            </a:r>
            <a:r>
              <a:rPr lang="ru-RU" sz="1600" dirty="0" err="1" smtClean="0"/>
              <a:t>Мафтуна</a:t>
            </a:r>
            <a:r>
              <a:rPr lang="ru-RU" sz="1600" dirty="0" smtClean="0"/>
              <a:t> хорошо стрижёт волосы благодаря дедушке. </a:t>
            </a:r>
            <a:r>
              <a:rPr lang="ru-RU" sz="1600" dirty="0"/>
              <a:t>Мама Ироды хорошо умеет вязать шапочки. </a:t>
            </a:r>
            <a:r>
              <a:rPr lang="ru-RU" sz="1600" dirty="0" smtClean="0"/>
              <a:t>У Ироды много шапочек благодаря маме. У </a:t>
            </a:r>
            <a:r>
              <a:rPr lang="ru-RU" sz="1600" dirty="0"/>
              <a:t>соседа Максима есть большая библиотека. </a:t>
            </a:r>
            <a:r>
              <a:rPr lang="ru-RU" sz="1600" dirty="0" smtClean="0"/>
              <a:t>Максим много знает благодаря соседу. Сестра </a:t>
            </a:r>
            <a:r>
              <a:rPr lang="ru-RU" sz="1600" dirty="0" err="1"/>
              <a:t>Даврона</a:t>
            </a:r>
            <a:r>
              <a:rPr lang="ru-RU" sz="1600" dirty="0"/>
              <a:t> учит японский язык в университете. </a:t>
            </a:r>
            <a:r>
              <a:rPr lang="ru-RU" sz="1600" dirty="0" err="1" smtClean="0"/>
              <a:t>Даврон</a:t>
            </a:r>
            <a:r>
              <a:rPr lang="ru-RU" sz="1600" dirty="0" smtClean="0"/>
              <a:t> немного знает японский язык благодаря сестре.</a:t>
            </a:r>
            <a:endParaRPr lang="ru-RU" sz="1600" dirty="0"/>
          </a:p>
          <a:p>
            <a:endParaRPr lang="ru-RU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</a:t>
            </a:r>
            <a:r>
              <a:rPr lang="ru-RU" dirty="0"/>
              <a:t>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7799" y="555625"/>
            <a:ext cx="5410200" cy="677108"/>
          </a:xfrm>
        </p:spPr>
        <p:txBody>
          <a:bodyPr/>
          <a:lstStyle/>
          <a:p>
            <a:r>
              <a:rPr lang="ru-RU" b="1" dirty="0"/>
              <a:t>Прочитайте текст, вставляя нужные предлоги. Расскажите, из-за чего джейранов стало меньше. Благодаря кому джейраны сохранились?</a:t>
            </a:r>
          </a:p>
          <a:p>
            <a:endParaRPr lang="ru-RU" sz="2000" i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899" y="1012825"/>
            <a:ext cx="32387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Раньше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районах Хивы и Бухары было много джейранов. Эта газель – самое красивое животное пустыни, … этого поэты о них слагали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стихи.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Газел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Газели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979850"/>
            <a:ext cx="175282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</a:t>
            </a:r>
            <a:r>
              <a:rPr lang="ru-RU" dirty="0"/>
              <a:t>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7799" y="555625"/>
            <a:ext cx="5410200" cy="677108"/>
          </a:xfrm>
        </p:spPr>
        <p:txBody>
          <a:bodyPr/>
          <a:lstStyle/>
          <a:p>
            <a:r>
              <a:rPr lang="ru-RU" b="1" dirty="0"/>
              <a:t>Прочитайте текст, вставляя нужные предлоги. Расскажите, из-за чего джейранов стало меньше. Благодаря кому джейраны сохранились?</a:t>
            </a:r>
          </a:p>
          <a:p>
            <a:endParaRPr lang="ru-RU" sz="2000" i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248" y="1012825"/>
            <a:ext cx="31024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Раньше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районах Хивы и Бухары было много джейранов. Эта газель – самое красивое животное пустыни,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этого поэты о них слагали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стихи.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Газел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Goitered Gazelle GIF by likkaon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30" y="1012825"/>
            <a:ext cx="2172668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700" y="102424"/>
            <a:ext cx="3420347" cy="315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700" y="609501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В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наше время люди освоили много земель, изменился климат.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… этого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джейранам негде стало жить, их стало мало.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Андрей Григорьевич Банников и Владимир Евгеньевич</a:t>
            </a:r>
            <a:r>
              <a:rPr lang="ru-RU" sz="1600" b="1" dirty="0">
                <a:solidFill>
                  <a:srgbClr val="706D6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Флинт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организовали экологический центр «Джейран» в Бухаре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этому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джейранов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куланов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винторогих козлов и бухарских горных баранов стало быстро расти. … радиометке на шее у каждой газели учёные «видят» всех животных.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4700" y="86042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9353" y="1622425"/>
            <a:ext cx="1210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300" y="230822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2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02424"/>
            <a:ext cx="4029947" cy="315471"/>
          </a:xfrm>
        </p:spPr>
        <p:txBody>
          <a:bodyPr/>
          <a:lstStyle/>
          <a:p>
            <a:r>
              <a:rPr lang="ru-RU" dirty="0" smtClean="0"/>
              <a:t>Упражнение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5"/>
            <a:ext cx="5410200" cy="2215991"/>
          </a:xfrm>
        </p:spPr>
        <p:txBody>
          <a:bodyPr/>
          <a:lstStyle/>
          <a:p>
            <a:r>
              <a:rPr lang="ru-RU" b="1" dirty="0"/>
              <a:t>Прочитайте, вставляя правильно окончания слов.</a:t>
            </a:r>
          </a:p>
          <a:p>
            <a:r>
              <a:rPr lang="ru-RU" sz="2000" dirty="0" smtClean="0"/>
              <a:t>   У </a:t>
            </a:r>
            <a:r>
              <a:rPr lang="ru-RU" sz="2000" dirty="0"/>
              <a:t>брата кожа покраснела от </a:t>
            </a:r>
            <a:r>
              <a:rPr lang="ru-RU" sz="2000" dirty="0" err="1"/>
              <a:t>жарк</a:t>
            </a:r>
            <a:r>
              <a:rPr lang="ru-RU" sz="2000" dirty="0"/>
              <a:t>… солнц… . Деревья раскачивались от </a:t>
            </a:r>
            <a:r>
              <a:rPr lang="ru-RU" sz="2000" dirty="0" err="1"/>
              <a:t>сильн</a:t>
            </a:r>
            <a:r>
              <a:rPr lang="ru-RU" sz="2000" dirty="0"/>
              <a:t>… </a:t>
            </a:r>
            <a:r>
              <a:rPr lang="ru-RU" sz="2000" dirty="0" err="1"/>
              <a:t>ветр</a:t>
            </a:r>
            <a:r>
              <a:rPr lang="ru-RU" sz="2000" dirty="0"/>
              <a:t>… . От </a:t>
            </a:r>
            <a:r>
              <a:rPr lang="ru-RU" sz="2000" dirty="0" err="1"/>
              <a:t>июльск</a:t>
            </a:r>
            <a:r>
              <a:rPr lang="ru-RU" sz="2000" dirty="0"/>
              <a:t>… жар… земля стала сухой и потрескалась. Многие деревья пострадали от </a:t>
            </a:r>
            <a:r>
              <a:rPr lang="ru-RU" sz="2000" dirty="0" err="1"/>
              <a:t>весенн</a:t>
            </a:r>
            <a:r>
              <a:rPr lang="ru-RU" sz="2000" dirty="0"/>
              <a:t>… наводнения. От </a:t>
            </a:r>
            <a:r>
              <a:rPr lang="ru-RU" sz="2000" dirty="0" err="1"/>
              <a:t>проливн</a:t>
            </a:r>
            <a:r>
              <a:rPr lang="ru-RU" sz="2000" dirty="0"/>
              <a:t>… дождя наша одежда промокла.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7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102424"/>
            <a:ext cx="4334747" cy="315471"/>
          </a:xfrm>
        </p:spPr>
        <p:txBody>
          <a:bodyPr/>
          <a:lstStyle/>
          <a:p>
            <a:r>
              <a:rPr lang="ru-RU" dirty="0" smtClean="0"/>
              <a:t>Сегодня на уроке 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98632"/>
            <a:ext cx="5334000" cy="1661993"/>
          </a:xfrm>
        </p:spPr>
        <p:txBody>
          <a:bodyPr/>
          <a:lstStyle/>
          <a:p>
            <a:r>
              <a:rPr lang="ru-RU" sz="1800" dirty="0" smtClean="0"/>
              <a:t>- проверим выполнение упражнения 16;</a:t>
            </a:r>
          </a:p>
          <a:p>
            <a:r>
              <a:rPr lang="ru-RU" sz="1800" dirty="0" smtClean="0"/>
              <a:t>- узнаем значение фразеологизмов; </a:t>
            </a:r>
          </a:p>
          <a:p>
            <a:r>
              <a:rPr lang="ru-RU" sz="1800" dirty="0" smtClean="0"/>
              <a:t>- научимся говорить о причине действия, используя в речи Имена </a:t>
            </a:r>
            <a:r>
              <a:rPr lang="ru-RU" sz="1800" dirty="0"/>
              <a:t>существительные в родительном падеже с предлогами </a:t>
            </a:r>
            <a:r>
              <a:rPr lang="ru-RU" sz="1800" b="1" dirty="0"/>
              <a:t>из-за, </a:t>
            </a:r>
            <a:r>
              <a:rPr lang="ru-RU" sz="1800" b="1" dirty="0" smtClean="0"/>
              <a:t>от, из </a:t>
            </a:r>
          </a:p>
          <a:p>
            <a:r>
              <a:rPr lang="ru-RU" sz="1800" dirty="0" smtClean="0"/>
              <a:t>в </a:t>
            </a:r>
            <a:r>
              <a:rPr lang="ru-RU" sz="1800" dirty="0"/>
              <a:t>дательном падеже с предлогом </a:t>
            </a:r>
            <a:r>
              <a:rPr lang="ru-RU" sz="1800" b="1" dirty="0" smtClean="0"/>
              <a:t>благодаря, по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068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02424"/>
            <a:ext cx="4029947" cy="315471"/>
          </a:xfrm>
        </p:spPr>
        <p:txBody>
          <a:bodyPr/>
          <a:lstStyle/>
          <a:p>
            <a:r>
              <a:rPr lang="ru-RU" dirty="0" smtClean="0"/>
              <a:t>Упражнение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5"/>
            <a:ext cx="5410200" cy="2215991"/>
          </a:xfrm>
        </p:spPr>
        <p:txBody>
          <a:bodyPr/>
          <a:lstStyle/>
          <a:p>
            <a:r>
              <a:rPr lang="ru-RU" b="1" dirty="0"/>
              <a:t>Прочитайте, вставляя правильно окончания слов.</a:t>
            </a:r>
          </a:p>
          <a:p>
            <a:r>
              <a:rPr lang="ru-RU" sz="2000" dirty="0" smtClean="0"/>
              <a:t>   У </a:t>
            </a:r>
            <a:r>
              <a:rPr lang="ru-RU" sz="2000" dirty="0"/>
              <a:t>брата кожа покраснела от </a:t>
            </a:r>
            <a:r>
              <a:rPr lang="ru-RU" sz="2000" dirty="0" smtClean="0"/>
              <a:t>жарк</a:t>
            </a:r>
            <a:r>
              <a:rPr lang="ru-RU" sz="2000" dirty="0" smtClean="0">
                <a:solidFill>
                  <a:srgbClr val="FF0000"/>
                </a:solidFill>
              </a:rPr>
              <a:t>ого</a:t>
            </a:r>
            <a:r>
              <a:rPr lang="ru-RU" sz="2000" dirty="0" smtClean="0"/>
              <a:t> солнц</a:t>
            </a:r>
            <a:r>
              <a:rPr lang="ru-RU" sz="2000" dirty="0" smtClean="0">
                <a:solidFill>
                  <a:srgbClr val="FF0000"/>
                </a:solidFill>
              </a:rPr>
              <a:t>а</a:t>
            </a:r>
            <a:r>
              <a:rPr lang="ru-RU" sz="2000" dirty="0" smtClean="0"/>
              <a:t> </a:t>
            </a:r>
            <a:r>
              <a:rPr lang="ru-RU" sz="2000" dirty="0"/>
              <a:t>. Деревья раскачивались от </a:t>
            </a:r>
            <a:r>
              <a:rPr lang="ru-RU" sz="2000" dirty="0" smtClean="0"/>
              <a:t>сильн</a:t>
            </a:r>
            <a:r>
              <a:rPr lang="ru-RU" sz="2000" dirty="0" smtClean="0">
                <a:solidFill>
                  <a:srgbClr val="FF0000"/>
                </a:solidFill>
              </a:rPr>
              <a:t>ого</a:t>
            </a:r>
            <a:r>
              <a:rPr lang="ru-RU" sz="2000" dirty="0" smtClean="0"/>
              <a:t> ветр</a:t>
            </a:r>
            <a:r>
              <a:rPr lang="ru-RU" sz="2000" dirty="0">
                <a:solidFill>
                  <a:srgbClr val="FF0000"/>
                </a:solidFill>
              </a:rPr>
              <a:t>а</a:t>
            </a:r>
            <a:r>
              <a:rPr lang="ru-RU" sz="2000" dirty="0" smtClean="0"/>
              <a:t> </a:t>
            </a:r>
            <a:r>
              <a:rPr lang="ru-RU" sz="2000" dirty="0"/>
              <a:t>. От </a:t>
            </a:r>
            <a:r>
              <a:rPr lang="ru-RU" sz="2000" dirty="0" smtClean="0"/>
              <a:t>июльск</a:t>
            </a:r>
            <a:r>
              <a:rPr lang="ru-RU" sz="2000" dirty="0" smtClean="0">
                <a:solidFill>
                  <a:srgbClr val="FF0000"/>
                </a:solidFill>
              </a:rPr>
              <a:t>ой</a:t>
            </a:r>
            <a:r>
              <a:rPr lang="ru-RU" sz="2000" dirty="0" smtClean="0"/>
              <a:t> жар</a:t>
            </a:r>
            <a:r>
              <a:rPr lang="ru-RU" sz="2000" dirty="0" smtClean="0">
                <a:solidFill>
                  <a:srgbClr val="FF0000"/>
                </a:solidFill>
              </a:rPr>
              <a:t>ы</a:t>
            </a:r>
            <a:r>
              <a:rPr lang="ru-RU" sz="2000" dirty="0" smtClean="0"/>
              <a:t> </a:t>
            </a:r>
            <a:r>
              <a:rPr lang="ru-RU" sz="2000" dirty="0"/>
              <a:t>земля стала сухой и потрескалась. Многие деревья пострадали от </a:t>
            </a:r>
            <a:r>
              <a:rPr lang="ru-RU" sz="2000" dirty="0" smtClean="0"/>
              <a:t>весенн</a:t>
            </a:r>
            <a:r>
              <a:rPr lang="ru-RU" sz="2000" dirty="0" smtClean="0">
                <a:solidFill>
                  <a:srgbClr val="FF0000"/>
                </a:solidFill>
              </a:rPr>
              <a:t>его</a:t>
            </a:r>
            <a:r>
              <a:rPr lang="ru-RU" sz="2000" dirty="0" smtClean="0"/>
              <a:t> </a:t>
            </a:r>
            <a:r>
              <a:rPr lang="ru-RU" sz="2000" dirty="0"/>
              <a:t>наводнения. От </a:t>
            </a:r>
            <a:r>
              <a:rPr lang="ru-RU" sz="2000" dirty="0" smtClean="0"/>
              <a:t>проливн</a:t>
            </a:r>
            <a:r>
              <a:rPr lang="ru-RU" sz="2000" dirty="0" smtClean="0">
                <a:solidFill>
                  <a:srgbClr val="FF0000"/>
                </a:solidFill>
              </a:rPr>
              <a:t>ого</a:t>
            </a:r>
            <a:r>
              <a:rPr lang="ru-RU" sz="2000" dirty="0" smtClean="0"/>
              <a:t> </a:t>
            </a:r>
            <a:r>
              <a:rPr lang="ru-RU" sz="2000" dirty="0"/>
              <a:t>дождя наша одежда промокла.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4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102424"/>
            <a:ext cx="3801347" cy="315471"/>
          </a:xfrm>
        </p:spPr>
        <p:txBody>
          <a:bodyPr/>
          <a:lstStyle/>
          <a:p>
            <a:r>
              <a:rPr lang="ru-RU" dirty="0" smtClean="0"/>
              <a:t>Упражнение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65852" y="555625"/>
            <a:ext cx="5261610" cy="553998"/>
          </a:xfrm>
        </p:spPr>
        <p:txBody>
          <a:bodyPr/>
          <a:lstStyle/>
          <a:p>
            <a:r>
              <a:rPr lang="ru-RU" b="1" dirty="0"/>
              <a:t>Научитесь рассказывать о чувствах людей. Составьте предложения по таблице.</a:t>
            </a: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1338489643"/>
              </p:ext>
            </p:extLst>
          </p:nvPr>
        </p:nvGraphicFramePr>
        <p:xfrm>
          <a:off x="300752" y="936625"/>
          <a:ext cx="5212952" cy="129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615">
                  <a:extLst>
                    <a:ext uri="{9D8B030D-6E8A-4147-A177-3AD203B41FA5}">
                      <a16:colId xmlns:a16="http://schemas.microsoft.com/office/drawing/2014/main" val="2720159712"/>
                    </a:ext>
                  </a:extLst>
                </a:gridCol>
                <a:gridCol w="1682587">
                  <a:extLst>
                    <a:ext uri="{9D8B030D-6E8A-4147-A177-3AD203B41FA5}">
                      <a16:colId xmlns:a16="http://schemas.microsoft.com/office/drawing/2014/main" val="644880658"/>
                    </a:ext>
                  </a:extLst>
                </a:gridCol>
                <a:gridCol w="1877750">
                  <a:extLst>
                    <a:ext uri="{9D8B030D-6E8A-4147-A177-3AD203B41FA5}">
                      <a16:colId xmlns:a16="http://schemas.microsoft.com/office/drawing/2014/main" val="1871125497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Мальчик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Больной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Малыш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Друзья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83" marR="48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смеяться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дрожать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плакать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прыгать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открыть рот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683" marR="48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радости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счастья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холода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83" marR="48683" marT="0" marB="0"/>
                </a:tc>
                <a:extLst>
                  <a:ext uri="{0D108BD9-81ED-4DB2-BD59-A6C34878D82A}">
                    <a16:rowId xmlns:a16="http://schemas.microsoft.com/office/drawing/2014/main" val="368461048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2770" y="2155825"/>
            <a:ext cx="3857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Мальчик смеётся от радости.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Больной дрожит от страха.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Малыш плачет от холода.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Победители прыгают от счастья.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102424"/>
            <a:ext cx="5020547" cy="630942"/>
          </a:xfrm>
        </p:spPr>
        <p:txBody>
          <a:bodyPr/>
          <a:lstStyle/>
          <a:p>
            <a:r>
              <a:rPr lang="ru-RU" dirty="0"/>
              <a:t>Учим пословицы и фразеологизмы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700" y="733366"/>
            <a:ext cx="5486399" cy="165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0" y="102424"/>
            <a:ext cx="4258547" cy="315471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 щучьему велению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661993"/>
          </a:xfrm>
        </p:spPr>
        <p:txBody>
          <a:bodyPr/>
          <a:lstStyle/>
          <a:p>
            <a:r>
              <a:rPr lang="ru-RU" sz="1800" b="1" dirty="0" smtClean="0"/>
              <a:t>    </a:t>
            </a:r>
            <a:r>
              <a:rPr lang="ru-RU" sz="1800" b="1" dirty="0" smtClean="0">
                <a:solidFill>
                  <a:srgbClr val="0070C0"/>
                </a:solidFill>
              </a:rPr>
              <a:t>Фразеологизм </a:t>
            </a:r>
            <a:r>
              <a:rPr lang="ru-RU" sz="1800" b="1" dirty="0"/>
              <a:t>означает сделать что-то, добиться чего-то без труда, без усилий, в один миг, </a:t>
            </a:r>
            <a:r>
              <a:rPr lang="ru-RU" sz="1800" b="1" dirty="0" smtClean="0"/>
              <a:t>сразу.</a:t>
            </a:r>
            <a:endParaRPr lang="ru-RU" sz="1800" dirty="0"/>
          </a:p>
        </p:txBody>
      </p:sp>
      <p:pic>
        <p:nvPicPr>
          <p:cNvPr id="6146" name="Picture 2" descr="По щучьему веленью (1938) Полная версия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4"/>
            <a:ext cx="2508250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4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700" y="102424"/>
            <a:ext cx="4182347" cy="315471"/>
          </a:xfrm>
        </p:spPr>
        <p:txBody>
          <a:bodyPr/>
          <a:lstStyle/>
          <a:p>
            <a:r>
              <a:rPr lang="ru-RU" dirty="0" smtClean="0"/>
              <a:t> Встать не с той ноги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08025"/>
            <a:ext cx="2438399" cy="2462213"/>
          </a:xfrm>
        </p:spPr>
        <p:txBody>
          <a:bodyPr/>
          <a:lstStyle/>
          <a:p>
            <a:r>
              <a:rPr lang="ru-RU" sz="1600" dirty="0" smtClean="0"/>
              <a:t>     В </a:t>
            </a:r>
            <a:r>
              <a:rPr lang="ru-RU" sz="1600" dirty="0"/>
              <a:t>древности считалось, что левая сторона связана с темными силами, а правая — со светлыми. Поэтому человек, вставший утром с левой («не с той») ноги, </a:t>
            </a:r>
            <a:r>
              <a:rPr lang="ru-RU" sz="1600" dirty="0" smtClean="0"/>
              <a:t>бывает </a:t>
            </a:r>
            <a:r>
              <a:rPr lang="ru-RU" sz="1600" b="1" dirty="0"/>
              <a:t>в </a:t>
            </a:r>
            <a:r>
              <a:rPr lang="ru-RU" sz="1600" b="1" dirty="0" smtClean="0"/>
              <a:t>плохом настроении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7170" name="Picture 2" descr="Встать не с той (с левой) ноги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4" r="273" b="7184"/>
          <a:stretch/>
        </p:blipFill>
        <p:spPr bwMode="auto">
          <a:xfrm>
            <a:off x="2569601" y="860425"/>
            <a:ext cx="3034803" cy="189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7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8900" y="102424"/>
            <a:ext cx="5854700" cy="276999"/>
          </a:xfrm>
        </p:spPr>
        <p:txBody>
          <a:bodyPr/>
          <a:lstStyle/>
          <a:p>
            <a:pPr algn="ctr"/>
            <a:r>
              <a:rPr lang="ru-RU" sz="1600" dirty="0" smtClean="0"/>
              <a:t>      </a:t>
            </a:r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0700" y="784225"/>
            <a:ext cx="2971800" cy="2215991"/>
          </a:xfrm>
        </p:spPr>
        <p:txBody>
          <a:bodyPr/>
          <a:lstStyle/>
          <a:p>
            <a:pPr algn="ctr"/>
            <a:r>
              <a:rPr lang="ru-RU" sz="2400" dirty="0" smtClean="0"/>
              <a:t>Выполнить упражнение 7, прочитать стих  из упражнения 8 </a:t>
            </a:r>
          </a:p>
          <a:p>
            <a:pPr algn="ctr"/>
            <a:r>
              <a:rPr lang="ru-RU" sz="2400" dirty="0" smtClean="0"/>
              <a:t>(страницы 73-74).</a:t>
            </a:r>
          </a:p>
          <a:p>
            <a:pPr algn="ctr"/>
            <a:r>
              <a:rPr lang="ru-RU" sz="2400" dirty="0" smtClean="0"/>
              <a:t> </a:t>
            </a:r>
          </a:p>
        </p:txBody>
      </p:sp>
      <p:pic>
        <p:nvPicPr>
          <p:cNvPr id="4" name="Рисунок 3" descr="C:\Users\Маманя\AppData\Local\Microsoft\Windows\Temporary Internet Files\Content.Word\img8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100" y="784225"/>
            <a:ext cx="1752600" cy="1864175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33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66250"/>
            <a:ext cx="2582148" cy="2215991"/>
          </a:xfrm>
        </p:spPr>
        <p:txBody>
          <a:bodyPr/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Чтобы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сказать о причине действия, нужны имена существительные в родительном падеже с предлогами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из-за, от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или в дательном падеже с предлогом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по, благодаря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Мем: &quot;А все почему? И по какой причине? И какой из этого следует вывод?&quot; -  Все шаблоны - Meme-arsenal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3" b="6392"/>
          <a:stretch/>
        </p:blipFill>
        <p:spPr bwMode="auto">
          <a:xfrm>
            <a:off x="3035300" y="784225"/>
            <a:ext cx="2528395" cy="1863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6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16 (стр.70)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5448299" cy="3077766"/>
          </a:xfrm>
        </p:spPr>
        <p:txBody>
          <a:bodyPr/>
          <a:lstStyle/>
          <a:p>
            <a:r>
              <a:rPr lang="ru-RU" b="1" dirty="0" smtClean="0"/>
              <a:t>   Прочитайте </a:t>
            </a:r>
            <a:r>
              <a:rPr lang="ru-RU" b="1" dirty="0"/>
              <a:t>рассказ Анвара. Расскажите, где вы проводите своё время.</a:t>
            </a:r>
          </a:p>
          <a:p>
            <a:r>
              <a:rPr lang="ru-RU" sz="1400" dirty="0" smtClean="0"/>
              <a:t>   Каждый </a:t>
            </a:r>
            <a:r>
              <a:rPr lang="ru-RU" sz="1400" dirty="0"/>
              <a:t>день у нас много дел. До обеда мы с </a:t>
            </a:r>
            <a:r>
              <a:rPr lang="ru-RU" sz="1400" dirty="0" err="1"/>
              <a:t>Маликой</a:t>
            </a:r>
            <a:r>
              <a:rPr lang="ru-RU" sz="1400" dirty="0"/>
              <a:t> будем </a:t>
            </a:r>
            <a:r>
              <a:rPr lang="ru-RU" sz="1400" u="sng" dirty="0"/>
              <a:t>в школ</a:t>
            </a:r>
            <a:r>
              <a:rPr lang="ru-RU" sz="1400" u="sng" dirty="0">
                <a:solidFill>
                  <a:srgbClr val="FF0000"/>
                </a:solidFill>
              </a:rPr>
              <a:t>е</a:t>
            </a:r>
            <a:r>
              <a:rPr lang="ru-RU" sz="1400" u="sng" dirty="0"/>
              <a:t> на урок</a:t>
            </a:r>
            <a:r>
              <a:rPr lang="ru-RU" sz="1400" u="sng" dirty="0">
                <a:solidFill>
                  <a:srgbClr val="FF0000"/>
                </a:solidFill>
              </a:rPr>
              <a:t>ах</a:t>
            </a:r>
            <a:r>
              <a:rPr lang="ru-RU" sz="1400" dirty="0"/>
              <a:t>. Мама работает </a:t>
            </a:r>
            <a:r>
              <a:rPr lang="ru-RU" sz="1400" u="sng" dirty="0"/>
              <a:t>в поликлиник</a:t>
            </a:r>
            <a:r>
              <a:rPr lang="ru-RU" sz="1400" u="sng" dirty="0">
                <a:solidFill>
                  <a:srgbClr val="FF0000"/>
                </a:solidFill>
              </a:rPr>
              <a:t>е</a:t>
            </a:r>
            <a:r>
              <a:rPr lang="ru-RU" sz="1400" dirty="0"/>
              <a:t>. Папа ведёт занятия </a:t>
            </a:r>
            <a:r>
              <a:rPr lang="ru-RU" sz="1400" u="sng" dirty="0"/>
              <a:t>в колледж</a:t>
            </a:r>
            <a:r>
              <a:rPr lang="ru-RU" sz="1400" u="sng" dirty="0">
                <a:solidFill>
                  <a:srgbClr val="FF0000"/>
                </a:solidFill>
              </a:rPr>
              <a:t>е</a:t>
            </a:r>
            <a:r>
              <a:rPr lang="ru-RU" sz="1400" dirty="0"/>
              <a:t>. После школы я делаю домашние задания</a:t>
            </a:r>
            <a:r>
              <a:rPr lang="ru-RU" sz="1400" u="sng" dirty="0"/>
              <a:t> в своей комнат</a:t>
            </a:r>
            <a:r>
              <a:rPr lang="ru-RU" sz="1400" u="sng" dirty="0">
                <a:solidFill>
                  <a:srgbClr val="FF0000"/>
                </a:solidFill>
              </a:rPr>
              <a:t>е</a:t>
            </a:r>
            <a:r>
              <a:rPr lang="ru-RU" sz="1400" dirty="0"/>
              <a:t>. В 4 часа </a:t>
            </a:r>
            <a:r>
              <a:rPr lang="ru-RU" sz="1400" dirty="0" err="1"/>
              <a:t>Даврон</a:t>
            </a:r>
            <a:r>
              <a:rPr lang="ru-RU" sz="1400" dirty="0"/>
              <a:t> ждёт меня </a:t>
            </a:r>
            <a:r>
              <a:rPr lang="ru-RU" sz="1400" u="sng" dirty="0"/>
              <a:t>на стадион</a:t>
            </a:r>
            <a:r>
              <a:rPr lang="ru-RU" sz="1400" u="sng" dirty="0">
                <a:solidFill>
                  <a:srgbClr val="FF0000"/>
                </a:solidFill>
              </a:rPr>
              <a:t>е</a:t>
            </a:r>
            <a:r>
              <a:rPr lang="ru-RU" sz="1400" dirty="0"/>
              <a:t>. Мы занимаемся </a:t>
            </a:r>
            <a:r>
              <a:rPr lang="ru-RU" sz="1400" u="sng" dirty="0"/>
              <a:t>в спортивной секци</a:t>
            </a:r>
            <a:r>
              <a:rPr lang="ru-RU" sz="1400" u="sng" dirty="0">
                <a:solidFill>
                  <a:srgbClr val="FF0000"/>
                </a:solidFill>
              </a:rPr>
              <a:t>и</a:t>
            </a:r>
            <a:r>
              <a:rPr lang="ru-RU" sz="1400" dirty="0"/>
              <a:t>. Малика в это время играет </a:t>
            </a:r>
            <a:r>
              <a:rPr lang="ru-RU" sz="1400" u="sng" dirty="0"/>
              <a:t>на детск</a:t>
            </a:r>
            <a:r>
              <a:rPr lang="ru-RU" sz="1400" u="sng" dirty="0">
                <a:solidFill>
                  <a:srgbClr val="FF0000"/>
                </a:solidFill>
              </a:rPr>
              <a:t>ой</a:t>
            </a:r>
            <a:r>
              <a:rPr lang="ru-RU" sz="1400" u="sng" dirty="0"/>
              <a:t> площадк</a:t>
            </a:r>
            <a:r>
              <a:rPr lang="ru-RU" sz="1400" u="sng" dirty="0">
                <a:solidFill>
                  <a:srgbClr val="FF0000"/>
                </a:solidFill>
              </a:rPr>
              <a:t>е</a:t>
            </a:r>
            <a:r>
              <a:rPr lang="ru-RU" sz="1400" u="sng" dirty="0"/>
              <a:t> </a:t>
            </a:r>
            <a:r>
              <a:rPr lang="ru-RU" sz="1400" dirty="0"/>
              <a:t>с подружками. До прихода мамы я делаю покупки </a:t>
            </a:r>
            <a:r>
              <a:rPr lang="ru-RU" sz="1400" u="sng" dirty="0"/>
              <a:t>в магазин</a:t>
            </a:r>
            <a:r>
              <a:rPr lang="ru-RU" sz="1400" u="sng" dirty="0">
                <a:solidFill>
                  <a:srgbClr val="FF0000"/>
                </a:solidFill>
              </a:rPr>
              <a:t>е</a:t>
            </a:r>
            <a:r>
              <a:rPr lang="ru-RU" sz="1400" dirty="0"/>
              <a:t>, а Малика подметает </a:t>
            </a:r>
            <a:r>
              <a:rPr lang="ru-RU" sz="1400" u="sng" dirty="0"/>
              <a:t>во двор</a:t>
            </a:r>
            <a:r>
              <a:rPr lang="ru-RU" sz="1400" u="sng" dirty="0">
                <a:solidFill>
                  <a:srgbClr val="FF0000"/>
                </a:solidFill>
              </a:rPr>
              <a:t>е</a:t>
            </a:r>
            <a:r>
              <a:rPr lang="ru-RU" sz="1400" dirty="0"/>
              <a:t>. Вечером мама с сестрой готовят ужин </a:t>
            </a:r>
            <a:r>
              <a:rPr lang="ru-RU" sz="1400" u="sng" dirty="0"/>
              <a:t>на кухн</a:t>
            </a:r>
            <a:r>
              <a:rPr lang="ru-RU" sz="1400" u="sng" dirty="0">
                <a:solidFill>
                  <a:srgbClr val="FF0000"/>
                </a:solidFill>
              </a:rPr>
              <a:t>е</a:t>
            </a:r>
            <a:r>
              <a:rPr lang="ru-RU" sz="1400" dirty="0"/>
              <a:t>, а мы с папой ремонтируем машину </a:t>
            </a:r>
            <a:r>
              <a:rPr lang="ru-RU" sz="1400" u="sng" dirty="0"/>
              <a:t>в гараж</a:t>
            </a:r>
            <a:r>
              <a:rPr lang="ru-RU" sz="1400" u="sng" dirty="0">
                <a:solidFill>
                  <a:srgbClr val="FF0000"/>
                </a:solidFill>
              </a:rPr>
              <a:t>е</a:t>
            </a:r>
            <a:r>
              <a:rPr lang="ru-RU" sz="1400" dirty="0"/>
              <a:t>. Летом мы поедем </a:t>
            </a:r>
            <a:r>
              <a:rPr lang="ru-RU" sz="1400" u="sng" dirty="0"/>
              <a:t>на машин</a:t>
            </a:r>
            <a:r>
              <a:rPr lang="ru-RU" sz="1400" u="sng" dirty="0">
                <a:solidFill>
                  <a:srgbClr val="FF0000"/>
                </a:solidFill>
              </a:rPr>
              <a:t>е</a:t>
            </a:r>
            <a:r>
              <a:rPr lang="ru-RU" sz="1400" u="sng" dirty="0"/>
              <a:t> </a:t>
            </a:r>
            <a:r>
              <a:rPr lang="ru-RU" sz="1400" dirty="0"/>
              <a:t>в Самарканд или в Бухару.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239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7 (стр.66)</a:t>
            </a:r>
            <a:endParaRPr lang="ru-RU" dirty="0"/>
          </a:p>
        </p:txBody>
      </p:sp>
      <p:pic>
        <p:nvPicPr>
          <p:cNvPr id="4" name="Объект 3" descr="C:\Users\Маманя\AppData\Local\Microsoft\Windows\Temporary Internet Files\Content.Word\img89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631825"/>
            <a:ext cx="1972547" cy="1981200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9700" y="555625"/>
            <a:ext cx="3429000" cy="241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Вы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чувствуете себя «не в своей тарелке». Это значит, что вам неудобно, неловко в непривычном для себя состоянии. Так бывает, если человек находится в чужом месте, в непривычной обстановке. Это выражение пришло из французского языка. На французском языке слова «состояние духа» и «тарелка» звучат одинаково. Триста лет назад в России плохо знали французский язык. Вместо «ты не в своём обычном духе» стали говорить «ты не в своей тарелке». Ошибка осталась навсегда.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486400" cy="553998"/>
          </a:xfrm>
        </p:spPr>
        <p:txBody>
          <a:bodyPr/>
          <a:lstStyle/>
          <a:p>
            <a:pPr algn="ctr"/>
            <a:r>
              <a:rPr lang="ru-RU" sz="1800" dirty="0"/>
              <a:t>Интервью Анвара </a:t>
            </a:r>
            <a:r>
              <a:rPr lang="ru-RU" sz="1800" dirty="0" smtClean="0"/>
              <a:t>в </a:t>
            </a:r>
            <a:r>
              <a:rPr lang="ru-RU" sz="1800" dirty="0" err="1"/>
              <a:t>З</a:t>
            </a:r>
            <a:r>
              <a:rPr lang="ru-RU" sz="1800" dirty="0" err="1" smtClean="0"/>
              <a:t>ааминском</a:t>
            </a:r>
            <a:r>
              <a:rPr lang="ru-RU" sz="1800" dirty="0" smtClean="0"/>
              <a:t> заповеднике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02059"/>
            <a:ext cx="2971800" cy="3077766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sz="1400" dirty="0"/>
              <a:t>Почему весной в горах Заамина так </a:t>
            </a:r>
            <a:r>
              <a:rPr lang="ru-RU" sz="1400" dirty="0" smtClean="0"/>
              <a:t>много маков и тюльпанов?</a:t>
            </a:r>
            <a:endParaRPr lang="ru-RU" sz="1400" dirty="0"/>
          </a:p>
          <a:p>
            <a:r>
              <a:rPr lang="ru-RU" sz="1400" dirty="0"/>
              <a:t>- </a:t>
            </a:r>
            <a:r>
              <a:rPr lang="ru-RU" sz="1400" dirty="0" smtClean="0"/>
              <a:t>Они расцветают </a:t>
            </a:r>
            <a:r>
              <a:rPr lang="ru-RU" sz="1400" b="1" i="1" dirty="0" smtClean="0"/>
              <a:t>благодаря </a:t>
            </a:r>
            <a:r>
              <a:rPr lang="ru-RU" sz="1400" b="1" i="1" dirty="0"/>
              <a:t>мягк</a:t>
            </a:r>
            <a:r>
              <a:rPr lang="ru-RU" sz="1400" b="1" i="1" dirty="0">
                <a:solidFill>
                  <a:srgbClr val="FF0000"/>
                </a:solidFill>
              </a:rPr>
              <a:t>ому</a:t>
            </a:r>
            <a:r>
              <a:rPr lang="ru-RU" sz="1400" b="1" i="1" dirty="0"/>
              <a:t> климат</a:t>
            </a:r>
            <a:r>
              <a:rPr lang="ru-RU" sz="1400" b="1" i="1" dirty="0">
                <a:solidFill>
                  <a:srgbClr val="FF0000"/>
                </a:solidFill>
              </a:rPr>
              <a:t>у</a:t>
            </a:r>
            <a:r>
              <a:rPr lang="ru-RU" sz="1400" b="1" i="1" dirty="0"/>
              <a:t> и ласков</a:t>
            </a:r>
            <a:r>
              <a:rPr lang="ru-RU" sz="1400" b="1" i="1" dirty="0">
                <a:solidFill>
                  <a:srgbClr val="FF0000"/>
                </a:solidFill>
              </a:rPr>
              <a:t>ому </a:t>
            </a:r>
            <a:r>
              <a:rPr lang="ru-RU" sz="1400" b="1" i="1" dirty="0" smtClean="0"/>
              <a:t>солнц</a:t>
            </a:r>
            <a:r>
              <a:rPr lang="ru-RU" sz="1400" b="1" i="1" dirty="0" smtClean="0">
                <a:solidFill>
                  <a:srgbClr val="FF0000"/>
                </a:solidFill>
              </a:rPr>
              <a:t>у</a:t>
            </a:r>
            <a:r>
              <a:rPr lang="ru-RU" sz="1400" dirty="0" smtClean="0"/>
              <a:t>. Маки и тюльпаны занесены в Красную книгу.</a:t>
            </a:r>
            <a:endParaRPr lang="ru-RU" sz="1400" dirty="0"/>
          </a:p>
          <a:p>
            <a:r>
              <a:rPr lang="ru-RU" sz="1400" dirty="0" smtClean="0"/>
              <a:t>- </a:t>
            </a:r>
            <a:r>
              <a:rPr lang="ru-RU" sz="1400" dirty="0"/>
              <a:t>А почему здесь можно ходить только по дорожкам?</a:t>
            </a:r>
          </a:p>
          <a:p>
            <a:r>
              <a:rPr lang="ru-RU" sz="1400" dirty="0"/>
              <a:t>- </a:t>
            </a:r>
            <a:r>
              <a:rPr lang="ru-RU" sz="1400" b="1" i="1" dirty="0"/>
              <a:t>По невнимательност</a:t>
            </a:r>
            <a:r>
              <a:rPr lang="ru-RU" sz="1400" b="1" i="1" dirty="0">
                <a:solidFill>
                  <a:srgbClr val="FF0000"/>
                </a:solidFill>
              </a:rPr>
              <a:t>и</a:t>
            </a:r>
            <a:r>
              <a:rPr lang="ru-RU" sz="1400" dirty="0"/>
              <a:t> вы можете повредить редкие цветы.</a:t>
            </a:r>
          </a:p>
          <a:p>
            <a:endParaRPr lang="ru-RU" sz="1800" dirty="0"/>
          </a:p>
        </p:txBody>
      </p:sp>
      <p:pic>
        <p:nvPicPr>
          <p:cNvPr id="7" name="Объект 6" descr="http://1.bp.blogspot.com/-xNZClpUTeTI/UUa-vwhaJpI/AAAAAAAAAPE/i6morQ0Vxvs/s1600/01.jpg"/>
          <p:cNvPicPr>
            <a:picLocks noGrp="1"/>
          </p:cNvPicPr>
          <p:nvPr>
            <p:ph sz="half" idx="3"/>
          </p:nvPr>
        </p:nvPicPr>
        <p:blipFill rotWithShape="1">
          <a:blip r:embed="rId2" cstate="print"/>
          <a:srcRect r="579" b="10959"/>
          <a:stretch/>
        </p:blipFill>
        <p:spPr bwMode="auto">
          <a:xfrm>
            <a:off x="3076600" y="708025"/>
            <a:ext cx="2549500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62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486400" cy="553998"/>
          </a:xfrm>
        </p:spPr>
        <p:txBody>
          <a:bodyPr/>
          <a:lstStyle/>
          <a:p>
            <a:pPr algn="ctr"/>
            <a:r>
              <a:rPr lang="ru-RU" sz="1800" dirty="0"/>
              <a:t>Интервью Анвара </a:t>
            </a:r>
            <a:r>
              <a:rPr lang="ru-RU" sz="1800" dirty="0" smtClean="0"/>
              <a:t>в </a:t>
            </a:r>
            <a:r>
              <a:rPr lang="ru-RU" sz="1800" dirty="0" err="1"/>
              <a:t>З</a:t>
            </a:r>
            <a:r>
              <a:rPr lang="ru-RU" sz="1800" dirty="0" err="1" smtClean="0"/>
              <a:t>ааминском</a:t>
            </a:r>
            <a:r>
              <a:rPr lang="ru-RU" sz="1800" dirty="0" smtClean="0"/>
              <a:t> заповеднике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2971800" cy="2739211"/>
          </a:xfrm>
        </p:spPr>
        <p:txBody>
          <a:bodyPr/>
          <a:lstStyle/>
          <a:p>
            <a:r>
              <a:rPr lang="ru-RU" sz="1600" dirty="0"/>
              <a:t>- Отчего в заповеднике так много жёлтого шиповника?</a:t>
            </a:r>
          </a:p>
          <a:p>
            <a:r>
              <a:rPr lang="ru-RU" sz="1600" dirty="0"/>
              <a:t>-  Это очень выносливое растение. </a:t>
            </a:r>
            <a:r>
              <a:rPr lang="ru-RU" sz="1600" b="1" i="1" dirty="0"/>
              <a:t>Из-за холодн</a:t>
            </a:r>
            <a:r>
              <a:rPr lang="ru-RU" sz="1600" b="1" i="1" dirty="0">
                <a:solidFill>
                  <a:srgbClr val="FF0000"/>
                </a:solidFill>
              </a:rPr>
              <a:t>ых</a:t>
            </a:r>
            <a:r>
              <a:rPr lang="ru-RU" sz="1600" b="1" i="1" dirty="0"/>
              <a:t> ветр</a:t>
            </a:r>
            <a:r>
              <a:rPr lang="ru-RU" sz="1600" b="1" i="1" dirty="0">
                <a:solidFill>
                  <a:srgbClr val="FF0000"/>
                </a:solidFill>
              </a:rPr>
              <a:t>ов</a:t>
            </a:r>
            <a:r>
              <a:rPr lang="ru-RU" sz="1600" b="1" i="1" dirty="0"/>
              <a:t> и сильн</a:t>
            </a:r>
            <a:r>
              <a:rPr lang="ru-RU" sz="1600" b="1" i="1" dirty="0">
                <a:solidFill>
                  <a:srgbClr val="FF0000"/>
                </a:solidFill>
              </a:rPr>
              <a:t>ых</a:t>
            </a:r>
            <a:r>
              <a:rPr lang="ru-RU" sz="1600" b="1" i="1" dirty="0"/>
              <a:t> мороз</a:t>
            </a:r>
            <a:r>
              <a:rPr lang="ru-RU" sz="1600" b="1" i="1" dirty="0">
                <a:solidFill>
                  <a:srgbClr val="FF0000"/>
                </a:solidFill>
              </a:rPr>
              <a:t>ов</a:t>
            </a:r>
            <a:r>
              <a:rPr lang="ru-RU" sz="1600" dirty="0"/>
              <a:t> молодые ветки </a:t>
            </a:r>
            <a:r>
              <a:rPr lang="ru-RU" sz="1600" dirty="0" err="1"/>
              <a:t>кокандской</a:t>
            </a:r>
            <a:r>
              <a:rPr lang="ru-RU" sz="1600" dirty="0"/>
              <a:t> розы могут погибнуть, но </a:t>
            </a:r>
            <a:r>
              <a:rPr lang="ru-RU" sz="1600" b="1" i="1" dirty="0"/>
              <a:t>благодаря стойкост</a:t>
            </a:r>
            <a:r>
              <a:rPr lang="ru-RU" sz="1600" b="1" i="1" dirty="0">
                <a:solidFill>
                  <a:srgbClr val="FF0000"/>
                </a:solidFill>
              </a:rPr>
              <a:t>и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у колючего кустарника быстро появляются новые побеги.</a:t>
            </a:r>
          </a:p>
          <a:p>
            <a:endParaRPr lang="ru-RU" sz="1800" dirty="0"/>
          </a:p>
        </p:txBody>
      </p:sp>
      <p:pic>
        <p:nvPicPr>
          <p:cNvPr id="6" name="Объект 5" descr="D:\Маме\Учительская деятельность\школа\Учебник 6 класс\фото урок 16 причина\265109_c25b8d01.jpg"/>
          <p:cNvPicPr>
            <a:picLocks noGrp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7600" y="656422"/>
            <a:ext cx="2508500" cy="20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3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5549900" cy="2769989"/>
          </a:xfrm>
        </p:spPr>
        <p:txBody>
          <a:bodyPr/>
          <a:lstStyle/>
          <a:p>
            <a:r>
              <a:rPr lang="ru-RU" b="1" dirty="0" smtClean="0"/>
              <a:t>    Объясните </a:t>
            </a:r>
            <a:r>
              <a:rPr lang="ru-RU" b="1" dirty="0"/>
              <a:t>причину по образцу. </a:t>
            </a:r>
            <a:endParaRPr lang="ru-RU" b="1" dirty="0" smtClean="0"/>
          </a:p>
          <a:p>
            <a:endParaRPr lang="ru-RU" b="1" dirty="0"/>
          </a:p>
          <a:p>
            <a:r>
              <a:rPr lang="ru-RU" sz="1600" dirty="0" smtClean="0"/>
              <a:t>   Расцвели </a:t>
            </a:r>
            <a:r>
              <a:rPr lang="ru-RU" sz="1600" b="1" i="1" dirty="0"/>
              <a:t>благодаря хорошей погоде</a:t>
            </a:r>
            <a:r>
              <a:rPr lang="ru-RU" sz="1600" dirty="0"/>
              <a:t> (ранняя весна, высокая температура воздуха, плодородная почва</a:t>
            </a:r>
            <a:r>
              <a:rPr lang="ru-RU" sz="1600" dirty="0" smtClean="0"/>
              <a:t>).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Не </a:t>
            </a:r>
            <a:r>
              <a:rPr lang="ru-RU" sz="1600" dirty="0"/>
              <a:t>поехали в горы </a:t>
            </a:r>
            <a:r>
              <a:rPr lang="ru-RU" sz="1600" b="1" i="1" dirty="0"/>
              <a:t>из-за холодного ветра</a:t>
            </a:r>
            <a:r>
              <a:rPr lang="ru-RU" sz="1600" dirty="0"/>
              <a:t>, (сильный холод, крепкий мороз, густой туман, мокрый снег</a:t>
            </a:r>
            <a:r>
              <a:rPr lang="ru-RU" sz="1600" dirty="0" smtClean="0"/>
              <a:t>).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Сделали </a:t>
            </a:r>
            <a:r>
              <a:rPr lang="ru-RU" sz="1600" dirty="0"/>
              <a:t>ошибку </a:t>
            </a:r>
            <a:r>
              <a:rPr lang="ru-RU" sz="1600" b="1" i="1" dirty="0"/>
              <a:t>по невнимательности</a:t>
            </a:r>
            <a:r>
              <a:rPr lang="ru-RU" sz="1600" dirty="0"/>
              <a:t> (рассеянности, неосторожность, глупость</a:t>
            </a:r>
            <a:r>
              <a:rPr lang="ru-RU" sz="1600" dirty="0" smtClean="0"/>
              <a:t>).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Могут </a:t>
            </a:r>
            <a:r>
              <a:rPr lang="ru-RU" sz="1600" dirty="0"/>
              <a:t>погибнуть </a:t>
            </a:r>
            <a:r>
              <a:rPr lang="ru-RU" sz="1600" b="1" i="1" dirty="0"/>
              <a:t>от зимних ураганов </a:t>
            </a:r>
            <a:r>
              <a:rPr lang="ru-RU" sz="1600" dirty="0"/>
              <a:t>(солёные бури, ужасная засуха, проливные дожди).</a:t>
            </a:r>
          </a:p>
          <a:p>
            <a:endParaRPr lang="ru-RU" sz="2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708025"/>
            <a:ext cx="5486400" cy="2646878"/>
          </a:xfrm>
        </p:spPr>
        <p:txBody>
          <a:bodyPr/>
          <a:lstStyle/>
          <a:p>
            <a:r>
              <a:rPr lang="ru-RU" sz="1600" dirty="0" smtClean="0"/>
              <a:t>   Расцвели </a:t>
            </a:r>
            <a:r>
              <a:rPr lang="ru-RU" sz="1600" b="1" i="1" dirty="0"/>
              <a:t>благодаря хорош</a:t>
            </a:r>
            <a:r>
              <a:rPr lang="ru-RU" sz="1600" b="1" i="1" dirty="0">
                <a:solidFill>
                  <a:srgbClr val="FF0000"/>
                </a:solidFill>
              </a:rPr>
              <a:t>ей</a:t>
            </a:r>
            <a:r>
              <a:rPr lang="ru-RU" sz="1600" b="1" i="1" dirty="0"/>
              <a:t> </a:t>
            </a:r>
            <a:r>
              <a:rPr lang="ru-RU" sz="1600" b="1" i="1" dirty="0" smtClean="0"/>
              <a:t>погод</a:t>
            </a:r>
            <a:r>
              <a:rPr lang="ru-RU" sz="1600" b="1" i="1" dirty="0" smtClean="0">
                <a:solidFill>
                  <a:srgbClr val="FF0000"/>
                </a:solidFill>
              </a:rPr>
              <a:t>е</a:t>
            </a:r>
            <a:r>
              <a:rPr lang="ru-RU" sz="1600" b="1" i="1" dirty="0" smtClean="0"/>
              <a:t>,</a:t>
            </a:r>
            <a:r>
              <a:rPr lang="ru-RU" sz="1600" dirty="0" smtClean="0"/>
              <a:t> благодаря ранн</a:t>
            </a:r>
            <a:r>
              <a:rPr lang="ru-RU" sz="1600" dirty="0" smtClean="0">
                <a:solidFill>
                  <a:srgbClr val="FF0000"/>
                </a:solidFill>
              </a:rPr>
              <a:t>ей</a:t>
            </a:r>
            <a:r>
              <a:rPr lang="ru-RU" sz="1600" dirty="0" smtClean="0"/>
              <a:t> весн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, высок</a:t>
            </a:r>
            <a:r>
              <a:rPr lang="ru-RU" sz="1600" dirty="0" smtClean="0">
                <a:solidFill>
                  <a:srgbClr val="FF0000"/>
                </a:solidFill>
              </a:rPr>
              <a:t>ой</a:t>
            </a:r>
            <a:r>
              <a:rPr lang="ru-RU" sz="1600" dirty="0" smtClean="0"/>
              <a:t> температур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 </a:t>
            </a:r>
            <a:r>
              <a:rPr lang="ru-RU" sz="1600" dirty="0"/>
              <a:t>воздуха, </a:t>
            </a:r>
            <a:r>
              <a:rPr lang="ru-RU" sz="1600" dirty="0" smtClean="0"/>
              <a:t>плодородн</a:t>
            </a:r>
            <a:r>
              <a:rPr lang="ru-RU" sz="1600" dirty="0" smtClean="0">
                <a:solidFill>
                  <a:srgbClr val="FF0000"/>
                </a:solidFill>
              </a:rPr>
              <a:t>ой</a:t>
            </a:r>
            <a:r>
              <a:rPr lang="ru-RU" sz="1600" dirty="0" smtClean="0"/>
              <a:t> почв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Не </a:t>
            </a:r>
            <a:r>
              <a:rPr lang="ru-RU" sz="1600" dirty="0"/>
              <a:t>поехали в горы </a:t>
            </a:r>
            <a:r>
              <a:rPr lang="ru-RU" sz="1600" b="1" i="1" dirty="0"/>
              <a:t>из-за холодн</a:t>
            </a:r>
            <a:r>
              <a:rPr lang="ru-RU" sz="1600" b="1" i="1" dirty="0">
                <a:solidFill>
                  <a:srgbClr val="FF0000"/>
                </a:solidFill>
              </a:rPr>
              <a:t>ого</a:t>
            </a:r>
            <a:r>
              <a:rPr lang="ru-RU" sz="1600" b="1" i="1" dirty="0"/>
              <a:t> ветр</a:t>
            </a:r>
            <a:r>
              <a:rPr lang="ru-RU" sz="1600" b="1" i="1" dirty="0">
                <a:solidFill>
                  <a:srgbClr val="FF0000"/>
                </a:solidFill>
              </a:rPr>
              <a:t>а</a:t>
            </a:r>
            <a:r>
              <a:rPr lang="ru-RU" sz="1600" dirty="0"/>
              <a:t>, </a:t>
            </a:r>
            <a:r>
              <a:rPr lang="ru-RU" sz="1600" dirty="0" smtClean="0"/>
              <a:t>сильн</a:t>
            </a:r>
            <a:r>
              <a:rPr lang="ru-RU" sz="1600" dirty="0" smtClean="0">
                <a:solidFill>
                  <a:srgbClr val="FF0000"/>
                </a:solidFill>
              </a:rPr>
              <a:t>ого</a:t>
            </a:r>
            <a:r>
              <a:rPr lang="ru-RU" sz="1600" dirty="0" smtClean="0"/>
              <a:t> холод</a:t>
            </a:r>
            <a:r>
              <a:rPr lang="ru-RU" sz="1600" dirty="0" smtClean="0">
                <a:solidFill>
                  <a:srgbClr val="FF0000"/>
                </a:solidFill>
              </a:rPr>
              <a:t>а</a:t>
            </a:r>
            <a:r>
              <a:rPr lang="ru-RU" sz="1600" dirty="0" smtClean="0"/>
              <a:t>, крепк</a:t>
            </a:r>
            <a:r>
              <a:rPr lang="ru-RU" sz="1600" dirty="0" smtClean="0">
                <a:solidFill>
                  <a:srgbClr val="FF0000"/>
                </a:solidFill>
              </a:rPr>
              <a:t>ого</a:t>
            </a:r>
            <a:r>
              <a:rPr lang="ru-RU" sz="1600" dirty="0" smtClean="0"/>
              <a:t> мороз</a:t>
            </a:r>
            <a:r>
              <a:rPr lang="ru-RU" sz="1600" dirty="0" smtClean="0">
                <a:solidFill>
                  <a:srgbClr val="FF0000"/>
                </a:solidFill>
              </a:rPr>
              <a:t>а</a:t>
            </a:r>
            <a:r>
              <a:rPr lang="ru-RU" sz="1600" dirty="0" smtClean="0"/>
              <a:t>, густ</a:t>
            </a:r>
            <a:r>
              <a:rPr lang="ru-RU" sz="1600" dirty="0" smtClean="0">
                <a:solidFill>
                  <a:srgbClr val="FF0000"/>
                </a:solidFill>
              </a:rPr>
              <a:t>ого</a:t>
            </a:r>
            <a:r>
              <a:rPr lang="ru-RU" sz="1600" dirty="0" smtClean="0"/>
              <a:t> туман</a:t>
            </a:r>
            <a:r>
              <a:rPr lang="ru-RU" sz="1600" dirty="0" smtClean="0">
                <a:solidFill>
                  <a:srgbClr val="FF0000"/>
                </a:solidFill>
              </a:rPr>
              <a:t>а</a:t>
            </a:r>
            <a:r>
              <a:rPr lang="ru-RU" sz="1600" dirty="0" smtClean="0"/>
              <a:t>, мокр</a:t>
            </a:r>
            <a:r>
              <a:rPr lang="ru-RU" sz="1600" dirty="0" smtClean="0">
                <a:solidFill>
                  <a:srgbClr val="FF0000"/>
                </a:solidFill>
              </a:rPr>
              <a:t>ого</a:t>
            </a:r>
            <a:r>
              <a:rPr lang="ru-RU" sz="1600" dirty="0" smtClean="0"/>
              <a:t> снег</a:t>
            </a:r>
            <a:r>
              <a:rPr lang="ru-RU" sz="1600" dirty="0" smtClean="0">
                <a:solidFill>
                  <a:srgbClr val="FF0000"/>
                </a:solidFill>
              </a:rPr>
              <a:t>а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Сделали </a:t>
            </a:r>
            <a:r>
              <a:rPr lang="ru-RU" sz="1600" dirty="0"/>
              <a:t>ошибку </a:t>
            </a:r>
            <a:r>
              <a:rPr lang="ru-RU" sz="1600" b="1" i="1" dirty="0"/>
              <a:t>по </a:t>
            </a:r>
            <a:r>
              <a:rPr lang="ru-RU" sz="1600" b="1" i="1" dirty="0" smtClean="0"/>
              <a:t>невнимательност</a:t>
            </a:r>
            <a:r>
              <a:rPr lang="ru-RU" sz="1600" b="1" i="1" dirty="0" smtClean="0">
                <a:solidFill>
                  <a:srgbClr val="FF0000"/>
                </a:solidFill>
              </a:rPr>
              <a:t>и</a:t>
            </a:r>
            <a:r>
              <a:rPr lang="ru-RU" sz="1600" dirty="0" smtClean="0"/>
              <a:t>, по рассеянност</a:t>
            </a:r>
            <a:r>
              <a:rPr lang="ru-RU" sz="1600" dirty="0" smtClean="0">
                <a:solidFill>
                  <a:srgbClr val="FF0000"/>
                </a:solidFill>
              </a:rPr>
              <a:t>и</a:t>
            </a:r>
            <a:r>
              <a:rPr lang="ru-RU" sz="1600" dirty="0"/>
              <a:t>, </a:t>
            </a:r>
            <a:r>
              <a:rPr lang="ru-RU" sz="1600" dirty="0" smtClean="0"/>
              <a:t>по неосторожност</a:t>
            </a:r>
            <a:r>
              <a:rPr lang="ru-RU" sz="1600" dirty="0" smtClean="0">
                <a:solidFill>
                  <a:srgbClr val="FF0000"/>
                </a:solidFill>
              </a:rPr>
              <a:t>и</a:t>
            </a:r>
            <a:r>
              <a:rPr lang="ru-RU" sz="1600" dirty="0" smtClean="0"/>
              <a:t>, по глупост</a:t>
            </a:r>
            <a:r>
              <a:rPr lang="ru-RU" sz="1600" dirty="0" smtClean="0">
                <a:solidFill>
                  <a:srgbClr val="FF0000"/>
                </a:solidFill>
              </a:rPr>
              <a:t>и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Могут </a:t>
            </a:r>
            <a:r>
              <a:rPr lang="ru-RU" sz="1600" dirty="0"/>
              <a:t>погибнуть </a:t>
            </a:r>
            <a:r>
              <a:rPr lang="ru-RU" sz="1600" b="1" i="1" dirty="0"/>
              <a:t>от зимн</a:t>
            </a:r>
            <a:r>
              <a:rPr lang="ru-RU" sz="1600" b="1" i="1" dirty="0">
                <a:solidFill>
                  <a:srgbClr val="FF0000"/>
                </a:solidFill>
              </a:rPr>
              <a:t>их</a:t>
            </a:r>
            <a:r>
              <a:rPr lang="ru-RU" sz="1600" b="1" i="1" dirty="0"/>
              <a:t> </a:t>
            </a:r>
            <a:r>
              <a:rPr lang="ru-RU" sz="1600" b="1" i="1" dirty="0" smtClean="0"/>
              <a:t>ураган</a:t>
            </a:r>
            <a:r>
              <a:rPr lang="ru-RU" sz="1600" b="1" i="1" dirty="0" smtClean="0">
                <a:solidFill>
                  <a:srgbClr val="FF0000"/>
                </a:solidFill>
              </a:rPr>
              <a:t>ов</a:t>
            </a:r>
            <a:r>
              <a:rPr lang="ru-RU" sz="1600" dirty="0" smtClean="0"/>
              <a:t>, от солён</a:t>
            </a:r>
            <a:r>
              <a:rPr lang="ru-RU" sz="1600" dirty="0" smtClean="0">
                <a:solidFill>
                  <a:srgbClr val="FF0000"/>
                </a:solidFill>
              </a:rPr>
              <a:t>ых</a:t>
            </a:r>
            <a:r>
              <a:rPr lang="ru-RU" sz="1600" dirty="0" smtClean="0"/>
              <a:t> бурь, от ужасн</a:t>
            </a:r>
            <a:r>
              <a:rPr lang="ru-RU" sz="1600" dirty="0" smtClean="0">
                <a:solidFill>
                  <a:srgbClr val="FF0000"/>
                </a:solidFill>
              </a:rPr>
              <a:t>ой</a:t>
            </a:r>
            <a:r>
              <a:rPr lang="ru-RU" sz="1600" dirty="0" smtClean="0"/>
              <a:t> засух</a:t>
            </a:r>
            <a:r>
              <a:rPr lang="ru-RU" sz="1600" dirty="0" smtClean="0">
                <a:solidFill>
                  <a:srgbClr val="FF0000"/>
                </a:solidFill>
              </a:rPr>
              <a:t>и</a:t>
            </a:r>
            <a:r>
              <a:rPr lang="ru-RU" sz="1600" dirty="0" smtClean="0"/>
              <a:t>, от проливн</a:t>
            </a:r>
            <a:r>
              <a:rPr lang="ru-RU" sz="1600" dirty="0" smtClean="0">
                <a:solidFill>
                  <a:srgbClr val="FF0000"/>
                </a:solidFill>
              </a:rPr>
              <a:t>ых</a:t>
            </a:r>
            <a:r>
              <a:rPr lang="ru-RU" sz="1600" dirty="0" smtClean="0"/>
              <a:t> дожд</a:t>
            </a:r>
            <a:r>
              <a:rPr lang="ru-RU" sz="1600" dirty="0" smtClean="0">
                <a:solidFill>
                  <a:srgbClr val="FF0000"/>
                </a:solidFill>
              </a:rPr>
              <a:t>ей</a:t>
            </a:r>
            <a:r>
              <a:rPr lang="ru-RU" sz="1600" dirty="0" smtClean="0"/>
              <a:t>.</a:t>
            </a:r>
            <a:endParaRPr lang="ru-RU" sz="1600" dirty="0"/>
          </a:p>
          <a:p>
            <a:endParaRPr lang="ru-RU" sz="2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2831</TotalTime>
  <Words>1299</Words>
  <Application>Microsoft Office PowerPoint</Application>
  <PresentationFormat>Произвольный</PresentationFormat>
  <Paragraphs>119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 Русский язык</vt:lpstr>
      <vt:lpstr>Сегодня на уроке мы</vt:lpstr>
      <vt:lpstr>Презентация PowerPoint</vt:lpstr>
      <vt:lpstr>Упражнение 16 (стр.70)</vt:lpstr>
      <vt:lpstr>Упражнение 7 (стр.66)</vt:lpstr>
      <vt:lpstr>Интервью Анвара в Зааминском заповеднике  </vt:lpstr>
      <vt:lpstr>Интервью Анвара в Зааминском заповеднике  </vt:lpstr>
      <vt:lpstr>Упражнение 1</vt:lpstr>
      <vt:lpstr>Упражнение 1</vt:lpstr>
      <vt:lpstr>Презентация PowerPoint</vt:lpstr>
      <vt:lpstr>Запомните!</vt:lpstr>
      <vt:lpstr>Упражнение 2 </vt:lpstr>
      <vt:lpstr>Упражнение 2 </vt:lpstr>
      <vt:lpstr>Упражнение 3 </vt:lpstr>
      <vt:lpstr>Упражнение 3 </vt:lpstr>
      <vt:lpstr>Упражнение 4 </vt:lpstr>
      <vt:lpstr>Упражнение 4 </vt:lpstr>
      <vt:lpstr>Презентация PowerPoint</vt:lpstr>
      <vt:lpstr>Упражнение 5</vt:lpstr>
      <vt:lpstr>Упражнение 5</vt:lpstr>
      <vt:lpstr>Упражнение 6</vt:lpstr>
      <vt:lpstr>Учим пословицы и фразеологизмы </vt:lpstr>
      <vt:lpstr>По щучьему велению</vt:lpstr>
      <vt:lpstr> Встать не с той ноги </vt:lpstr>
      <vt:lpstr>      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175</cp:revision>
  <dcterms:created xsi:type="dcterms:W3CDTF">2020-04-13T08:06:06Z</dcterms:created>
  <dcterms:modified xsi:type="dcterms:W3CDTF">2020-12-29T08:04:01Z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