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7"/>
  </p:notesMasterIdLst>
  <p:sldIdLst>
    <p:sldId id="266" r:id="rId2"/>
    <p:sldId id="432" r:id="rId3"/>
    <p:sldId id="528" r:id="rId4"/>
    <p:sldId id="561" r:id="rId5"/>
    <p:sldId id="562" r:id="rId6"/>
    <p:sldId id="560" r:id="rId7"/>
    <p:sldId id="563" r:id="rId8"/>
    <p:sldId id="564" r:id="rId9"/>
    <p:sldId id="565" r:id="rId10"/>
    <p:sldId id="566" r:id="rId11"/>
    <p:sldId id="567" r:id="rId12"/>
    <p:sldId id="529" r:id="rId13"/>
    <p:sldId id="388" r:id="rId14"/>
    <p:sldId id="527" r:id="rId15"/>
    <p:sldId id="530" r:id="rId16"/>
    <p:sldId id="531" r:id="rId17"/>
    <p:sldId id="532" r:id="rId18"/>
    <p:sldId id="535" r:id="rId19"/>
    <p:sldId id="568" r:id="rId20"/>
    <p:sldId id="478" r:id="rId21"/>
    <p:sldId id="534" r:id="rId22"/>
    <p:sldId id="533" r:id="rId23"/>
    <p:sldId id="526" r:id="rId24"/>
    <p:sldId id="474" r:id="rId25"/>
    <p:sldId id="511" r:id="rId26"/>
    <p:sldId id="460" r:id="rId27"/>
    <p:sldId id="475" r:id="rId28"/>
    <p:sldId id="465" r:id="rId29"/>
    <p:sldId id="466" r:id="rId30"/>
    <p:sldId id="510" r:id="rId31"/>
    <p:sldId id="509" r:id="rId32"/>
    <p:sldId id="473" r:id="rId33"/>
    <p:sldId id="464" r:id="rId34"/>
    <p:sldId id="485" r:id="rId35"/>
    <p:sldId id="434" r:id="rId36"/>
    <p:sldId id="415" r:id="rId37"/>
    <p:sldId id="482" r:id="rId38"/>
    <p:sldId id="483" r:id="rId39"/>
    <p:sldId id="569" r:id="rId40"/>
    <p:sldId id="536" r:id="rId41"/>
    <p:sldId id="538" r:id="rId42"/>
    <p:sldId id="570" r:id="rId43"/>
    <p:sldId id="492" r:id="rId44"/>
    <p:sldId id="524" r:id="rId45"/>
    <p:sldId id="537" r:id="rId46"/>
    <p:sldId id="552" r:id="rId47"/>
    <p:sldId id="539" r:id="rId48"/>
    <p:sldId id="516" r:id="rId49"/>
    <p:sldId id="542" r:id="rId50"/>
    <p:sldId id="543" r:id="rId51"/>
    <p:sldId id="544" r:id="rId52"/>
    <p:sldId id="545" r:id="rId53"/>
    <p:sldId id="546" r:id="rId54"/>
    <p:sldId id="540" r:id="rId55"/>
    <p:sldId id="518" r:id="rId56"/>
    <p:sldId id="553" r:id="rId57"/>
    <p:sldId id="559" r:id="rId58"/>
    <p:sldId id="554" r:id="rId59"/>
    <p:sldId id="547" r:id="rId60"/>
    <p:sldId id="541" r:id="rId61"/>
    <p:sldId id="555" r:id="rId62"/>
    <p:sldId id="558" r:id="rId63"/>
    <p:sldId id="557" r:id="rId64"/>
    <p:sldId id="549" r:id="rId65"/>
    <p:sldId id="503" r:id="rId66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364" autoAdjust="0"/>
  </p:normalViewPr>
  <p:slideViewPr>
    <p:cSldViewPr>
      <p:cViewPr varScale="1">
        <p:scale>
          <a:sx n="150" d="100"/>
          <a:sy n="150" d="100"/>
        </p:scale>
        <p:origin x="672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16E61-EEBF-449A-A58D-8D6DCDCACF84}" type="datetimeFigureOut">
              <a:rPr lang="ru-RU" smtClean="0"/>
              <a:t>07.01.2021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97E1B-5357-4524-B5C4-778DC9B50E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952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3361" y="1393825"/>
            <a:ext cx="4109847" cy="1491427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800" b="1" spc="-20" dirty="0" smtClean="0">
                <a:solidFill>
                  <a:srgbClr val="2365C7"/>
                </a:solidFill>
                <a:latin typeface="Arial"/>
                <a:cs typeface="Arial"/>
              </a:rPr>
              <a:t>Имя числительное</a:t>
            </a:r>
            <a:r>
              <a:rPr lang="ru-RU" sz="2800" b="1" spc="-20" dirty="0" smtClean="0">
                <a:solidFill>
                  <a:srgbClr val="2365C7"/>
                </a:solidFill>
                <a:latin typeface="Arial"/>
                <a:cs typeface="Arial"/>
              </a:rPr>
              <a:t>.</a:t>
            </a:r>
          </a:p>
          <a:p>
            <a:pPr algn="ctr"/>
            <a:r>
              <a:rPr lang="ru-RU" sz="2800" b="1" spc="-20" dirty="0" smtClean="0">
                <a:solidFill>
                  <a:srgbClr val="2365C7"/>
                </a:solidFill>
                <a:latin typeface="Arial"/>
                <a:cs typeface="Arial"/>
              </a:rPr>
              <a:t>Повторение</a:t>
            </a:r>
            <a:r>
              <a:rPr lang="ru-RU" sz="2800" b="1" spc="-20" dirty="0" smtClean="0">
                <a:solidFill>
                  <a:srgbClr val="2365C7"/>
                </a:solidFill>
                <a:latin typeface="Arial"/>
                <a:cs typeface="Arial"/>
              </a:rPr>
              <a:t>. </a:t>
            </a:r>
            <a:endParaRPr lang="ru-RU" sz="2800" b="1" spc="-20" dirty="0">
              <a:solidFill>
                <a:srgbClr val="2365C7"/>
              </a:solidFill>
              <a:latin typeface="Arial"/>
              <a:cs typeface="Arial"/>
            </a:endParaRPr>
          </a:p>
          <a:p>
            <a:pPr algn="ctr"/>
            <a:endParaRPr lang="ru-RU" sz="4000" b="1" dirty="0" smtClean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6362" y="1326544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56605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320893" y="207962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86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54436"/>
          </a:xfrm>
        </p:spPr>
        <p:txBody>
          <a:bodyPr/>
          <a:lstStyle/>
          <a:p>
            <a:r>
              <a:rPr lang="ru-RU" sz="2000" dirty="0" smtClean="0"/>
              <a:t>   Сколько </a:t>
            </a:r>
            <a:r>
              <a:rPr lang="ru-RU" sz="2000" dirty="0"/>
              <a:t>лет назад </a:t>
            </a:r>
            <a:r>
              <a:rPr lang="ru-RU" sz="2000" dirty="0" err="1"/>
              <a:t>Тумарис</a:t>
            </a:r>
            <a:r>
              <a:rPr lang="ru-RU" sz="2000" dirty="0"/>
              <a:t> победила персидского царя Кира? </a:t>
            </a:r>
            <a:endParaRPr lang="ru-RU" sz="20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  </a:t>
            </a:r>
            <a:r>
              <a:rPr lang="ru-RU" sz="2000" dirty="0" err="1" smtClean="0"/>
              <a:t>Тумарис</a:t>
            </a:r>
            <a:r>
              <a:rPr lang="ru-RU" sz="2000" dirty="0" smtClean="0"/>
              <a:t> </a:t>
            </a:r>
            <a:r>
              <a:rPr lang="ru-RU" sz="2000" dirty="0" smtClean="0"/>
              <a:t>победила Кира  второго в 530 г. до н.э.</a:t>
            </a:r>
            <a:endParaRPr lang="ru-RU" sz="2000" dirty="0"/>
          </a:p>
        </p:txBody>
      </p:sp>
      <p:pic>
        <p:nvPicPr>
          <p:cNvPr id="7170" name="Picture 2" descr="Царица массагетов Томирис | Картины, Художественные иллюстрации, Милые  рисунки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441" y="746125"/>
            <a:ext cx="1836617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29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969770"/>
          </a:xfrm>
        </p:spPr>
        <p:txBody>
          <a:bodyPr/>
          <a:lstStyle/>
          <a:p>
            <a:r>
              <a:rPr lang="ru-RU" sz="2000" dirty="0" smtClean="0"/>
              <a:t>   Сколько </a:t>
            </a:r>
            <a:r>
              <a:rPr lang="ru-RU" sz="2000" dirty="0"/>
              <a:t>иероглифов было в египетской письменности?</a:t>
            </a:r>
          </a:p>
          <a:p>
            <a:endParaRPr lang="ru-RU" dirty="0"/>
          </a:p>
          <a:p>
            <a:r>
              <a:rPr lang="ru-RU" sz="1800" dirty="0" smtClean="0"/>
              <a:t>   Около </a:t>
            </a:r>
            <a:r>
              <a:rPr lang="ru-RU" sz="1800" dirty="0" smtClean="0"/>
              <a:t>800, позже до 6000 </a:t>
            </a:r>
            <a:r>
              <a:rPr lang="ru-RU" sz="1800" dirty="0" smtClean="0"/>
              <a:t>иероглифов.</a:t>
            </a:r>
            <a:endParaRPr lang="ru-RU" sz="18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49880" t="5394"/>
          <a:stretch/>
        </p:blipFill>
        <p:spPr>
          <a:xfrm>
            <a:off x="3164238" y="1817115"/>
            <a:ext cx="2300809" cy="10082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r="52205"/>
          <a:stretch/>
        </p:blipFill>
        <p:spPr>
          <a:xfrm>
            <a:off x="3187700" y="833746"/>
            <a:ext cx="2110452" cy="978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0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</a:t>
            </a:r>
            <a:r>
              <a:rPr lang="ru-RU" dirty="0"/>
              <a:t>7</a:t>
            </a:r>
            <a:r>
              <a:rPr lang="ru-RU" dirty="0" smtClean="0"/>
              <a:t> (стр</a:t>
            </a:r>
            <a:r>
              <a:rPr lang="ru-RU" dirty="0" smtClean="0"/>
              <a:t>. 90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86400" cy="2877711"/>
          </a:xfrm>
        </p:spPr>
        <p:txBody>
          <a:bodyPr/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altLang="ru-RU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рассказе о далёких временах трудно назвать точные цифры. Исправьте текст, добавив в него слова </a:t>
            </a:r>
            <a:r>
              <a:rPr lang="ru-RU" altLang="ru-RU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почти, приблизительно, около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altLang="ru-RU" b="1" i="1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примерно, более</a:t>
            </a:r>
            <a:r>
              <a:rPr lang="ru-RU" altLang="ru-RU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altLang="ru-RU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Уникальная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крепость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Актепа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была построена 1500 лет назад в древнем Ташкенте на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Юнусабаде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Она занимает площадь 100 гектаров и похожа на остров. </a:t>
            </a:r>
            <a:r>
              <a:rPr lang="ru-RU" altLang="ru-RU" sz="15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Длина всего сооружения по западному фасаду – 170 метров. 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Высота башни –25 метров. Высота стен – 10 метров. Раскопки вели 20 лет известные археологи </a:t>
            </a:r>
            <a:r>
              <a:rPr lang="ru-RU" altLang="ru-RU" sz="15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М.И.Филанович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5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</a:t>
            </a:r>
            <a:r>
              <a:rPr lang="ru-RU" altLang="ru-RU" sz="15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Э.В.Ртвеладзе</a:t>
            </a:r>
            <a:r>
              <a:rPr lang="ru-RU" altLang="ru-RU" sz="15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 крепости было 25 помещений: храм огня, мавзолей, парадный двор, кладовые и ловушки для врагов.</a:t>
            </a:r>
            <a:endParaRPr lang="ru-RU" altLang="ru-RU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55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</a:t>
            </a:r>
            <a:r>
              <a:rPr lang="ru-RU" dirty="0"/>
              <a:t>7</a:t>
            </a:r>
            <a:r>
              <a:rPr lang="ru-RU" dirty="0" smtClean="0"/>
              <a:t> (стр</a:t>
            </a:r>
            <a:r>
              <a:rPr lang="ru-RU" dirty="0" smtClean="0"/>
              <a:t>. 90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86400" cy="2800767"/>
          </a:xfrm>
        </p:spPr>
        <p:txBody>
          <a:bodyPr/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рассказе о далёких временах трудно назвать точные цифры. Исправьте текст, добавив в него слова </a:t>
            </a:r>
            <a:r>
              <a:rPr lang="ru-RU" alt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почти, приблизительно, около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altLang="ru-RU" b="1" i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примерно, более</a:t>
            </a:r>
            <a:r>
              <a:rPr lang="ru-RU" altLang="ru-RU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altLang="ru-RU" sz="500" dirty="0">
              <a:solidFill>
                <a:schemeClr val="tx1"/>
              </a:solidFill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Уникальная крепость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Актепа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была построена 1500 лет назад в древнем Ташкенте на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Юнусабаде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Она занимает площадь 100 гектаров и похожа на остров. </a:t>
            </a:r>
            <a:r>
              <a:rPr lang="ru-RU" alt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Длина всего сооружения по западному фасаду – 170 метров. 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Высота башни –25 метров. Высота стен – 10 метров. Раскопки вели 20 лет известные археологи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М.И.Филанович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altLang="ru-RU" sz="1600" dirty="0" err="1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Э.В.Ртвеладзе</a:t>
            </a:r>
            <a:r>
              <a:rPr lang="ru-RU" altLang="ru-RU" sz="16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 крепости было 25 помещений: храм огня, мавзолей, парадный двор, кладовые и ловушки для врагов.</a:t>
            </a:r>
            <a:endParaRPr lang="ru-RU" altLang="ru-RU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sz="18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2049" name="Рисунок 9" descr="АКТЕПА ЮНУСАБАД 333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00" y="565983"/>
            <a:ext cx="5466700" cy="2580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394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630942"/>
          </a:xfrm>
        </p:spPr>
        <p:txBody>
          <a:bodyPr/>
          <a:lstStyle/>
          <a:p>
            <a:pPr algn="ctr"/>
            <a:r>
              <a:rPr lang="ru-RU" dirty="0"/>
              <a:t>С русским языком вокруг света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92100" y="951032"/>
            <a:ext cx="2508123" cy="1661993"/>
          </a:xfrm>
        </p:spPr>
        <p:txBody>
          <a:bodyPr/>
          <a:lstStyle/>
          <a:p>
            <a:r>
              <a:rPr lang="ru-RU" sz="1800" dirty="0" smtClean="0"/>
              <a:t>   </a:t>
            </a:r>
            <a:r>
              <a:rPr lang="ru-RU" sz="1800" b="1" dirty="0" smtClean="0"/>
              <a:t>Бухара</a:t>
            </a:r>
            <a:r>
              <a:rPr lang="ru-RU" sz="1800" dirty="0" smtClean="0"/>
              <a:t> </a:t>
            </a:r>
            <a:r>
              <a:rPr lang="ru-RU" sz="1800" dirty="0"/>
              <a:t>– один из древнейших городов Центральной Азии. Он возник примерно две с половиной тысячи лет назад. </a:t>
            </a:r>
          </a:p>
        </p:txBody>
      </p:sp>
      <p:pic>
        <p:nvPicPr>
          <p:cNvPr id="8194" name="Picture 2" descr="Бухара — Википед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797" y="733366"/>
            <a:ext cx="2381250" cy="20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66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630942"/>
          </a:xfrm>
        </p:spPr>
        <p:txBody>
          <a:bodyPr/>
          <a:lstStyle/>
          <a:p>
            <a:pPr algn="ctr"/>
            <a:r>
              <a:rPr lang="ru-RU" dirty="0"/>
              <a:t>С русским языком вокруг света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2799" y="631825"/>
            <a:ext cx="2866274" cy="2154436"/>
          </a:xfrm>
        </p:spPr>
        <p:txBody>
          <a:bodyPr/>
          <a:lstStyle/>
          <a:p>
            <a:r>
              <a:rPr lang="ru-RU" sz="1400" dirty="0" smtClean="0"/>
              <a:t>   Более </a:t>
            </a:r>
            <a:r>
              <a:rPr lang="ru-RU" sz="1400" dirty="0"/>
              <a:t>ста воинов легендарного </a:t>
            </a:r>
            <a:r>
              <a:rPr lang="ru-RU" sz="1400" dirty="0" err="1"/>
              <a:t>Сиявуша</a:t>
            </a:r>
            <a:r>
              <a:rPr lang="ru-RU" sz="1400" dirty="0"/>
              <a:t> построили здесь крепость – </a:t>
            </a:r>
            <a:r>
              <a:rPr lang="ru-RU" sz="1400" dirty="0" err="1"/>
              <a:t>Арк</a:t>
            </a:r>
            <a:r>
              <a:rPr lang="ru-RU" sz="1400" dirty="0"/>
              <a:t>. В крепости было не менее пяти рядов стен и канал с водой. Трон правителя высотой около восьми метров изображал золотого верблюда. Почти тысячу пятьсот лет назад город носил название </a:t>
            </a:r>
            <a:r>
              <a:rPr lang="ru-RU" sz="1400" dirty="0" err="1"/>
              <a:t>Нумижент</a:t>
            </a:r>
            <a:r>
              <a:rPr lang="ru-RU" sz="1400" dirty="0"/>
              <a:t>. Китайские историки называли его Ань. </a:t>
            </a:r>
          </a:p>
        </p:txBody>
      </p:sp>
      <p:pic>
        <p:nvPicPr>
          <p:cNvPr id="5" name="Объект 4" descr="F:\Учебник 6 класс\фото урок 18 числит\978-613-4-38393-6-full.jpg"/>
          <p:cNvPicPr>
            <a:picLocks noGrp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771859"/>
            <a:ext cx="2136371" cy="1764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88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02424"/>
            <a:ext cx="5249147" cy="630942"/>
          </a:xfrm>
        </p:spPr>
        <p:txBody>
          <a:bodyPr/>
          <a:lstStyle/>
          <a:p>
            <a:pPr algn="ctr"/>
            <a:r>
              <a:rPr lang="ru-RU" dirty="0"/>
              <a:t>С русским языком вокруг света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2508123" cy="2554545"/>
          </a:xfrm>
        </p:spPr>
        <p:txBody>
          <a:bodyPr/>
          <a:lstStyle/>
          <a:p>
            <a:r>
              <a:rPr lang="ru-RU" sz="1400" dirty="0" smtClean="0"/>
              <a:t>   Во </a:t>
            </a:r>
            <a:r>
              <a:rPr lang="ru-RU" sz="1400" dirty="0"/>
              <a:t>время </a:t>
            </a:r>
            <a:r>
              <a:rPr lang="ru-RU" sz="1400" dirty="0" err="1"/>
              <a:t>бухархудатов</a:t>
            </a:r>
            <a:r>
              <a:rPr lang="ru-RU" sz="1400" dirty="0"/>
              <a:t> дворец находился в </a:t>
            </a:r>
            <a:r>
              <a:rPr lang="ru-RU" sz="1400" dirty="0" err="1"/>
              <a:t>Варахше</a:t>
            </a:r>
            <a:r>
              <a:rPr lang="ru-RU" sz="1400" dirty="0"/>
              <a:t>. Это менее сорока километров от Бухары. Сейчас в Бухаре сохранилось более ста сорока памятников архитектуры. А если проехать примерно сто километров на север, можно увидеть старинный караван-сарай Рабат Малик.</a:t>
            </a:r>
          </a:p>
          <a:p>
            <a:endParaRPr lang="ru-RU" dirty="0"/>
          </a:p>
        </p:txBody>
      </p:sp>
      <p:pic>
        <p:nvPicPr>
          <p:cNvPr id="9218" name="Picture 2" descr="Узбекистан Бухара: Рабат-и Малик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097" y="701591"/>
            <a:ext cx="2508250" cy="212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7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Удивительное число 40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1235"/>
            <a:ext cx="2895600" cy="2467294"/>
          </a:xfrm>
        </p:spPr>
        <p:txBody>
          <a:bodyPr/>
          <a:lstStyle/>
          <a:p>
            <a:r>
              <a:rPr lang="ru-RU" sz="1600" dirty="0" smtClean="0"/>
              <a:t>   40 </a:t>
            </a:r>
            <a:r>
              <a:rPr lang="ru-RU" sz="1600" dirty="0"/>
              <a:t>– удивительное число. В пещере Али-Бабы жило 40 разбойников. Робин Бобин из английской считалки скушал 40 человек. 40 дней продолжался всемирный потоп. 40 лучей солнца на флаге Кыргызстана. </a:t>
            </a:r>
          </a:p>
        </p:txBody>
      </p:sp>
      <p:pic>
        <p:nvPicPr>
          <p:cNvPr id="5" name="Объект 4" descr="D:\Маме\Учительская деятельность\школа\Учебник 6 класс\фото урок 18 числит\1010971757.jpg"/>
          <p:cNvPicPr>
            <a:picLocks noGrp="1"/>
          </p:cNvPicPr>
          <p:nvPr>
            <p:ph sz="half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3900" y="741234"/>
            <a:ext cx="2133600" cy="214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209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899" y="555625"/>
            <a:ext cx="2679701" cy="2462213"/>
          </a:xfrm>
        </p:spPr>
        <p:txBody>
          <a:bodyPr/>
          <a:lstStyle/>
          <a:p>
            <a:r>
              <a:rPr lang="ru-RU" sz="1600" dirty="0" smtClean="0"/>
              <a:t>   40 </a:t>
            </a:r>
            <a:r>
              <a:rPr lang="ru-RU" sz="1600" dirty="0"/>
              <a:t>колонн было в храме Солнца в </a:t>
            </a:r>
            <a:r>
              <a:rPr lang="ru-RU" sz="1600" dirty="0" err="1"/>
              <a:t>Баальбеке</a:t>
            </a:r>
            <a:r>
              <a:rPr lang="ru-RU" sz="1600" dirty="0"/>
              <a:t>. 40 девушек </a:t>
            </a:r>
            <a:r>
              <a:rPr lang="ru-RU" sz="1600" dirty="0" err="1"/>
              <a:t>Кырк</a:t>
            </a:r>
            <a:r>
              <a:rPr lang="ru-RU" sz="1600" dirty="0"/>
              <a:t> </a:t>
            </a:r>
            <a:r>
              <a:rPr lang="ru-RU" sz="1600" dirty="0" err="1"/>
              <a:t>кыз</a:t>
            </a:r>
            <a:r>
              <a:rPr lang="ru-RU" sz="1600" dirty="0"/>
              <a:t> - сражались за свободу. В Москве «сорок сороков» церквей. Карантин – по-итальянски «сорок». На 40 дней закрывали моряков из других стран, чтобы не было эпидемии. </a:t>
            </a:r>
          </a:p>
        </p:txBody>
      </p:sp>
      <p:pic>
        <p:nvPicPr>
          <p:cNvPr id="10242" name="Picture 2" descr="Баальбек и его древние храмы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08026"/>
            <a:ext cx="2508250" cy="194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Сорок сороков // Смотри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674726"/>
            <a:ext cx="2581274" cy="2008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965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65103"/>
            <a:ext cx="2667000" cy="2862322"/>
          </a:xfrm>
        </p:spPr>
        <p:txBody>
          <a:bodyPr/>
          <a:lstStyle/>
          <a:p>
            <a:r>
              <a:rPr lang="ru-RU" sz="1800" dirty="0" smtClean="0"/>
              <a:t>   Число </a:t>
            </a:r>
            <a:r>
              <a:rPr lang="ru-RU" sz="1800" dirty="0"/>
              <a:t>40 много раз упоминается в исламе, христианстве и других религиях. Почему же это число так интересно людям? Так ведь и человек рождается через 40 </a:t>
            </a:r>
            <a:r>
              <a:rPr lang="ru-RU" sz="1800" dirty="0" smtClean="0"/>
              <a:t>недель.</a:t>
            </a:r>
            <a:endParaRPr lang="ru-RU" sz="1800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1266" name="Picture 2" descr="Число 40 | нумеролог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0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Роддом: Какие процедуры ждут малыша после рождения - Промам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741234"/>
            <a:ext cx="2508250" cy="201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658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" y="102424"/>
            <a:ext cx="5172947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</a:t>
            </a:r>
            <a:r>
              <a:rPr lang="ru-RU" dirty="0" smtClean="0"/>
              <a:t>уроке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410200" cy="2215991"/>
          </a:xfrm>
        </p:spPr>
        <p:txBody>
          <a:bodyPr/>
          <a:lstStyle/>
          <a:p>
            <a:r>
              <a:rPr lang="ru-RU" sz="1800" dirty="0" smtClean="0"/>
              <a:t>- проверим выполнение упражнения 6</a:t>
            </a:r>
            <a:r>
              <a:rPr lang="ru-RU" sz="1800" dirty="0" smtClean="0"/>
              <a:t>, 7 (стр. 90</a:t>
            </a:r>
            <a:r>
              <a:rPr lang="ru-RU" sz="1800" dirty="0" smtClean="0"/>
              <a:t>);</a:t>
            </a:r>
          </a:p>
          <a:p>
            <a:r>
              <a:rPr lang="ru-RU" sz="1800" dirty="0" smtClean="0"/>
              <a:t>- повторим и закрепим точное и приблизительное количество предметов;</a:t>
            </a:r>
          </a:p>
          <a:p>
            <a:r>
              <a:rPr lang="ru-RU" sz="1800" dirty="0" smtClean="0"/>
              <a:t>- </a:t>
            </a:r>
            <a:r>
              <a:rPr lang="ru-RU" sz="1800" dirty="0"/>
              <a:t>п</a:t>
            </a:r>
            <a:r>
              <a:rPr lang="ru-RU" sz="1800" dirty="0" smtClean="0"/>
              <a:t>росклоняем составные количественные и качественные числительные;</a:t>
            </a:r>
          </a:p>
          <a:p>
            <a:r>
              <a:rPr lang="ru-RU" sz="1800" dirty="0" smtClean="0"/>
              <a:t>- прочитаем </a:t>
            </a:r>
            <a:r>
              <a:rPr lang="ru-RU" sz="1800" dirty="0" smtClean="0"/>
              <a:t>рубрику «С русским языком вокруг света».  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406863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88258"/>
            <a:ext cx="5532247" cy="553998"/>
          </a:xfrm>
        </p:spPr>
        <p:txBody>
          <a:bodyPr/>
          <a:lstStyle/>
          <a:p>
            <a:pPr algn="ctr"/>
            <a:r>
              <a:rPr lang="ru-RU" sz="1800" dirty="0"/>
              <a:t>Записать пословицы, заменяя цифры </a:t>
            </a:r>
            <a:r>
              <a:rPr lang="ru-RU" sz="1800" dirty="0" smtClean="0"/>
              <a:t>словами 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5" name="AutoShape 6" descr="Пословицы с числом один. Пословицы с числами - народное творчество с  многовековыми корням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Пословицы с числом один. Пословицы с числами - народное творчество с  многовековыми корням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61610" cy="1846659"/>
          </a:xfrm>
        </p:spPr>
        <p:txBody>
          <a:bodyPr/>
          <a:lstStyle/>
          <a:p>
            <a:r>
              <a:rPr lang="ru-RU" sz="2000" dirty="0" smtClean="0"/>
              <a:t>   Не </a:t>
            </a:r>
            <a:r>
              <a:rPr lang="ru-RU" sz="2000" dirty="0"/>
              <a:t>ищи 100 рублей, а ищи 100 друзей. </a:t>
            </a:r>
            <a:endParaRPr lang="ru-RU" sz="2000" dirty="0" smtClean="0"/>
          </a:p>
          <a:p>
            <a:r>
              <a:rPr lang="ru-RU" sz="2000" dirty="0" smtClean="0"/>
              <a:t>100 </a:t>
            </a:r>
            <a:r>
              <a:rPr lang="ru-RU" sz="2000" dirty="0"/>
              <a:t>светлячков не хватит, чтобы </a:t>
            </a:r>
            <a:r>
              <a:rPr lang="ru-RU" sz="2000" dirty="0" smtClean="0"/>
              <a:t>заменить  </a:t>
            </a:r>
            <a:r>
              <a:rPr lang="ru-RU" sz="2000" dirty="0"/>
              <a:t>1 факел. Из 40 бобров 1 шубу шьют. Чтобы ошибиться, хватает 1 дня, а сожалеть приходится </a:t>
            </a:r>
            <a:r>
              <a:rPr lang="ru-RU" sz="2000" dirty="0" smtClean="0"/>
              <a:t>140 </a:t>
            </a:r>
            <a:r>
              <a:rPr lang="ru-RU" sz="2000" dirty="0"/>
              <a:t>лет. 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209132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102424"/>
            <a:ext cx="5176757" cy="315471"/>
          </a:xfrm>
        </p:spPr>
        <p:txBody>
          <a:bodyPr/>
          <a:lstStyle/>
          <a:p>
            <a:pPr algn="ctr"/>
            <a:r>
              <a:rPr lang="ru-RU" dirty="0"/>
              <a:t>Р</a:t>
            </a:r>
            <a:r>
              <a:rPr lang="ru-RU" dirty="0" smtClean="0"/>
              <a:t>ешаем </a:t>
            </a:r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477510" cy="2585323"/>
          </a:xfrm>
        </p:spPr>
        <p:txBody>
          <a:bodyPr/>
          <a:lstStyle/>
          <a:p>
            <a:r>
              <a:rPr lang="ru-RU" b="1" i="1" dirty="0" smtClean="0"/>
              <a:t>Образец</a:t>
            </a:r>
            <a:r>
              <a:rPr lang="ru-RU" dirty="0"/>
              <a:t>: 9-6=3   </a:t>
            </a:r>
            <a:r>
              <a:rPr lang="ru-RU" dirty="0" smtClean="0"/>
              <a:t> </a:t>
            </a:r>
            <a:r>
              <a:rPr lang="ru-RU" dirty="0"/>
              <a:t>Девять минус шесть будет три.</a:t>
            </a:r>
          </a:p>
          <a:p>
            <a:endParaRPr lang="ru-RU" sz="1600" dirty="0" smtClean="0"/>
          </a:p>
          <a:p>
            <a:r>
              <a:rPr lang="ru-RU" sz="1600" dirty="0" smtClean="0"/>
              <a:t>4 + 7=…  Четыре плюс семь будет одиннадцать</a:t>
            </a:r>
          </a:p>
          <a:p>
            <a:r>
              <a:rPr lang="ru-RU" sz="1600" dirty="0" smtClean="0"/>
              <a:t>16 - 2</a:t>
            </a:r>
            <a:r>
              <a:rPr lang="ru-RU" sz="1600" dirty="0"/>
              <a:t>=…  Ш</a:t>
            </a:r>
            <a:r>
              <a:rPr lang="ru-RU" sz="1600" dirty="0" smtClean="0"/>
              <a:t>естнадцать минус два будет четырнадцать   </a:t>
            </a:r>
          </a:p>
          <a:p>
            <a:r>
              <a:rPr lang="ru-RU" sz="1600" dirty="0" smtClean="0"/>
              <a:t>30 + 10 =… Тридцать плюс десять будет сорок </a:t>
            </a:r>
          </a:p>
          <a:p>
            <a:r>
              <a:rPr lang="ru-RU" sz="1600" dirty="0" smtClean="0"/>
              <a:t>68 - 18=…    шестьдесят восемь минус восемнадцать </a:t>
            </a:r>
          </a:p>
          <a:p>
            <a:r>
              <a:rPr lang="ru-RU" sz="1600" dirty="0" smtClean="0"/>
              <a:t>                        будет пятьдесят</a:t>
            </a:r>
          </a:p>
          <a:p>
            <a:r>
              <a:rPr lang="ru-RU" sz="1600" dirty="0" smtClean="0"/>
              <a:t>9 + 3=…    девять плюс три будет двенадцать</a:t>
            </a:r>
          </a:p>
          <a:p>
            <a:r>
              <a:rPr lang="ru-RU" sz="1600" dirty="0" smtClean="0"/>
              <a:t>19-7</a:t>
            </a:r>
            <a:r>
              <a:rPr lang="ru-RU" sz="1600" dirty="0"/>
              <a:t>=…    </a:t>
            </a:r>
            <a:endParaRPr lang="ru-RU" sz="1600" dirty="0" smtClean="0"/>
          </a:p>
          <a:p>
            <a:r>
              <a:rPr lang="ru-RU" sz="1600" dirty="0" smtClean="0"/>
              <a:t>200 + 100 =… </a:t>
            </a:r>
            <a:endParaRPr lang="ru-RU" sz="1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815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15900" y="633514"/>
            <a:ext cx="2580513" cy="2554545"/>
          </a:xfrm>
        </p:spPr>
        <p:txBody>
          <a:bodyPr/>
          <a:lstStyle/>
          <a:p>
            <a:pPr lvl="0" algn="l" rtl="0"/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Шел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Кондрат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Петроград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навстречу — двенадцать </a:t>
            </a:r>
            <a:endParaRPr lang="ru-RU" altLang="ru-RU" sz="1400" dirty="0" smtClean="0">
              <a:solidFill>
                <a:srgbClr val="2A2A2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algn="l" rtl="0"/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ребят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каждого по три лукошка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каждом лукошке — кошка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каждой кошки —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двенадцать</a:t>
            </a:r>
          </a:p>
          <a:p>
            <a:pPr lvl="0" algn="l" rtl="0"/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        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котят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каждого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котенка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зубах по четыре мышонка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lvl="0" algn="l" rtl="0"/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задумался Кондрат:</a:t>
            </a:r>
            <a:r>
              <a:rPr lang="ru-RU" alt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sz="half" idx="2"/>
          </p:nvPr>
        </p:nvSpPr>
        <p:spPr bwMode="auto">
          <a:xfrm>
            <a:off x="2808875" y="633514"/>
            <a:ext cx="2667000" cy="2231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«Сколько мышат и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котят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Ребята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несут в Петроград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?»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(Глупый, глупый Кондрат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!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Он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один и шагал в </a:t>
            </a:r>
            <a:endParaRPr lang="ru-RU" altLang="ru-RU" sz="1400" dirty="0" smtClean="0">
              <a:solidFill>
                <a:srgbClr val="2A2A2A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  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Петроград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ребята с лукошками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мышами и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кошками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Шли </a:t>
            </a: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навстречу ему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—</a:t>
            </a:r>
          </a:p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       </a:t>
            </a:r>
            <a:r>
              <a:rPr lang="ru-RU" altLang="ru-RU" sz="1400" dirty="0" smtClean="0">
                <a:solidFill>
                  <a:srgbClr val="2A2A2A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Кострому).</a:t>
            </a:r>
            <a:r>
              <a:rPr lang="ru-RU" altLang="ru-RU" sz="6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97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923330"/>
          </a:xfrm>
        </p:spPr>
        <p:txBody>
          <a:bodyPr/>
          <a:lstStyle/>
          <a:p>
            <a:r>
              <a:rPr lang="ru-RU" dirty="0"/>
              <a:t>В доме – 12 чашек и 9 блюдечек. Дети разбили половину чашек и 7 блюдечек. Сколько чашек осталось без блюдечек? (4)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1477328"/>
          </a:xfrm>
        </p:spPr>
        <p:txBody>
          <a:bodyPr/>
          <a:lstStyle/>
          <a:p>
            <a:r>
              <a:rPr lang="ru-RU" dirty="0"/>
              <a:t>После того, как Саша Чернов, убирая свою комнату, вымел из нее 12 кг мусора, за веник взялась мама и вымела из этой же комнаты в 2 раза больше мусора. Сколько всего мусора было выметено из комнаты? (36)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47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290" y="0"/>
            <a:ext cx="5164295" cy="63881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61610" cy="307777"/>
          </a:xfrm>
        </p:spPr>
        <p:txBody>
          <a:bodyPr/>
          <a:lstStyle/>
          <a:p>
            <a:endParaRPr lang="ru-RU" sz="2000" dirty="0"/>
          </a:p>
        </p:txBody>
      </p:sp>
      <p:sp>
        <p:nvSpPr>
          <p:cNvPr id="5" name="Объект 2"/>
          <p:cNvSpPr>
            <a:spLocks noGrp="1"/>
          </p:cNvSpPr>
          <p:nvPr>
            <p:ph sz="half" idx="2"/>
          </p:nvPr>
        </p:nvSpPr>
        <p:spPr>
          <a:xfrm>
            <a:off x="165337" y="746315"/>
            <a:ext cx="5410200" cy="1538883"/>
          </a:xfr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dirty="0"/>
              <a:t>!!! Имена числительные (</a:t>
            </a:r>
            <a:r>
              <a:rPr lang="en-US" sz="2000" i="1" dirty="0"/>
              <a:t>son</a:t>
            </a:r>
            <a:r>
              <a:rPr lang="ru-RU" sz="2000" dirty="0"/>
              <a:t>) называют </a:t>
            </a:r>
            <a:r>
              <a:rPr lang="ru-RU" sz="2000" dirty="0" smtClean="0"/>
              <a:t>     количество </a:t>
            </a:r>
            <a:r>
              <a:rPr lang="ru-RU" sz="2000" dirty="0"/>
              <a:t>предметов или порядок при счёте. </a:t>
            </a:r>
          </a:p>
          <a:p>
            <a:r>
              <a:rPr lang="ru-RU" sz="2000" dirty="0"/>
              <a:t>Они отвечают на вопросы сколько? (</a:t>
            </a:r>
            <a:r>
              <a:rPr lang="en-US" sz="2000" dirty="0" err="1"/>
              <a:t>qancha</a:t>
            </a:r>
            <a:r>
              <a:rPr lang="ru-RU" sz="2000" dirty="0"/>
              <a:t>? </a:t>
            </a:r>
            <a:r>
              <a:rPr lang="en-US" sz="2000" dirty="0" err="1"/>
              <a:t>necha</a:t>
            </a:r>
            <a:r>
              <a:rPr lang="ru-RU" sz="2000" dirty="0"/>
              <a:t>? </a:t>
            </a:r>
            <a:r>
              <a:rPr lang="en-US" sz="2000" dirty="0" err="1"/>
              <a:t>nechta</a:t>
            </a:r>
            <a:r>
              <a:rPr lang="ru-RU" sz="2000" dirty="0"/>
              <a:t>?) или который? (</a:t>
            </a:r>
            <a:r>
              <a:rPr lang="en-US" sz="2000" dirty="0" err="1" smtClean="0"/>
              <a:t>nechanchi</a:t>
            </a:r>
            <a:r>
              <a:rPr lang="ru-RU" sz="2000" dirty="0" smtClean="0"/>
              <a:t>?)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70960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Имя числительное как часть речи - online present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4"/>
            <a:ext cx="5638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3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23248"/>
          </a:xfrm>
        </p:spPr>
        <p:txBody>
          <a:bodyPr/>
          <a:lstStyle/>
          <a:p>
            <a:pPr algn="ctr"/>
            <a:r>
              <a:rPr lang="ru-RU" sz="2000" dirty="0"/>
              <a:t>Как </a:t>
            </a:r>
            <a:r>
              <a:rPr lang="ru-RU" sz="2000" dirty="0" smtClean="0"/>
              <a:t>изменяется числительное один</a:t>
            </a:r>
            <a:r>
              <a:rPr lang="ru-RU" sz="2000" dirty="0"/>
              <a:t>?</a:t>
            </a:r>
            <a:r>
              <a:rPr lang="ru-RU" sz="2000" i="1" dirty="0">
                <a:solidFill>
                  <a:schemeClr val="tx2"/>
                </a:solidFill>
              </a:rPr>
              <a:t/>
            </a:r>
            <a:br>
              <a:rPr lang="ru-RU" sz="2000" i="1" dirty="0">
                <a:solidFill>
                  <a:schemeClr val="tx2"/>
                </a:solidFill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699" y="555625"/>
            <a:ext cx="54864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80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Разряды имён числительных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1430" r="736" b="40588"/>
          <a:stretch/>
        </p:blipFill>
        <p:spPr>
          <a:xfrm>
            <a:off x="300752" y="1066988"/>
            <a:ext cx="5372101" cy="1066800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2882899" y="540925"/>
            <a:ext cx="1529501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>
            <a:off x="1298942" y="548262"/>
            <a:ext cx="1524000" cy="533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30300" y="2108325"/>
            <a:ext cx="0" cy="2095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559300" y="2118625"/>
            <a:ext cx="0" cy="1889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139700" y="2333777"/>
            <a:ext cx="2514600" cy="48217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количественные</a:t>
            </a:r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3483848" y="2317875"/>
            <a:ext cx="2133600" cy="463175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порядковые</a:t>
            </a: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002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pic>
        <p:nvPicPr>
          <p:cNvPr id="1026" name="Picture 2" descr="Простые, сложные и составные числительны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45052"/>
            <a:ext cx="5638800" cy="3101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6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Склонение числительных 40</a:t>
            </a:r>
            <a:r>
              <a:rPr lang="ru-RU" dirty="0" smtClean="0"/>
              <a:t>, 90, 100</a:t>
            </a:r>
            <a:endParaRPr lang="ru-RU" dirty="0"/>
          </a:p>
        </p:txBody>
      </p:sp>
      <p:pic>
        <p:nvPicPr>
          <p:cNvPr id="6146" name="Picture 2" descr="Конспект &quot;Склонение имён числительных&quot; - Учитель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555625"/>
            <a:ext cx="54864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014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6 </a:t>
            </a:r>
            <a:r>
              <a:rPr lang="ru-RU" dirty="0" smtClean="0"/>
              <a:t>(</a:t>
            </a:r>
            <a:r>
              <a:rPr lang="ru-RU" dirty="0" smtClean="0"/>
              <a:t>стр</a:t>
            </a:r>
            <a:r>
              <a:rPr lang="ru-RU" dirty="0" smtClean="0"/>
              <a:t>. 90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9700" y="555625"/>
            <a:ext cx="5486400" cy="2400657"/>
          </a:xfrm>
        </p:spPr>
        <p:txBody>
          <a:bodyPr/>
          <a:lstStyle/>
          <a:p>
            <a:r>
              <a:rPr lang="ru-RU" dirty="0" smtClean="0"/>
              <a:t>    Ответьте </a:t>
            </a:r>
            <a:r>
              <a:rPr lang="ru-RU" dirty="0"/>
              <a:t>на вопросы, называя приблизительное количество. </a:t>
            </a:r>
          </a:p>
          <a:p>
            <a:r>
              <a:rPr lang="ru-RU" sz="1800" dirty="0" smtClean="0"/>
              <a:t>   Сколько </a:t>
            </a:r>
            <a:r>
              <a:rPr lang="ru-RU" sz="1800" dirty="0"/>
              <a:t>лет Самарканду, Бухаре и Хиве? Сколько дней в лунном календаре? Сколько лет воевал </a:t>
            </a:r>
            <a:r>
              <a:rPr lang="ru-RU" sz="1800" dirty="0" err="1"/>
              <a:t>Спитамен</a:t>
            </a:r>
            <a:r>
              <a:rPr lang="ru-RU" sz="1800" dirty="0"/>
              <a:t> с македонскими захватчиками? Сколько солдат было в армии аккадского царя </a:t>
            </a:r>
            <a:r>
              <a:rPr lang="ru-RU" sz="1800" dirty="0" err="1"/>
              <a:t>Саргона</a:t>
            </a:r>
            <a:r>
              <a:rPr lang="ru-RU" sz="1800" dirty="0"/>
              <a:t>? Сколько лет назад </a:t>
            </a:r>
            <a:r>
              <a:rPr lang="ru-RU" sz="1800" dirty="0" err="1"/>
              <a:t>Тумарис</a:t>
            </a:r>
            <a:r>
              <a:rPr lang="ru-RU" sz="1800" dirty="0"/>
              <a:t> победила персидского царя Кира? Сколько иероглифов было в египетской письменности?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7106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Склонение сложных числительных</a:t>
            </a:r>
            <a:endParaRPr lang="ru-RU" dirty="0"/>
          </a:p>
        </p:txBody>
      </p:sp>
      <p:pic>
        <p:nvPicPr>
          <p:cNvPr id="12290" name="Picture 2" descr="Конспект &quot;Склонение имён числительных&quot; - УчительPRO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631825"/>
            <a:ext cx="5486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59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Склонение составных числительных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00752" y="631825"/>
            <a:ext cx="5176757" cy="738664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!!!</a:t>
            </a:r>
            <a:r>
              <a:rPr lang="ru-RU" sz="1800" dirty="0" smtClean="0"/>
              <a:t> У составных числительных (</a:t>
            </a:r>
            <a:r>
              <a:rPr lang="en-US" sz="1800" i="1" dirty="0" err="1" smtClean="0"/>
              <a:t>tarkibli</a:t>
            </a:r>
            <a:r>
              <a:rPr lang="en-US" sz="1800" i="1" dirty="0" smtClean="0"/>
              <a:t> son</a:t>
            </a:r>
            <a:r>
              <a:rPr lang="ru-RU" sz="1800" dirty="0" smtClean="0"/>
              <a:t>) изменяются все слова, из которых они состоят.</a:t>
            </a:r>
          </a:p>
          <a:p>
            <a:endParaRPr lang="ru-RU" dirty="0"/>
          </a:p>
        </p:txBody>
      </p:sp>
      <p:sp>
        <p:nvSpPr>
          <p:cNvPr id="6" name="AutoShape 4" descr="Склонение имён числительных. – Step 1 – Stepi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Склонение имён числительных. – Step 1 – Stepi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Просклоняйте числительное пятьсот девяносто шесть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32" t="21333" r="-185" b="19221"/>
          <a:stretch/>
        </p:blipFill>
        <p:spPr bwMode="auto">
          <a:xfrm>
            <a:off x="825500" y="1165225"/>
            <a:ext cx="3886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559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700" y="102424"/>
            <a:ext cx="5562600" cy="946413"/>
          </a:xfrm>
        </p:spPr>
        <p:txBody>
          <a:bodyPr/>
          <a:lstStyle/>
          <a:p>
            <a:r>
              <a:rPr lang="ru-RU" dirty="0"/>
              <a:t>Как изменяются составные числительные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612" y="588255"/>
            <a:ext cx="5057588" cy="24819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178716" y="622849"/>
            <a:ext cx="440789" cy="2362199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 flipH="1">
            <a:off x="185822" y="2994024"/>
            <a:ext cx="4869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04322" y="953573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8716" y="1615099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8716" y="1945862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8716" y="2299611"/>
            <a:ext cx="470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.п.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5822" y="2611876"/>
            <a:ext cx="5116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07590" y="1279848"/>
            <a:ext cx="4681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.п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3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22460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31825"/>
            <a:ext cx="5486400" cy="615553"/>
          </a:xfrm>
        </p:spPr>
        <p:txBody>
          <a:bodyPr/>
          <a:lstStyle/>
          <a:p>
            <a:endParaRPr lang="ru-RU" sz="4000" dirty="0"/>
          </a:p>
        </p:txBody>
      </p:sp>
      <p:pic>
        <p:nvPicPr>
          <p:cNvPr id="4" name="Picture 8" descr="составные порядковы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102424"/>
            <a:ext cx="5638800" cy="30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1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160338"/>
            <a:ext cx="5249147" cy="946413"/>
          </a:xfrm>
        </p:spPr>
        <p:txBody>
          <a:bodyPr/>
          <a:lstStyle/>
          <a:p>
            <a:pPr algn="ctr"/>
            <a:r>
              <a:rPr lang="ru-RU" dirty="0"/>
              <a:t>Как сказать о приблизительном </a:t>
            </a:r>
            <a:r>
              <a:rPr lang="ru-RU" dirty="0">
                <a:solidFill>
                  <a:schemeClr val="tx2"/>
                </a:solidFill>
              </a:rPr>
              <a:t>количестве предметов? </a:t>
            </a:r>
            <a:br>
              <a:rPr lang="ru-RU" dirty="0">
                <a:solidFill>
                  <a:schemeClr val="tx2"/>
                </a:solidFill>
              </a:rPr>
            </a:b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AutoShape 14" descr="Скупка 5 копеек 1961 года по 5 грн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6" descr="Стоимость монеты 5 копеек 1961 года, фото, разновидност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0375" y="936625"/>
            <a:ext cx="4860925" cy="19389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Употребление 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количественных числительных с предлогами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около, до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endParaRPr lang="ru-RU" sz="2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словами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приблизительно, более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менее, свыше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880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555625"/>
            <a:ext cx="5410200" cy="1692771"/>
          </a:xfrm>
        </p:spPr>
        <p:txBody>
          <a:bodyPr/>
          <a:lstStyle/>
          <a:p>
            <a:r>
              <a:rPr lang="ru-RU" b="1" dirty="0" smtClean="0"/>
              <a:t>Распределите </a:t>
            </a:r>
            <a:r>
              <a:rPr lang="ru-RU" b="1" dirty="0"/>
              <a:t>числительные по группам: простые, сложные и составные. Числительные пишите словами.</a:t>
            </a:r>
          </a:p>
          <a:p>
            <a:r>
              <a:rPr lang="ru-RU" sz="1400" dirty="0"/>
              <a:t>Образец: </a:t>
            </a:r>
            <a:r>
              <a:rPr lang="ru-RU" sz="1400" b="1" i="1" dirty="0"/>
              <a:t>простые </a:t>
            </a:r>
            <a:r>
              <a:rPr lang="ru-RU" sz="1400" dirty="0"/>
              <a:t>– пять, шесть…</a:t>
            </a:r>
          </a:p>
          <a:p>
            <a:endParaRPr lang="ru-RU" sz="1800" dirty="0" smtClean="0"/>
          </a:p>
          <a:p>
            <a:r>
              <a:rPr lang="ru-RU" sz="1800" dirty="0" smtClean="0"/>
              <a:t>Простые: </a:t>
            </a:r>
          </a:p>
          <a:p>
            <a:r>
              <a:rPr lang="ru-RU" sz="1800" dirty="0" smtClean="0"/>
              <a:t>Сложные: </a:t>
            </a:r>
          </a:p>
          <a:p>
            <a:r>
              <a:rPr lang="ru-RU" sz="1800" dirty="0" smtClean="0"/>
              <a:t>Составные:</a:t>
            </a:r>
            <a:endParaRPr lang="ru-RU" sz="36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15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2700" y="102424"/>
            <a:ext cx="5778500" cy="553998"/>
          </a:xfrm>
        </p:spPr>
        <p:txBody>
          <a:bodyPr/>
          <a:lstStyle/>
          <a:p>
            <a:pPr algn="ctr"/>
            <a:r>
              <a:rPr lang="ru-RU" sz="1600" dirty="0" smtClean="0"/>
              <a:t>      </a:t>
            </a:r>
            <a:r>
              <a:rPr lang="ru-RU" sz="1800" dirty="0" smtClean="0"/>
              <a:t>Задание для самостоятельного выполнения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20700" y="784225"/>
            <a:ext cx="4648200" cy="738664"/>
          </a:xfrm>
        </p:spPr>
        <p:txBody>
          <a:bodyPr/>
          <a:lstStyle/>
          <a:p>
            <a:pPr algn="ctr"/>
            <a:r>
              <a:rPr lang="ru-RU" sz="2400" dirty="0" smtClean="0"/>
              <a:t>Просклоняйте числительные два, семь, сорок, пятьсот.</a:t>
            </a:r>
          </a:p>
        </p:txBody>
      </p:sp>
    </p:spTree>
    <p:extLst>
      <p:ext uri="{BB962C8B-B14F-4D97-AF65-F5344CB8AC3E}">
        <p14:creationId xmlns:p14="http://schemas.microsoft.com/office/powerpoint/2010/main" val="367332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3" y="2328"/>
            <a:ext cx="5757267" cy="1020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8755" y="228029"/>
            <a:ext cx="3361945" cy="537640"/>
          </a:xfrm>
          <a:prstGeom prst="rect">
            <a:avLst/>
          </a:prstGeom>
        </p:spPr>
        <p:txBody>
          <a:bodyPr vert="horz" wrap="square" lIns="0" tIns="14597" rIns="0" bIns="0" rtlCol="0" anchor="ctr">
            <a:spAutoFit/>
          </a:bodyPr>
          <a:lstStyle/>
          <a:p>
            <a:pPr marL="12693" algn="ctr">
              <a:spcBef>
                <a:spcPts val="114"/>
              </a:spcBef>
            </a:pPr>
            <a:r>
              <a:rPr lang="ru-RU" sz="3398" spc="-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-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Русский</a:t>
            </a:r>
            <a:r>
              <a:rPr sz="3398" spc="-55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398" spc="10" dirty="0">
                <a:latin typeface="Arial" panose="020B0604020202020204" pitchFamily="34" charset="0"/>
                <a:cs typeface="Arial" panose="020B0604020202020204" pitchFamily="34" charset="0"/>
              </a:rPr>
              <a:t>язык</a:t>
            </a:r>
            <a:endParaRPr sz="3398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6772" y="1432351"/>
            <a:ext cx="3612528" cy="875874"/>
          </a:xfrm>
          <a:prstGeom prst="rect">
            <a:avLst/>
          </a:prstGeom>
        </p:spPr>
        <p:txBody>
          <a:bodyPr vert="horz" wrap="square" lIns="0" tIns="13963" rIns="0" bIns="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обозначить</a:t>
            </a:r>
          </a:p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точную меру?</a:t>
            </a:r>
          </a:p>
        </p:txBody>
      </p:sp>
      <p:sp>
        <p:nvSpPr>
          <p:cNvPr id="5" name="object 5"/>
          <p:cNvSpPr/>
          <p:nvPr/>
        </p:nvSpPr>
        <p:spPr>
          <a:xfrm>
            <a:off x="423856" y="1416476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grpSp>
        <p:nvGrpSpPr>
          <p:cNvPr id="10" name="object 10"/>
          <p:cNvGrpSpPr/>
          <p:nvPr/>
        </p:nvGrpSpPr>
        <p:grpSpPr>
          <a:xfrm>
            <a:off x="4685877" y="213558"/>
            <a:ext cx="634055" cy="634055"/>
            <a:chOff x="4686759" y="212868"/>
            <a:chExt cx="634365" cy="634365"/>
          </a:xfrm>
        </p:grpSpPr>
        <p:sp>
          <p:nvSpPr>
            <p:cNvPr id="11" name="object 11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2" name="object 12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864100" y="249697"/>
            <a:ext cx="245692" cy="385354"/>
          </a:xfrm>
          <a:prstGeom prst="rect">
            <a:avLst/>
          </a:prstGeom>
        </p:spPr>
        <p:txBody>
          <a:bodyPr vert="horz" wrap="square" lIns="0" tIns="15867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701110" y="542482"/>
            <a:ext cx="589811" cy="227620"/>
          </a:xfrm>
          <a:prstGeom prst="rect">
            <a:avLst/>
          </a:prstGeom>
        </p:spPr>
        <p:txBody>
          <a:bodyPr vert="horz" wrap="square" lIns="0" tIns="12059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sz="1400" b="1" spc="5" dirty="0">
                <a:solidFill>
                  <a:srgbClr val="FFFFFF"/>
                </a:solidFill>
                <a:latin typeface="Arial"/>
                <a:cs typeface="Arial"/>
              </a:rPr>
              <a:t>к</a:t>
            </a:r>
            <a:r>
              <a:rPr sz="1400" b="1" spc="-5" dirty="0">
                <a:solidFill>
                  <a:srgbClr val="FFFFFF"/>
                </a:solidFill>
                <a:latin typeface="Arial"/>
                <a:cs typeface="Arial"/>
              </a:rPr>
              <a:t>ласс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47773" y="289663"/>
            <a:ext cx="467131" cy="466497"/>
            <a:chOff x="346532" y="289010"/>
            <a:chExt cx="467359" cy="466725"/>
          </a:xfrm>
        </p:grpSpPr>
        <p:sp>
          <p:nvSpPr>
            <p:cNvPr id="16" name="object 16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301975" y="0"/>
                  </a:move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7" name="object 17"/>
            <p:cNvSpPr/>
            <p:nvPr/>
          </p:nvSpPr>
          <p:spPr>
            <a:xfrm>
              <a:off x="347903" y="290381"/>
              <a:ext cx="325120" cy="464184"/>
            </a:xfrm>
            <a:custGeom>
              <a:avLst/>
              <a:gdLst/>
              <a:ahLst/>
              <a:cxnLst/>
              <a:rect l="l" t="t" r="r" b="b"/>
              <a:pathLst>
                <a:path w="325120" h="464184">
                  <a:moveTo>
                    <a:pt x="23187" y="463777"/>
                  </a:moveTo>
                  <a:lnTo>
                    <a:pt x="301457" y="463777"/>
                  </a:lnTo>
                  <a:lnTo>
                    <a:pt x="310484" y="461954"/>
                  </a:lnTo>
                  <a:lnTo>
                    <a:pt x="317856" y="456985"/>
                  </a:lnTo>
                  <a:lnTo>
                    <a:pt x="322826" y="449613"/>
                  </a:lnTo>
                  <a:lnTo>
                    <a:pt x="324648" y="440585"/>
                  </a:lnTo>
                  <a:lnTo>
                    <a:pt x="324648" y="255074"/>
                  </a:lnTo>
                  <a:lnTo>
                    <a:pt x="324648" y="250804"/>
                  </a:lnTo>
                  <a:lnTo>
                    <a:pt x="321185" y="247345"/>
                  </a:lnTo>
                  <a:lnTo>
                    <a:pt x="316919" y="247345"/>
                  </a:lnTo>
                  <a:lnTo>
                    <a:pt x="312649" y="247345"/>
                  </a:lnTo>
                  <a:lnTo>
                    <a:pt x="309190" y="250804"/>
                  </a:lnTo>
                  <a:lnTo>
                    <a:pt x="309190" y="255074"/>
                  </a:lnTo>
                  <a:lnTo>
                    <a:pt x="309190" y="440585"/>
                  </a:lnTo>
                  <a:lnTo>
                    <a:pt x="309190" y="444855"/>
                  </a:lnTo>
                  <a:lnTo>
                    <a:pt x="305727" y="448318"/>
                  </a:lnTo>
                  <a:lnTo>
                    <a:pt x="301457" y="448318"/>
                  </a:lnTo>
                  <a:lnTo>
                    <a:pt x="23187" y="448318"/>
                  </a:lnTo>
                  <a:lnTo>
                    <a:pt x="18921" y="448318"/>
                  </a:lnTo>
                  <a:lnTo>
                    <a:pt x="15458" y="444855"/>
                  </a:lnTo>
                  <a:lnTo>
                    <a:pt x="15458" y="440585"/>
                  </a:lnTo>
                  <a:lnTo>
                    <a:pt x="15458" y="23183"/>
                  </a:lnTo>
                  <a:lnTo>
                    <a:pt x="15458" y="18914"/>
                  </a:lnTo>
                  <a:lnTo>
                    <a:pt x="18921" y="15454"/>
                  </a:lnTo>
                  <a:lnTo>
                    <a:pt x="23187" y="15454"/>
                  </a:lnTo>
                  <a:lnTo>
                    <a:pt x="301457" y="15454"/>
                  </a:lnTo>
                  <a:lnTo>
                    <a:pt x="305727" y="15454"/>
                  </a:lnTo>
                  <a:lnTo>
                    <a:pt x="309190" y="18914"/>
                  </a:lnTo>
                  <a:lnTo>
                    <a:pt x="309190" y="23183"/>
                  </a:lnTo>
                  <a:lnTo>
                    <a:pt x="309190" y="69562"/>
                  </a:lnTo>
                  <a:lnTo>
                    <a:pt x="309190" y="73832"/>
                  </a:lnTo>
                  <a:lnTo>
                    <a:pt x="312649" y="77292"/>
                  </a:lnTo>
                  <a:lnTo>
                    <a:pt x="316919" y="77292"/>
                  </a:lnTo>
                  <a:lnTo>
                    <a:pt x="321185" y="77292"/>
                  </a:lnTo>
                  <a:lnTo>
                    <a:pt x="324648" y="73832"/>
                  </a:lnTo>
                  <a:lnTo>
                    <a:pt x="324648" y="69562"/>
                  </a:lnTo>
                  <a:lnTo>
                    <a:pt x="324648" y="23183"/>
                  </a:lnTo>
                  <a:lnTo>
                    <a:pt x="322873" y="14269"/>
                  </a:lnTo>
                  <a:lnTo>
                    <a:pt x="318025" y="6956"/>
                  </a:lnTo>
                  <a:lnTo>
                    <a:pt x="310820" y="1961"/>
                  </a:lnTo>
                  <a:lnTo>
                    <a:pt x="301975" y="0"/>
                  </a:lnTo>
                  <a:lnTo>
                    <a:pt x="22673" y="0"/>
                  </a:lnTo>
                  <a:lnTo>
                    <a:pt x="13828" y="1961"/>
                  </a:lnTo>
                  <a:lnTo>
                    <a:pt x="6623" y="6956"/>
                  </a:lnTo>
                  <a:lnTo>
                    <a:pt x="1775" y="14269"/>
                  </a:lnTo>
                  <a:lnTo>
                    <a:pt x="0" y="23183"/>
                  </a:lnTo>
                  <a:lnTo>
                    <a:pt x="0" y="440585"/>
                  </a:lnTo>
                  <a:lnTo>
                    <a:pt x="1822" y="449613"/>
                  </a:lnTo>
                  <a:lnTo>
                    <a:pt x="6791" y="456985"/>
                  </a:lnTo>
                  <a:lnTo>
                    <a:pt x="14162" y="461954"/>
                  </a:lnTo>
                  <a:lnTo>
                    <a:pt x="23187" y="463777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8" name="object 18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406805" y="11192"/>
                  </a:moveTo>
                  <a:lnTo>
                    <a:pt x="352473" y="11192"/>
                  </a:lnTo>
                  <a:lnTo>
                    <a:pt x="35384" y="328280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761" y="330761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9195" y="417920"/>
                  </a:lnTo>
                  <a:lnTo>
                    <a:pt x="10213" y="417711"/>
                  </a:lnTo>
                  <a:lnTo>
                    <a:pt x="61990" y="395507"/>
                  </a:lnTo>
                  <a:lnTo>
                    <a:pt x="22816" y="395507"/>
                  </a:lnTo>
                  <a:lnTo>
                    <a:pt x="43498" y="347241"/>
                  </a:lnTo>
                  <a:lnTo>
                    <a:pt x="65430" y="347241"/>
                  </a:lnTo>
                  <a:lnTo>
                    <a:pt x="51854" y="333665"/>
                  </a:lnTo>
                  <a:lnTo>
                    <a:pt x="307051" y="78479"/>
                  </a:lnTo>
                  <a:lnTo>
                    <a:pt x="328910" y="78479"/>
                  </a:lnTo>
                  <a:lnTo>
                    <a:pt x="317981" y="67549"/>
                  </a:lnTo>
                  <a:lnTo>
                    <a:pt x="330602" y="54918"/>
                  </a:lnTo>
                  <a:lnTo>
                    <a:pt x="352438" y="54918"/>
                  </a:lnTo>
                  <a:lnTo>
                    <a:pt x="341532" y="43988"/>
                  </a:lnTo>
                  <a:lnTo>
                    <a:pt x="369260" y="16300"/>
                  </a:lnTo>
                  <a:lnTo>
                    <a:pt x="377798" y="14014"/>
                  </a:lnTo>
                  <a:lnTo>
                    <a:pt x="408786" y="14014"/>
                  </a:lnTo>
                  <a:lnTo>
                    <a:pt x="406994" y="11318"/>
                  </a:lnTo>
                  <a:lnTo>
                    <a:pt x="406805" y="11192"/>
                  </a:lnTo>
                  <a:close/>
                </a:path>
                <a:path w="418465" h="418465">
                  <a:moveTo>
                    <a:pt x="65430" y="347241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lnTo>
                    <a:pt x="61990" y="39550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932" y="382960"/>
                  </a:lnTo>
                  <a:lnTo>
                    <a:pt x="106502" y="366465"/>
                  </a:lnTo>
                  <a:lnTo>
                    <a:pt x="84654" y="366465"/>
                  </a:lnTo>
                  <a:lnTo>
                    <a:pt x="65430" y="347241"/>
                  </a:lnTo>
                  <a:close/>
                </a:path>
                <a:path w="418465" h="418465">
                  <a:moveTo>
                    <a:pt x="328910" y="78479"/>
                  </a:moveTo>
                  <a:lnTo>
                    <a:pt x="307051" y="78479"/>
                  </a:lnTo>
                  <a:lnTo>
                    <a:pt x="339840" y="111268"/>
                  </a:lnTo>
                  <a:lnTo>
                    <a:pt x="84654" y="366465"/>
                  </a:lnTo>
                  <a:lnTo>
                    <a:pt x="106502" y="366465"/>
                  </a:lnTo>
                  <a:lnTo>
                    <a:pt x="372632" y="100338"/>
                  </a:lnTo>
                  <a:lnTo>
                    <a:pt x="350770" y="100338"/>
                  </a:lnTo>
                  <a:lnTo>
                    <a:pt x="328910" y="78479"/>
                  </a:lnTo>
                  <a:close/>
                </a:path>
                <a:path w="418465" h="418465">
                  <a:moveTo>
                    <a:pt x="352438" y="54918"/>
                  </a:move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lnTo>
                    <a:pt x="372632" y="100338"/>
                  </a:lnTo>
                  <a:lnTo>
                    <a:pt x="396154" y="76817"/>
                  </a:lnTo>
                  <a:lnTo>
                    <a:pt x="374291" y="76817"/>
                  </a:lnTo>
                  <a:lnTo>
                    <a:pt x="352438" y="54918"/>
                  </a:lnTo>
                  <a:close/>
                </a:path>
                <a:path w="418465" h="418465">
                  <a:moveTo>
                    <a:pt x="408786" y="14014"/>
                  </a:moveTo>
                  <a:lnTo>
                    <a:pt x="377798" y="14014"/>
                  </a:lnTo>
                  <a:lnTo>
                    <a:pt x="393804" y="18301"/>
                  </a:lnTo>
                  <a:lnTo>
                    <a:pt x="400057" y="24551"/>
                  </a:lnTo>
                  <a:lnTo>
                    <a:pt x="404345" y="40561"/>
                  </a:lnTo>
                  <a:lnTo>
                    <a:pt x="402059" y="49100"/>
                  </a:lnTo>
                  <a:lnTo>
                    <a:pt x="396198" y="54957"/>
                  </a:lnTo>
                  <a:lnTo>
                    <a:pt x="374291" y="76817"/>
                  </a:lnTo>
                  <a:lnTo>
                    <a:pt x="396154" y="76817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8786" y="14014"/>
                  </a:lnTo>
                  <a:close/>
                </a:path>
                <a:path w="418465" h="418465">
                  <a:moveTo>
                    <a:pt x="396158" y="54950"/>
                  </a:moveTo>
                  <a:close/>
                </a:path>
                <a:path w="418465" h="418465">
                  <a:moveTo>
                    <a:pt x="379748" y="0"/>
                  </a:moveTo>
                  <a:lnTo>
                    <a:pt x="365235" y="2783"/>
                  </a:lnTo>
                  <a:lnTo>
                    <a:pt x="352454" y="11199"/>
                  </a:lnTo>
                  <a:lnTo>
                    <a:pt x="406805" y="11192"/>
                  </a:lnTo>
                  <a:lnTo>
                    <a:pt x="394249" y="2846"/>
                  </a:lnTo>
                  <a:lnTo>
                    <a:pt x="379748" y="0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19" name="object 19"/>
            <p:cNvSpPr/>
            <p:nvPr/>
          </p:nvSpPr>
          <p:spPr>
            <a:xfrm>
              <a:off x="734043" y="317960"/>
              <a:ext cx="65556" cy="6554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0" name="object 20"/>
            <p:cNvSpPr/>
            <p:nvPr/>
          </p:nvSpPr>
          <p:spPr>
            <a:xfrm>
              <a:off x="393882" y="305318"/>
              <a:ext cx="418465" cy="418465"/>
            </a:xfrm>
            <a:custGeom>
              <a:avLst/>
              <a:gdLst/>
              <a:ahLst/>
              <a:cxnLst/>
              <a:rect l="l" t="t" r="r" b="b"/>
              <a:pathLst>
                <a:path w="418465" h="418465">
                  <a:moveTo>
                    <a:pt x="22816" y="395507"/>
                  </a:moveTo>
                  <a:lnTo>
                    <a:pt x="43498" y="347241"/>
                  </a:lnTo>
                  <a:lnTo>
                    <a:pt x="71078" y="374821"/>
                  </a:lnTo>
                  <a:lnTo>
                    <a:pt x="22816" y="395507"/>
                  </a:lnTo>
                  <a:close/>
                </a:path>
                <a:path w="418465" h="418465">
                  <a:moveTo>
                    <a:pt x="307051" y="78479"/>
                  </a:moveTo>
                  <a:lnTo>
                    <a:pt x="339840" y="111268"/>
                  </a:lnTo>
                  <a:lnTo>
                    <a:pt x="84654" y="366465"/>
                  </a:lnTo>
                  <a:lnTo>
                    <a:pt x="51854" y="333665"/>
                  </a:lnTo>
                  <a:lnTo>
                    <a:pt x="307051" y="78479"/>
                  </a:lnTo>
                  <a:close/>
                </a:path>
                <a:path w="418465" h="418465">
                  <a:moveTo>
                    <a:pt x="350770" y="100338"/>
                  </a:moveTo>
                  <a:lnTo>
                    <a:pt x="317981" y="67549"/>
                  </a:lnTo>
                  <a:lnTo>
                    <a:pt x="330602" y="54918"/>
                  </a:lnTo>
                  <a:lnTo>
                    <a:pt x="363402" y="87713"/>
                  </a:lnTo>
                  <a:lnTo>
                    <a:pt x="350770" y="100338"/>
                  </a:lnTo>
                  <a:close/>
                </a:path>
                <a:path w="418465" h="418465">
                  <a:moveTo>
                    <a:pt x="352473" y="11192"/>
                  </a:moveTo>
                  <a:lnTo>
                    <a:pt x="301579" y="62078"/>
                  </a:lnTo>
                  <a:lnTo>
                    <a:pt x="35460" y="328208"/>
                  </a:lnTo>
                  <a:lnTo>
                    <a:pt x="35359" y="328381"/>
                  </a:lnTo>
                  <a:lnTo>
                    <a:pt x="34678" y="329086"/>
                  </a:lnTo>
                  <a:lnTo>
                    <a:pt x="34182" y="329825"/>
                  </a:lnTo>
                  <a:lnTo>
                    <a:pt x="33822" y="330631"/>
                  </a:lnTo>
                  <a:lnTo>
                    <a:pt x="33761" y="330761"/>
                  </a:lnTo>
                  <a:lnTo>
                    <a:pt x="1026" y="407145"/>
                  </a:lnTo>
                  <a:lnTo>
                    <a:pt x="0" y="409531"/>
                  </a:lnTo>
                  <a:lnTo>
                    <a:pt x="245" y="412274"/>
                  </a:lnTo>
                  <a:lnTo>
                    <a:pt x="1677" y="414446"/>
                  </a:lnTo>
                  <a:lnTo>
                    <a:pt x="3107" y="416613"/>
                  </a:lnTo>
                  <a:lnTo>
                    <a:pt x="5529" y="417920"/>
                  </a:lnTo>
                  <a:lnTo>
                    <a:pt x="8129" y="417920"/>
                  </a:lnTo>
                  <a:lnTo>
                    <a:pt x="9177" y="417923"/>
                  </a:lnTo>
                  <a:lnTo>
                    <a:pt x="10213" y="417711"/>
                  </a:lnTo>
                  <a:lnTo>
                    <a:pt x="11174" y="417293"/>
                  </a:lnTo>
                  <a:lnTo>
                    <a:pt x="87552" y="384559"/>
                  </a:lnTo>
                  <a:lnTo>
                    <a:pt x="87682" y="384497"/>
                  </a:lnTo>
                  <a:lnTo>
                    <a:pt x="88492" y="384141"/>
                  </a:lnTo>
                  <a:lnTo>
                    <a:pt x="89226" y="383641"/>
                  </a:lnTo>
                  <a:lnTo>
                    <a:pt x="89863" y="383029"/>
                  </a:lnTo>
                  <a:lnTo>
                    <a:pt x="90032" y="382935"/>
                  </a:lnTo>
                  <a:lnTo>
                    <a:pt x="356227" y="116748"/>
                  </a:lnTo>
                  <a:lnTo>
                    <a:pt x="407113" y="65858"/>
                  </a:lnTo>
                  <a:lnTo>
                    <a:pt x="415530" y="53076"/>
                  </a:lnTo>
                  <a:lnTo>
                    <a:pt x="418313" y="38563"/>
                  </a:lnTo>
                  <a:lnTo>
                    <a:pt x="415466" y="24063"/>
                  </a:lnTo>
                  <a:lnTo>
                    <a:pt x="406994" y="11318"/>
                  </a:lnTo>
                  <a:lnTo>
                    <a:pt x="394249" y="2846"/>
                  </a:lnTo>
                  <a:lnTo>
                    <a:pt x="379748" y="0"/>
                  </a:lnTo>
                  <a:lnTo>
                    <a:pt x="365235" y="2783"/>
                  </a:lnTo>
                  <a:lnTo>
                    <a:pt x="352454" y="11199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1" name="object 21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2" name="object 22"/>
            <p:cNvSpPr/>
            <p:nvPr/>
          </p:nvSpPr>
          <p:spPr>
            <a:xfrm>
              <a:off x="409721" y="360080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3235" y="0"/>
                  </a:move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3" name="object 23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197501" y="0"/>
                  </a:moveTo>
                  <a:lnTo>
                    <a:pt x="3459" y="0"/>
                  </a:lnTo>
                  <a:lnTo>
                    <a:pt x="0" y="3459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3459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4" name="object 24"/>
            <p:cNvSpPr/>
            <p:nvPr/>
          </p:nvSpPr>
          <p:spPr>
            <a:xfrm>
              <a:off x="409721" y="406457"/>
              <a:ext cx="201295" cy="15875"/>
            </a:xfrm>
            <a:custGeom>
              <a:avLst/>
              <a:gdLst/>
              <a:ahLst/>
              <a:cxnLst/>
              <a:rect l="l" t="t" r="r" b="b"/>
              <a:pathLst>
                <a:path w="201295" h="15875">
                  <a:moveTo>
                    <a:pt x="200964" y="7728"/>
                  </a:moveTo>
                  <a:lnTo>
                    <a:pt x="200964" y="3459"/>
                  </a:lnTo>
                  <a:lnTo>
                    <a:pt x="197501" y="0"/>
                  </a:lnTo>
                  <a:lnTo>
                    <a:pt x="193235" y="0"/>
                  </a:lnTo>
                  <a:lnTo>
                    <a:pt x="7728" y="0"/>
                  </a:lnTo>
                  <a:lnTo>
                    <a:pt x="3459" y="0"/>
                  </a:lnTo>
                  <a:lnTo>
                    <a:pt x="0" y="3459"/>
                  </a:lnTo>
                  <a:lnTo>
                    <a:pt x="0" y="7728"/>
                  </a:lnTo>
                  <a:lnTo>
                    <a:pt x="0" y="11998"/>
                  </a:lnTo>
                  <a:lnTo>
                    <a:pt x="3459" y="15457"/>
                  </a:lnTo>
                  <a:lnTo>
                    <a:pt x="7728" y="15457"/>
                  </a:lnTo>
                  <a:lnTo>
                    <a:pt x="193235" y="15457"/>
                  </a:lnTo>
                  <a:lnTo>
                    <a:pt x="197501" y="15457"/>
                  </a:lnTo>
                  <a:lnTo>
                    <a:pt x="200964" y="11998"/>
                  </a:lnTo>
                  <a:lnTo>
                    <a:pt x="200964" y="7728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5" name="object 25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151124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3463"/>
                  </a:lnTo>
                  <a:close/>
                </a:path>
              </a:pathLst>
            </a:custGeom>
            <a:solidFill>
              <a:srgbClr val="00AEEF"/>
            </a:solidFill>
          </p:spPr>
          <p:txBody>
            <a:bodyPr wrap="square" lIns="0" tIns="0" rIns="0" bIns="0" rtlCol="0"/>
            <a:lstStyle/>
            <a:p>
              <a:endParaRPr sz="1799"/>
            </a:p>
          </p:txBody>
        </p:sp>
        <p:sp>
          <p:nvSpPr>
            <p:cNvPr id="26" name="object 26"/>
            <p:cNvSpPr/>
            <p:nvPr/>
          </p:nvSpPr>
          <p:spPr>
            <a:xfrm>
              <a:off x="409721" y="452830"/>
              <a:ext cx="154940" cy="15875"/>
            </a:xfrm>
            <a:custGeom>
              <a:avLst/>
              <a:gdLst/>
              <a:ahLst/>
              <a:cxnLst/>
              <a:rect l="l" t="t" r="r" b="b"/>
              <a:pathLst>
                <a:path w="154940" h="15875">
                  <a:moveTo>
                    <a:pt x="7728" y="0"/>
                  </a:moveTo>
                  <a:lnTo>
                    <a:pt x="3459" y="0"/>
                  </a:lnTo>
                  <a:lnTo>
                    <a:pt x="0" y="3463"/>
                  </a:lnTo>
                  <a:lnTo>
                    <a:pt x="0" y="7732"/>
                  </a:lnTo>
                  <a:lnTo>
                    <a:pt x="0" y="11998"/>
                  </a:lnTo>
                  <a:lnTo>
                    <a:pt x="3459" y="15461"/>
                  </a:lnTo>
                  <a:lnTo>
                    <a:pt x="7728" y="15461"/>
                  </a:lnTo>
                  <a:lnTo>
                    <a:pt x="146858" y="15461"/>
                  </a:lnTo>
                  <a:lnTo>
                    <a:pt x="151124" y="15461"/>
                  </a:lnTo>
                  <a:lnTo>
                    <a:pt x="154587" y="11998"/>
                  </a:lnTo>
                  <a:lnTo>
                    <a:pt x="154587" y="7732"/>
                  </a:lnTo>
                  <a:lnTo>
                    <a:pt x="154587" y="3463"/>
                  </a:lnTo>
                  <a:lnTo>
                    <a:pt x="151124" y="0"/>
                  </a:lnTo>
                  <a:lnTo>
                    <a:pt x="146858" y="0"/>
                  </a:lnTo>
                  <a:lnTo>
                    <a:pt x="7728" y="0"/>
                  </a:lnTo>
                  <a:close/>
                </a:path>
              </a:pathLst>
            </a:custGeom>
            <a:ln w="3175">
              <a:solidFill>
                <a:srgbClr val="00AEEF"/>
              </a:solidFill>
            </a:ln>
          </p:spPr>
          <p:txBody>
            <a:bodyPr wrap="square" lIns="0" tIns="0" rIns="0" bIns="0" rtlCol="0"/>
            <a:lstStyle/>
            <a:p>
              <a:endParaRPr sz="1799"/>
            </a:p>
          </p:txBody>
        </p:sp>
      </p:grpSp>
      <p:sp>
        <p:nvSpPr>
          <p:cNvPr id="27" name="object 5"/>
          <p:cNvSpPr/>
          <p:nvPr/>
        </p:nvSpPr>
        <p:spPr>
          <a:xfrm>
            <a:off x="423855" y="2148015"/>
            <a:ext cx="344001" cy="675944"/>
          </a:xfrm>
          <a:custGeom>
            <a:avLst/>
            <a:gdLst/>
            <a:ahLst/>
            <a:cxnLst/>
            <a:rect l="l" t="t" r="r" b="b"/>
            <a:pathLst>
              <a:path w="344170" h="676275">
                <a:moveTo>
                  <a:pt x="343828" y="0"/>
                </a:moveTo>
                <a:lnTo>
                  <a:pt x="0" y="0"/>
                </a:lnTo>
                <a:lnTo>
                  <a:pt x="0" y="675751"/>
                </a:lnTo>
                <a:lnTo>
                  <a:pt x="343828" y="675751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lIns="0" tIns="0" rIns="0" bIns="0" rtlCol="0"/>
          <a:lstStyle/>
          <a:p>
            <a:endParaRPr sz="179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82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Сегодня на </a:t>
            </a:r>
            <a:r>
              <a:rPr lang="ru-RU" dirty="0" smtClean="0"/>
              <a:t>уроке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6652" y="631825"/>
            <a:ext cx="5249146" cy="1292662"/>
          </a:xfrm>
        </p:spPr>
        <p:txBody>
          <a:bodyPr/>
          <a:lstStyle/>
          <a:p>
            <a:r>
              <a:rPr lang="ru-RU" sz="1800" dirty="0" smtClean="0"/>
              <a:t>Повторим склонение числительных</a:t>
            </a:r>
          </a:p>
          <a:p>
            <a:r>
              <a:rPr lang="ru-RU" sz="1800" dirty="0" smtClean="0"/>
              <a:t>Вспомним меры длины, веса, объёма.</a:t>
            </a:r>
          </a:p>
          <a:p>
            <a:r>
              <a:rPr lang="ru-RU" sz="1800" dirty="0"/>
              <a:t>Узнаем </a:t>
            </a:r>
            <a:r>
              <a:rPr lang="ru-RU" sz="1800" dirty="0" smtClean="0"/>
              <a:t>о старых русских мерах.</a:t>
            </a:r>
          </a:p>
          <a:p>
            <a:endParaRPr lang="ru-RU" sz="1800" dirty="0" smtClean="0"/>
          </a:p>
          <a:p>
            <a:endParaRPr lang="ru-RU" dirty="0"/>
          </a:p>
        </p:txBody>
      </p:sp>
      <p:pic>
        <p:nvPicPr>
          <p:cNvPr id="4" name="Picture 2" descr="➄ Наша начальная школа ➄ | Уроки математики, Начальная школа, Школьн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752" y="1546225"/>
            <a:ext cx="2667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Сажень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485446"/>
            <a:ext cx="1447800" cy="157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50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Словарная работа</a:t>
            </a:r>
            <a:endParaRPr lang="ru-RU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6900" y="708025"/>
            <a:ext cx="3989875" cy="584139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меры длины -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uzunlik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o'lchovlari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25000" y="1089025"/>
            <a:ext cx="3989875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меры веса -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vazn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o'lchovlari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625000" y="1558972"/>
            <a:ext cx="2562700" cy="384085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объём –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hajmi</a:t>
            </a:r>
            <a:endParaRPr kumimoji="0" lang="ru-RU" altLang="ru-RU" sz="2100" b="0" i="0" u="none" strike="noStrike" cap="none" normalizeH="0" baseline="0" dirty="0" smtClean="0">
              <a:ln>
                <a:noFill/>
              </a:ln>
              <a:solidFill>
                <a:srgbClr val="202124"/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900" y="1913725"/>
            <a:ext cx="25908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 </a:t>
            </a:r>
            <a:r>
              <a:rPr kumimoji="0" lang="ru-RU" altLang="ru-RU" sz="2100" b="0" i="0" u="none" strike="noStrike" cap="none" normalizeH="0" baseline="0" dirty="0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крупа - </a:t>
            </a: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yorma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96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Проверим упражнение 6 </a:t>
            </a:r>
            <a:r>
              <a:rPr lang="ru-RU" dirty="0" smtClean="0"/>
              <a:t>(</a:t>
            </a:r>
            <a:r>
              <a:rPr lang="ru-RU" dirty="0" smtClean="0"/>
              <a:t>стр</a:t>
            </a:r>
            <a:r>
              <a:rPr lang="ru-RU" dirty="0" smtClean="0"/>
              <a:t>. 90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39699" y="555625"/>
            <a:ext cx="5325347" cy="553998"/>
          </a:xfrm>
        </p:spPr>
        <p:txBody>
          <a:bodyPr/>
          <a:lstStyle/>
          <a:p>
            <a:r>
              <a:rPr lang="ru-RU" sz="1800" dirty="0" smtClean="0"/>
              <a:t>   </a:t>
            </a:r>
            <a:r>
              <a:rPr lang="ru-RU" sz="1800" dirty="0" smtClean="0"/>
              <a:t>  Сколько </a:t>
            </a:r>
            <a:r>
              <a:rPr lang="ru-RU" sz="1800" dirty="0"/>
              <a:t>лет Самарканду, Бухаре и Хиве? </a:t>
            </a:r>
            <a:endParaRPr lang="ru-RU" sz="1800" dirty="0" smtClean="0"/>
          </a:p>
          <a:p>
            <a:endParaRPr lang="ru-RU" sz="1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9698" y="784225"/>
            <a:ext cx="50292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Самарканд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известен около 2700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лет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Бухара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- около 2500, 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Хива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- около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1200 лет.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Ташкент - Хива - Бухара - Самарканд - Ташкент - тур в Узбекист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383" y="1076612"/>
            <a:ext cx="1295402" cy="1708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Самарканд, Бухара и Хива – в десятке самых популярных городов СНГ!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0" y="1401218"/>
            <a:ext cx="1757240" cy="138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отография №1 - &quot; Исторический центр Бухары&quot;, место сьемки – Старый город  Бухары (Бухара, Узбекистан). Узбекистан, Бухар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4980" y="1698625"/>
            <a:ext cx="1916900" cy="12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045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555625"/>
            <a:ext cx="5249148" cy="1569660"/>
          </a:xfrm>
        </p:spPr>
        <p:txBody>
          <a:bodyPr/>
          <a:lstStyle/>
          <a:p>
            <a:r>
              <a:rPr lang="ru-RU" sz="1800" dirty="0"/>
              <a:t>К</a:t>
            </a:r>
            <a:r>
              <a:rPr lang="ru-RU" sz="1800" dirty="0" smtClean="0"/>
              <a:t>ак </a:t>
            </a:r>
            <a:r>
              <a:rPr lang="ru-RU" sz="1800" dirty="0"/>
              <a:t>в древности измеряли длину? (В Египте – царский локоть) </a:t>
            </a:r>
            <a:endParaRPr lang="ru-RU" sz="1800" dirty="0" smtClean="0"/>
          </a:p>
          <a:p>
            <a:r>
              <a:rPr lang="ru-RU" sz="1800" dirty="0" smtClean="0"/>
              <a:t>Какой </a:t>
            </a:r>
            <a:r>
              <a:rPr lang="ru-RU" sz="1800" dirty="0"/>
              <a:t>царь ввел единые меры веса и длины? (</a:t>
            </a:r>
            <a:r>
              <a:rPr lang="ru-RU" sz="1800" dirty="0" err="1"/>
              <a:t>Саргон</a:t>
            </a:r>
            <a:r>
              <a:rPr lang="ru-RU" sz="1800" dirty="0"/>
              <a:t> в Аккаде) </a:t>
            </a:r>
            <a:endParaRPr lang="ru-RU" sz="1800" dirty="0" smtClean="0"/>
          </a:p>
          <a:p>
            <a:r>
              <a:rPr lang="ru-RU" sz="1800" dirty="0" smtClean="0"/>
              <a:t>С </a:t>
            </a:r>
            <a:r>
              <a:rPr lang="ru-RU" sz="1800" dirty="0"/>
              <a:t>тех пор многое изменилось.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74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/>
              <a:t>Работа с пословицами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643255"/>
            <a:ext cx="5334000" cy="1969770"/>
          </a:xfrm>
        </p:spPr>
        <p:txBody>
          <a:bodyPr/>
          <a:lstStyle/>
          <a:p>
            <a:pPr algn="ctr"/>
            <a:r>
              <a:rPr lang="ru-RU" sz="2000" dirty="0" smtClean="0"/>
              <a:t>Пуд </a:t>
            </a:r>
            <a:r>
              <a:rPr lang="ru-RU" sz="2000" dirty="0" smtClean="0"/>
              <a:t>соли съесть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sz="1600" dirty="0" smtClean="0"/>
              <a:t>Пуд </a:t>
            </a:r>
            <a:r>
              <a:rPr lang="ru-RU" sz="1600" dirty="0"/>
              <a:t>соли съесть – значит хорошо узнать человека, прожив с ним долгое время. Пуд – 16 килограммов. Физиологи утверждают, что человек потребляет в год не больше 5 кг соли. Пуд можно съесть вдвоём за полтора – два года. Если учесть, что соль раньше стоила дорого, то ещё дольше.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962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694905"/>
              </p:ext>
            </p:extLst>
          </p:nvPr>
        </p:nvGraphicFramePr>
        <p:xfrm>
          <a:off x="215899" y="631825"/>
          <a:ext cx="5410201" cy="228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0448">
                  <a:extLst>
                    <a:ext uri="{9D8B030D-6E8A-4147-A177-3AD203B41FA5}">
                      <a16:colId xmlns:a16="http://schemas.microsoft.com/office/drawing/2014/main" val="3351231609"/>
                    </a:ext>
                  </a:extLst>
                </a:gridCol>
                <a:gridCol w="907056">
                  <a:extLst>
                    <a:ext uri="{9D8B030D-6E8A-4147-A177-3AD203B41FA5}">
                      <a16:colId xmlns:a16="http://schemas.microsoft.com/office/drawing/2014/main" val="1455964035"/>
                    </a:ext>
                  </a:extLst>
                </a:gridCol>
                <a:gridCol w="957940">
                  <a:extLst>
                    <a:ext uri="{9D8B030D-6E8A-4147-A177-3AD203B41FA5}">
                      <a16:colId xmlns:a16="http://schemas.microsoft.com/office/drawing/2014/main" val="2247968725"/>
                    </a:ext>
                  </a:extLst>
                </a:gridCol>
                <a:gridCol w="999171">
                  <a:extLst>
                    <a:ext uri="{9D8B030D-6E8A-4147-A177-3AD203B41FA5}">
                      <a16:colId xmlns:a16="http://schemas.microsoft.com/office/drawing/2014/main" val="3599930139"/>
                    </a:ext>
                  </a:extLst>
                </a:gridCol>
                <a:gridCol w="1865586">
                  <a:extLst>
                    <a:ext uri="{9D8B030D-6E8A-4147-A177-3AD203B41FA5}">
                      <a16:colId xmlns:a16="http://schemas.microsoft.com/office/drawing/2014/main" val="14901978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сорок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пятьсот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0542599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двух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сорока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пятисот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35516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двум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сорока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пятистам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78262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сорок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пятьсот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20875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Т.п.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двумя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семью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сорока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пятьюстами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87863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П.п</a:t>
                      </a:r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двух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семи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сорока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 пятистах</a:t>
                      </a:r>
                      <a:endParaRPr lang="ru-RU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93545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9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0942"/>
          </a:xfrm>
        </p:spPr>
        <p:txBody>
          <a:bodyPr/>
          <a:lstStyle/>
          <a:p>
            <a:pPr algn="ctr"/>
            <a:r>
              <a:rPr lang="ru-RU" dirty="0"/>
              <a:t>Интервью </a:t>
            </a:r>
            <a:r>
              <a:rPr lang="ru-RU" dirty="0" smtClean="0"/>
              <a:t>Анвара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39700" y="417895"/>
            <a:ext cx="5626100" cy="553998"/>
          </a:xfrm>
        </p:spPr>
        <p:txBody>
          <a:bodyPr/>
          <a:lstStyle/>
          <a:p>
            <a:r>
              <a:rPr lang="ru-RU" dirty="0"/>
              <a:t> </a:t>
            </a:r>
          </a:p>
          <a:p>
            <a:endParaRPr lang="ru-RU" sz="2400" dirty="0"/>
          </a:p>
        </p:txBody>
      </p:sp>
      <p:pic>
        <p:nvPicPr>
          <p:cNvPr id="4" name="Рисунок 3" descr="D:\Маме\Учительская деятельность\школа\Учебник 6 класс\фото урок 18 числит\sumalak_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057" y="735791"/>
            <a:ext cx="233299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48600" y="555625"/>
            <a:ext cx="29101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Сколько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пшеницы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нужно для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сумаляка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Мы приготовим </a:t>
            </a:r>
            <a:r>
              <a:rPr lang="ru-RU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сумаляк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 одн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килограмм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зерн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А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сколько масла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вам надо?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Два литр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хлопков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ого</a:t>
            </a:r>
            <a:r>
              <a:rPr lang="ru-RU" sz="1400" b="1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масл</a:t>
            </a:r>
            <a:r>
              <a:rPr lang="ru-RU" sz="1400" b="1" i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достаточно.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ru-RU" sz="12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8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Запомните!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1925" y="892257"/>
            <a:ext cx="5479300" cy="646331"/>
          </a:xfrm>
        </p:spPr>
        <p:txBody>
          <a:bodyPr/>
          <a:lstStyle/>
          <a:p>
            <a:endParaRPr lang="ru-RU" dirty="0"/>
          </a:p>
          <a:p>
            <a:endParaRPr lang="ru-RU" b="1" dirty="0"/>
          </a:p>
          <a:p>
            <a:endParaRPr lang="ru-RU" sz="1800" b="1" dirty="0" smtClean="0"/>
          </a:p>
        </p:txBody>
      </p:sp>
      <p:pic>
        <p:nvPicPr>
          <p:cNvPr id="11266" name="Picture 2" descr="Меры величин в таблицах (длины, объема, площади, массы и времени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6" b="55549"/>
          <a:stretch/>
        </p:blipFill>
        <p:spPr bwMode="auto">
          <a:xfrm>
            <a:off x="139699" y="631825"/>
            <a:ext cx="54864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35300" y="2308225"/>
            <a:ext cx="1295400" cy="76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355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Меры длины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0752" y="631825"/>
            <a:ext cx="4935243" cy="1200329"/>
          </a:xfrm>
        </p:spPr>
        <p:txBody>
          <a:bodyPr/>
          <a:lstStyle/>
          <a:p>
            <a:r>
              <a:rPr lang="ru-RU" sz="1800" dirty="0"/>
              <a:t>Старинные меры длины </a:t>
            </a:r>
          </a:p>
          <a:p>
            <a:r>
              <a:rPr lang="ru-RU" sz="1800" dirty="0"/>
              <a:t>1 дюйм – 225 мм, 1 аршин – 70 см, 1 верста – примерно 1 километр</a:t>
            </a:r>
            <a:r>
              <a:rPr lang="ru-RU" dirty="0" smtClean="0"/>
              <a:t>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581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511925" y="892257"/>
            <a:ext cx="5479300" cy="646331"/>
          </a:xfrm>
        </p:spPr>
        <p:txBody>
          <a:bodyPr/>
          <a:lstStyle/>
          <a:p>
            <a:endParaRPr lang="ru-RU" dirty="0"/>
          </a:p>
          <a:p>
            <a:endParaRPr lang="ru-RU" b="1" dirty="0"/>
          </a:p>
          <a:p>
            <a:endParaRPr lang="ru-RU" sz="1800" b="1" dirty="0" smtClean="0"/>
          </a:p>
        </p:txBody>
      </p:sp>
      <p:pic>
        <p:nvPicPr>
          <p:cNvPr id="11266" name="Picture 2" descr="Меры величин в таблицах (длины, объема, площади, массы и времени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4452" r="335"/>
          <a:stretch/>
        </p:blipFill>
        <p:spPr bwMode="auto">
          <a:xfrm>
            <a:off x="53973" y="9024"/>
            <a:ext cx="5657852" cy="323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33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636" y="622055"/>
            <a:ext cx="5498652" cy="1752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63" y="2232025"/>
            <a:ext cx="5416325" cy="82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2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5261610" cy="615553"/>
          </a:xfrm>
        </p:spPr>
        <p:txBody>
          <a:bodyPr/>
          <a:lstStyle/>
          <a:p>
            <a:r>
              <a:rPr lang="ru-RU" b="1" dirty="0"/>
              <a:t>Прочитайте стихотворение </a:t>
            </a:r>
            <a:r>
              <a:rPr lang="ru-RU" b="1" dirty="0" err="1"/>
              <a:t>А.Усачёва</a:t>
            </a:r>
            <a:r>
              <a:rPr lang="ru-RU" b="1" dirty="0"/>
              <a:t>. Какие единицы измерения веса в нём есть?</a:t>
            </a:r>
          </a:p>
          <a:p>
            <a:endParaRPr lang="ru-RU" sz="1600" dirty="0"/>
          </a:p>
        </p:txBody>
      </p:sp>
      <p:pic>
        <p:nvPicPr>
          <p:cNvPr id="4" name="Рисунок 3" descr="C:\Users\Маманя\AppData\Local\Microsoft\Windows\Temporary Internet Files\Content.Word\img9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8700" y="1016635"/>
            <a:ext cx="1821180" cy="18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685800" y="1016635"/>
            <a:ext cx="28829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Мистер Фил накопил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Кругленькую сумму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на деньги накупил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Десять тонн изюму.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95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4716906" cy="2154436"/>
          </a:xfrm>
        </p:spPr>
        <p:txBody>
          <a:bodyPr/>
          <a:lstStyle/>
          <a:p>
            <a:r>
              <a:rPr lang="ru-RU" b="1" dirty="0"/>
              <a:t>Прочитайте стихотворение </a:t>
            </a:r>
            <a:r>
              <a:rPr lang="ru-RU" b="1" dirty="0" err="1"/>
              <a:t>А.Усачёва</a:t>
            </a:r>
            <a:r>
              <a:rPr lang="ru-RU" b="1" dirty="0"/>
              <a:t>. Какие единицы измерения веса в нём есть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sz="1800" dirty="0"/>
              <a:t>Мистер Фил был очень горд:</a:t>
            </a:r>
          </a:p>
          <a:p>
            <a:r>
              <a:rPr lang="ru-RU" sz="1800" dirty="0"/>
              <a:t>— То-то будет прибыль!</a:t>
            </a:r>
          </a:p>
          <a:p>
            <a:r>
              <a:rPr lang="ru-RU" sz="1800" dirty="0"/>
              <a:t>Но корабль с изюмом в порт </a:t>
            </a:r>
          </a:p>
          <a:p>
            <a:r>
              <a:rPr lang="ru-RU" sz="1800" dirty="0"/>
              <a:t>Вовремя не прибыл</a:t>
            </a:r>
            <a:r>
              <a:rPr lang="ru-RU" sz="18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Прибыль - </a:t>
            </a:r>
            <a:endParaRPr lang="ru-RU" sz="1600" b="1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435100" y="2536825"/>
            <a:ext cx="825500" cy="307140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-7935" rIns="0" bIns="-7935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100" b="0" i="0" u="none" strike="noStrike" cap="none" normalizeH="0" baseline="0" dirty="0" err="1" smtClean="0">
                <a:ln>
                  <a:noFill/>
                </a:ln>
                <a:solidFill>
                  <a:srgbClr val="202124"/>
                </a:solidFill>
                <a:effectLst/>
                <a:latin typeface="inherit"/>
              </a:rPr>
              <a:t>foyda</a:t>
            </a:r>
            <a:r>
              <a:rPr kumimoji="0" lang="ru-RU" altLang="ru-RU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23" name="Picture 3" descr="http://t3.gstatic.com/images?q=tbn:ANd9GcTuACjHm1zwyviS9pxKoYoqFySVUo2YAFfHfiuhqMPPO-SSpok0mrioDRnX3zHwa_F6ahf5ClWJvHDVajfnY2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0" y="1040210"/>
            <a:ext cx="2069557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826731" y="1317625"/>
            <a:ext cx="638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порт</a:t>
            </a:r>
          </a:p>
        </p:txBody>
      </p:sp>
    </p:spTree>
    <p:extLst>
      <p:ext uri="{BB962C8B-B14F-4D97-AF65-F5344CB8AC3E}">
        <p14:creationId xmlns:p14="http://schemas.microsoft.com/office/powerpoint/2010/main" val="388066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4552" y="631825"/>
            <a:ext cx="2963148" cy="2215991"/>
          </a:xfrm>
        </p:spPr>
        <p:txBody>
          <a:bodyPr/>
          <a:lstStyle/>
          <a:p>
            <a:r>
              <a:rPr lang="ru-RU" sz="1600" dirty="0" smtClean="0"/>
              <a:t>   Бухара </a:t>
            </a:r>
            <a:r>
              <a:rPr lang="ru-RU" sz="1600" dirty="0"/>
              <a:t>один из древнейших городов Центральной Азии. Возраст Бухары превышает 2500 лет. </a:t>
            </a:r>
            <a:r>
              <a:rPr lang="ru-RU" sz="1600" dirty="0" smtClean="0"/>
              <a:t>Через Бухару пролегал Великий шёлковый путь. Здесь было более 60 </a:t>
            </a:r>
            <a:r>
              <a:rPr lang="ru-RU" sz="1600" dirty="0" smtClean="0"/>
              <a:t>караван - </a:t>
            </a:r>
            <a:r>
              <a:rPr lang="ru-RU" sz="1600" dirty="0" smtClean="0"/>
              <a:t>сараев, где размещались купцы из Индии, Китая и других стран.</a:t>
            </a:r>
            <a:endParaRPr lang="ru-RU" sz="1600" dirty="0"/>
          </a:p>
        </p:txBody>
      </p:sp>
      <p:pic>
        <p:nvPicPr>
          <p:cNvPr id="2050" name="Picture 2" descr="https://public.mishka.travel/images/mini/11749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84225"/>
            <a:ext cx="2353547" cy="1871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740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5261610" cy="2339102"/>
          </a:xfrm>
        </p:spPr>
        <p:txBody>
          <a:bodyPr/>
          <a:lstStyle/>
          <a:p>
            <a:r>
              <a:rPr lang="ru-RU" b="1" dirty="0"/>
              <a:t>Прочитайте стихотворение </a:t>
            </a:r>
            <a:r>
              <a:rPr lang="ru-RU" b="1" dirty="0" err="1"/>
              <a:t>А.Усачёва</a:t>
            </a:r>
            <a:r>
              <a:rPr lang="ru-RU" b="1" dirty="0"/>
              <a:t>. Какие единицы измерения веса в нём есть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sz="2000" dirty="0"/>
              <a:t>Сорок дней трепали бриг </a:t>
            </a:r>
          </a:p>
          <a:p>
            <a:r>
              <a:rPr lang="ru-RU" sz="2000" dirty="0"/>
              <a:t>Бури со штормами.</a:t>
            </a:r>
          </a:p>
          <a:p>
            <a:r>
              <a:rPr lang="ru-RU" sz="2000" dirty="0"/>
              <a:t>И вдобавок он на риф </a:t>
            </a:r>
          </a:p>
          <a:p>
            <a:r>
              <a:rPr lang="ru-RU" sz="2000" dirty="0"/>
              <a:t>Налетел в тумане.</a:t>
            </a:r>
          </a:p>
          <a:p>
            <a:endParaRPr lang="ru-RU" dirty="0" smtClean="0"/>
          </a:p>
          <a:p>
            <a:r>
              <a:rPr lang="ru-RU" dirty="0" smtClean="0"/>
              <a:t>Бриг </a:t>
            </a:r>
            <a:r>
              <a:rPr lang="ru-RU" dirty="0"/>
              <a:t>- корабль        </a:t>
            </a:r>
            <a:endParaRPr lang="ru-RU" dirty="0" smtClean="0"/>
          </a:p>
          <a:p>
            <a:r>
              <a:rPr lang="ru-RU" dirty="0" smtClean="0"/>
              <a:t>риф </a:t>
            </a:r>
            <a:r>
              <a:rPr lang="ru-RU" dirty="0"/>
              <a:t>– </a:t>
            </a:r>
            <a:r>
              <a:rPr lang="en-US" dirty="0" err="1"/>
              <a:t>suv</a:t>
            </a:r>
            <a:r>
              <a:rPr lang="en-US" dirty="0"/>
              <a:t> </a:t>
            </a:r>
            <a:r>
              <a:rPr lang="en-US" dirty="0" err="1"/>
              <a:t>ichidagi</a:t>
            </a:r>
            <a:r>
              <a:rPr lang="en-US" dirty="0"/>
              <a:t> </a:t>
            </a:r>
            <a:r>
              <a:rPr lang="en-US" dirty="0" err="1"/>
              <a:t>qoya</a:t>
            </a:r>
            <a:endParaRPr lang="ru-RU" sz="1600" dirty="0"/>
          </a:p>
        </p:txBody>
      </p:sp>
      <p:pic>
        <p:nvPicPr>
          <p:cNvPr id="6146" name="Picture 2" descr="Гифка шторм буря гиф картинка, скачать анимированный gif на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366988" y="1089025"/>
            <a:ext cx="214671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rate Tall Ships | Sailing ships, Old sailing ships, Ship 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987" y="936625"/>
            <a:ext cx="2182912" cy="2111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76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5261610" cy="2215991"/>
          </a:xfrm>
        </p:spPr>
        <p:txBody>
          <a:bodyPr/>
          <a:lstStyle/>
          <a:p>
            <a:r>
              <a:rPr lang="ru-RU" b="1" dirty="0"/>
              <a:t>Прочитайте стихотворение </a:t>
            </a:r>
            <a:r>
              <a:rPr lang="ru-RU" b="1" dirty="0" err="1"/>
              <a:t>А.Усачёва</a:t>
            </a:r>
            <a:r>
              <a:rPr lang="ru-RU" b="1" dirty="0"/>
              <a:t>. Какие единицы измерения веса в нём есть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sz="2000" dirty="0"/>
              <a:t>Как вода проникла в </a:t>
            </a:r>
            <a:r>
              <a:rPr lang="ru-RU" sz="2000" dirty="0" smtClean="0"/>
              <a:t>трюм- </a:t>
            </a:r>
            <a:endParaRPr lang="ru-RU" sz="2000" dirty="0"/>
          </a:p>
          <a:p>
            <a:r>
              <a:rPr lang="ru-RU" sz="2000" dirty="0"/>
              <a:t>Восемь тонн прокисли, </a:t>
            </a:r>
          </a:p>
          <a:p>
            <a:r>
              <a:rPr lang="ru-RU" sz="2000" dirty="0"/>
              <a:t>Неиспорченный изюм </a:t>
            </a:r>
          </a:p>
          <a:p>
            <a:r>
              <a:rPr lang="ru-RU" sz="2000" dirty="0"/>
              <a:t>Нагло съели крысы.</a:t>
            </a:r>
          </a:p>
          <a:p>
            <a:endParaRPr lang="ru-RU" sz="2800" dirty="0"/>
          </a:p>
        </p:txBody>
      </p:sp>
      <p:pic>
        <p:nvPicPr>
          <p:cNvPr id="7170" name="Picture 2" descr="Обои Полузатопленный трюм корабля с плавающими предметами, паутиной и  плывущей горящей свече на рабочий сто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165225"/>
            <a:ext cx="2142967" cy="16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Живность на кораблях парусной эпохи | Warspo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99" y="1165225"/>
            <a:ext cx="2142967" cy="163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38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5261610" cy="2215991"/>
          </a:xfrm>
        </p:spPr>
        <p:txBody>
          <a:bodyPr/>
          <a:lstStyle/>
          <a:p>
            <a:r>
              <a:rPr lang="ru-RU" b="1" dirty="0"/>
              <a:t>Прочитайте стихотворение </a:t>
            </a:r>
            <a:r>
              <a:rPr lang="ru-RU" b="1" dirty="0" err="1"/>
              <a:t>А.Усачёва</a:t>
            </a:r>
            <a:r>
              <a:rPr lang="ru-RU" b="1" dirty="0"/>
              <a:t>. Какие единицы измерения веса в нём есть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sz="2000" dirty="0"/>
              <a:t>Был еще голодный бунт </a:t>
            </a:r>
          </a:p>
          <a:p>
            <a:r>
              <a:rPr lang="ru-RU" sz="2000" dirty="0"/>
              <a:t>Около Марокко...</a:t>
            </a:r>
          </a:p>
          <a:p>
            <a:r>
              <a:rPr lang="ru-RU" sz="2000" dirty="0"/>
              <a:t>В общем, уцелел лишь фунт </a:t>
            </a:r>
          </a:p>
          <a:p>
            <a:r>
              <a:rPr lang="ru-RU" sz="2000" dirty="0"/>
              <a:t>В сундуке у кока.</a:t>
            </a:r>
          </a:p>
          <a:p>
            <a:endParaRPr lang="ru-RU" sz="2800" dirty="0"/>
          </a:p>
        </p:txBody>
      </p:sp>
      <p:pic>
        <p:nvPicPr>
          <p:cNvPr id="8194" name="Picture 2" descr="Марокко 2016: часть 2.3, экскурсионная - сквородка и пиратский город —  Норлин Илонвэ — @дневники: асоциальная се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00" y="936625"/>
            <a:ext cx="1896347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00" y="936625"/>
            <a:ext cx="1918375" cy="184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394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708859"/>
            <a:ext cx="5261610" cy="2215991"/>
          </a:xfrm>
        </p:spPr>
        <p:txBody>
          <a:bodyPr/>
          <a:lstStyle/>
          <a:p>
            <a:r>
              <a:rPr lang="ru-RU" b="1" dirty="0"/>
              <a:t>Прочитайте стихотворение </a:t>
            </a:r>
            <a:r>
              <a:rPr lang="ru-RU" b="1" dirty="0" err="1"/>
              <a:t>А.Усачёва</a:t>
            </a:r>
            <a:r>
              <a:rPr lang="ru-RU" b="1" dirty="0"/>
              <a:t>. Какие единицы измерения веса в нём есть</a:t>
            </a:r>
            <a:r>
              <a:rPr lang="ru-RU" b="1" dirty="0" smtClean="0"/>
              <a:t>?</a:t>
            </a:r>
          </a:p>
          <a:p>
            <a:endParaRPr lang="ru-RU" b="1" dirty="0"/>
          </a:p>
          <a:p>
            <a:r>
              <a:rPr lang="ru-RU" sz="2000" dirty="0"/>
              <a:t>Мистер Фил был удручен </a:t>
            </a:r>
          </a:p>
          <a:p>
            <a:r>
              <a:rPr lang="ru-RU" sz="2000" dirty="0"/>
              <a:t>И ворчал угрюмо...</a:t>
            </a:r>
          </a:p>
          <a:p>
            <a:r>
              <a:rPr lang="ru-RU" sz="2000" dirty="0"/>
              <a:t>Он-то знал теперь, почём </a:t>
            </a:r>
          </a:p>
          <a:p>
            <a:r>
              <a:rPr lang="ru-RU" sz="2000" dirty="0"/>
              <a:t>Нынче фунт изюму!</a:t>
            </a:r>
          </a:p>
          <a:p>
            <a:endParaRPr lang="ru-RU" sz="2800" dirty="0"/>
          </a:p>
        </p:txBody>
      </p:sp>
      <p:pic>
        <p:nvPicPr>
          <p:cNvPr id="9218" name="Picture 2" descr="Как выжить без фунта изюма и икры: k_markarian — LiveJourn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0" y="1089025"/>
            <a:ext cx="1820147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50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Не фунт изюма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89" y="746315"/>
            <a:ext cx="5176757" cy="553998"/>
          </a:xfrm>
        </p:spPr>
        <p:txBody>
          <a:bodyPr/>
          <a:lstStyle/>
          <a:p>
            <a:r>
              <a:rPr lang="ru-RU" sz="1800" dirty="0" smtClean="0"/>
              <a:t>Сложный, не пустяк, не </a:t>
            </a:r>
            <a:r>
              <a:rPr lang="ru-RU" sz="1800" dirty="0" err="1"/>
              <a:t>хухры-мухры</a:t>
            </a:r>
            <a:r>
              <a:rPr lang="ru-RU" sz="1800" dirty="0"/>
              <a:t>, не шутка, не ерунда…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68300" y="1300313"/>
            <a:ext cx="3429000" cy="1867303"/>
          </a:xfrm>
        </p:spPr>
        <p:txBody>
          <a:bodyPr/>
          <a:lstStyle/>
          <a:p>
            <a:r>
              <a:rPr lang="ru-RU" sz="1600" dirty="0"/>
              <a:t>Фунт (от лат. </a:t>
            </a:r>
            <a:r>
              <a:rPr lang="ru-RU" sz="1600" dirty="0" err="1"/>
              <a:t>pondus</a:t>
            </a:r>
            <a:r>
              <a:rPr lang="ru-RU" sz="1600" dirty="0"/>
              <a:t> - вес, гиря) - единица измерения массы и веса.</a:t>
            </a:r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1 фунт = 453,59 граммов</a:t>
            </a:r>
          </a:p>
          <a:p>
            <a:endParaRPr lang="ru-RU" sz="1600" dirty="0" smtClean="0"/>
          </a:p>
          <a:p>
            <a:r>
              <a:rPr lang="ru-RU" sz="1600" dirty="0"/>
              <a:t>40 фунтов = 1 пуд (старинная </a:t>
            </a:r>
            <a:r>
              <a:rPr lang="ru-RU" sz="1600" dirty="0" err="1"/>
              <a:t>руская</a:t>
            </a:r>
            <a:r>
              <a:rPr lang="ru-RU" sz="1600" dirty="0"/>
              <a:t> система мер)</a:t>
            </a:r>
          </a:p>
        </p:txBody>
      </p:sp>
      <p:pic>
        <p:nvPicPr>
          <p:cNvPr id="17410" name="Picture 2" descr="Гиря для кроссфита 24 кг купить в интернет-магазин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1300313"/>
            <a:ext cx="1407333" cy="134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907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5897" y="526363"/>
            <a:ext cx="5374004" cy="2154436"/>
          </a:xfrm>
        </p:spPr>
        <p:txBody>
          <a:bodyPr/>
          <a:lstStyle/>
          <a:p>
            <a:r>
              <a:rPr lang="ru-RU" b="1" dirty="0"/>
              <a:t>Задайте вопросы одноклассникам.</a:t>
            </a:r>
          </a:p>
          <a:p>
            <a:r>
              <a:rPr lang="ru-RU" sz="1600" dirty="0"/>
              <a:t>Сколько метров в километре? </a:t>
            </a:r>
            <a:endParaRPr lang="ru-RU" sz="1600" dirty="0" smtClean="0"/>
          </a:p>
          <a:p>
            <a:r>
              <a:rPr lang="ru-RU" sz="1600" dirty="0" smtClean="0"/>
              <a:t>В одном километре тысяча метров.</a:t>
            </a:r>
            <a:endParaRPr lang="ru-RU" sz="1600" dirty="0"/>
          </a:p>
          <a:p>
            <a:r>
              <a:rPr lang="ru-RU" sz="1600" dirty="0" smtClean="0"/>
              <a:t>Сколько </a:t>
            </a:r>
            <a:r>
              <a:rPr lang="ru-RU" sz="1600" dirty="0"/>
              <a:t>дециметров в метре? </a:t>
            </a:r>
            <a:endParaRPr lang="ru-RU" sz="1600" dirty="0" smtClean="0"/>
          </a:p>
          <a:p>
            <a:r>
              <a:rPr lang="ru-RU" sz="1600" dirty="0" smtClean="0"/>
              <a:t>В одном метре десять дециметров.</a:t>
            </a:r>
          </a:p>
          <a:p>
            <a:r>
              <a:rPr lang="ru-RU" sz="1600" dirty="0" smtClean="0"/>
              <a:t>Сколько </a:t>
            </a:r>
            <a:r>
              <a:rPr lang="ru-RU" sz="1600" dirty="0"/>
              <a:t>килограммов в центнере</a:t>
            </a:r>
            <a:r>
              <a:rPr lang="ru-RU" sz="1600" dirty="0" smtClean="0"/>
              <a:t>?</a:t>
            </a:r>
          </a:p>
          <a:p>
            <a:r>
              <a:rPr lang="ru-RU" sz="1600" dirty="0" smtClean="0"/>
              <a:t>В одном центнере сто килограммов.</a:t>
            </a:r>
          </a:p>
          <a:p>
            <a:r>
              <a:rPr lang="ru-RU" sz="1600" dirty="0" smtClean="0"/>
              <a:t>Сколько </a:t>
            </a:r>
            <a:r>
              <a:rPr lang="ru-RU" sz="1600" dirty="0"/>
              <a:t>граммов в тонне? </a:t>
            </a:r>
            <a:endParaRPr lang="ru-RU" sz="1600" dirty="0" smtClean="0"/>
          </a:p>
          <a:p>
            <a:r>
              <a:rPr lang="ru-RU" sz="1600" dirty="0" smtClean="0"/>
              <a:t>В одной тонне миллион граммов.</a:t>
            </a:r>
            <a:endParaRPr lang="ru-RU" sz="1600" dirty="0"/>
          </a:p>
        </p:txBody>
      </p:sp>
      <p:pic>
        <p:nvPicPr>
          <p:cNvPr id="12292" name="Picture 4" descr="Обучающий плакат &quot;Меры веса&quot;, А4 (1459476) - Купить по цене от 3.00 руб. |  Интернет магазин SIMA-LAND.RU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4" t="11265" r="19875" b="6123"/>
          <a:stretch/>
        </p:blipFill>
        <p:spPr bwMode="auto">
          <a:xfrm>
            <a:off x="3721100" y="676250"/>
            <a:ext cx="1743947" cy="208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978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0" y="98425"/>
            <a:ext cx="5249147" cy="315471"/>
          </a:xfrm>
        </p:spPr>
        <p:txBody>
          <a:bodyPr/>
          <a:lstStyle/>
          <a:p>
            <a:pPr algn="ctr"/>
            <a:r>
              <a:rPr lang="ru-RU" dirty="0" smtClean="0"/>
              <a:t>Старинные русские меры длины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215991"/>
          </a:xfrm>
        </p:spPr>
        <p:txBody>
          <a:bodyPr/>
          <a:lstStyle/>
          <a:p>
            <a:r>
              <a:rPr lang="ru-RU" sz="1800" dirty="0" smtClean="0"/>
              <a:t>Аршин = 71 см</a:t>
            </a:r>
          </a:p>
          <a:p>
            <a:r>
              <a:rPr lang="ru-RU" sz="1800" dirty="0" smtClean="0"/>
              <a:t>Локоть = 45 см </a:t>
            </a:r>
          </a:p>
          <a:p>
            <a:r>
              <a:rPr lang="ru-RU" sz="1800" dirty="0" smtClean="0"/>
              <a:t>Пядь = 17,7 см</a:t>
            </a:r>
          </a:p>
          <a:p>
            <a:r>
              <a:rPr lang="ru-RU" sz="1800" dirty="0" smtClean="0"/>
              <a:t>Сажень = 1,78 см  </a:t>
            </a:r>
          </a:p>
          <a:p>
            <a:r>
              <a:rPr lang="ru-RU" sz="1800" dirty="0" smtClean="0"/>
              <a:t>Ладонь = 7,5 см</a:t>
            </a:r>
          </a:p>
          <a:p>
            <a:r>
              <a:rPr lang="ru-RU" sz="1800" dirty="0" smtClean="0"/>
              <a:t>Шаг = 71 см </a:t>
            </a:r>
          </a:p>
          <a:p>
            <a:r>
              <a:rPr lang="ru-RU" sz="1800" dirty="0" smtClean="0"/>
              <a:t>Фут = 30,5 см</a:t>
            </a:r>
          </a:p>
          <a:p>
            <a:endParaRPr lang="ru-RU" sz="1800" dirty="0"/>
          </a:p>
        </p:txBody>
      </p:sp>
      <p:pic>
        <p:nvPicPr>
          <p:cNvPr id="12294" name="Picture 6" descr="Сажень — Википедия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617075"/>
            <a:ext cx="2209800" cy="2400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03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Урок математики в 4 классе по теме грамм, тонна. - начальные классы, уро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102424"/>
            <a:ext cx="5562600" cy="302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71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746315"/>
            <a:ext cx="2580513" cy="2123658"/>
          </a:xfrm>
        </p:spPr>
        <p:txBody>
          <a:bodyPr/>
          <a:lstStyle/>
          <a:p>
            <a:r>
              <a:rPr lang="ru-RU" sz="1400" b="1" dirty="0"/>
              <a:t>Батман.</a:t>
            </a:r>
            <a:r>
              <a:rPr lang="ru-RU" sz="1400" dirty="0"/>
              <a:t> </a:t>
            </a:r>
            <a:r>
              <a:rPr lang="ru-RU" sz="1400" dirty="0" smtClean="0"/>
              <a:t>Туркестанский </a:t>
            </a:r>
            <a:r>
              <a:rPr lang="ru-RU" sz="1400" dirty="0"/>
              <a:t>батман равнялся около 128 кг, ташкентский — 160-190 кг, бухарский — около 120 кг</a:t>
            </a:r>
            <a:r>
              <a:rPr lang="ru-RU" sz="1400" dirty="0" smtClean="0"/>
              <a:t>.</a:t>
            </a:r>
          </a:p>
          <a:p>
            <a:endParaRPr lang="ru-RU" sz="1400" b="1" dirty="0" smtClean="0"/>
          </a:p>
          <a:p>
            <a:r>
              <a:rPr lang="ru-RU" sz="1400" b="1" dirty="0"/>
              <a:t> Газ</a:t>
            </a:r>
            <a:r>
              <a:rPr lang="ru-RU" sz="1400" dirty="0"/>
              <a:t> </a:t>
            </a:r>
            <a:r>
              <a:rPr lang="ru-RU" sz="1400" dirty="0" smtClean="0"/>
              <a:t>—локоть</a:t>
            </a:r>
            <a:r>
              <a:rPr lang="ru-RU" sz="1400" dirty="0"/>
              <a:t>. </a:t>
            </a:r>
            <a:r>
              <a:rPr lang="ru-RU" sz="1400" dirty="0" smtClean="0"/>
              <a:t>от </a:t>
            </a:r>
            <a:r>
              <a:rPr lang="ru-RU" sz="1400" dirty="0"/>
              <a:t>68 до 96 см. Наиболее распространенными были длины газа, равные 61 и 106 см</a:t>
            </a:r>
            <a:r>
              <a:rPr lang="ru-RU" sz="1400" dirty="0" smtClean="0"/>
              <a:t>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82900" y="741235"/>
            <a:ext cx="2666999" cy="2369880"/>
          </a:xfrm>
        </p:spPr>
        <p:txBody>
          <a:bodyPr/>
          <a:lstStyle/>
          <a:p>
            <a:r>
              <a:rPr lang="ru-RU" sz="1400" b="1" dirty="0" err="1"/>
              <a:t>Мискаль</a:t>
            </a:r>
            <a:r>
              <a:rPr lang="ru-RU" sz="1400" b="1" dirty="0"/>
              <a:t> </a:t>
            </a:r>
            <a:r>
              <a:rPr lang="ru-RU" sz="1400" dirty="0" smtClean="0"/>
              <a:t>— В </a:t>
            </a:r>
            <a:r>
              <a:rPr lang="ru-RU" sz="1400" dirty="0"/>
              <a:t>районе Самарканда и Пенджикента  в VI-VIII вв. его размер был равен 4, 46 г. В </a:t>
            </a:r>
            <a:r>
              <a:rPr lang="ru-RU" sz="1400" dirty="0" smtClean="0"/>
              <a:t>позднесредневековой </a:t>
            </a:r>
            <a:r>
              <a:rPr lang="ru-RU" sz="1400" dirty="0"/>
              <a:t>Бухаре было </a:t>
            </a:r>
            <a:r>
              <a:rPr lang="ru-RU" sz="1400" dirty="0" smtClean="0"/>
              <a:t>два </a:t>
            </a:r>
            <a:r>
              <a:rPr lang="ru-RU" sz="1400" dirty="0"/>
              <a:t>значения </a:t>
            </a:r>
            <a:r>
              <a:rPr lang="ru-RU" sz="1400" dirty="0" err="1"/>
              <a:t>мискаля</a:t>
            </a:r>
            <a:r>
              <a:rPr lang="ru-RU" sz="1400" dirty="0"/>
              <a:t> — 4,8 и 5 г</a:t>
            </a:r>
            <a:r>
              <a:rPr lang="ru-RU" sz="1400" dirty="0" smtClean="0"/>
              <a:t>. </a:t>
            </a:r>
          </a:p>
          <a:p>
            <a:r>
              <a:rPr lang="ru-RU" sz="1400" dirty="0" smtClean="0"/>
              <a:t>В СИ </a:t>
            </a:r>
            <a:r>
              <a:rPr lang="ru-RU" sz="1400" b="1" dirty="0" err="1" smtClean="0"/>
              <a:t>мискаль</a:t>
            </a:r>
            <a:r>
              <a:rPr lang="ru-RU" sz="1400" dirty="0" smtClean="0"/>
              <a:t> = 10 </a:t>
            </a:r>
            <a:r>
              <a:rPr lang="ru-RU" sz="1400" dirty="0"/>
              <a:t>г.</a:t>
            </a:r>
          </a:p>
          <a:p>
            <a:r>
              <a:rPr lang="ru-RU" sz="1400" dirty="0"/>
              <a:t> </a:t>
            </a:r>
            <a:endParaRPr lang="ru-RU" sz="1400" dirty="0" smtClean="0"/>
          </a:p>
          <a:p>
            <a:r>
              <a:rPr lang="ru-RU" sz="1400" b="1" dirty="0" err="1" smtClean="0"/>
              <a:t>мархала</a:t>
            </a:r>
            <a:r>
              <a:rPr lang="ru-RU" sz="1400" b="1" dirty="0"/>
              <a:t> </a:t>
            </a:r>
            <a:r>
              <a:rPr lang="ru-RU" sz="1400" dirty="0"/>
              <a:t>— единица расстояния, равная 46 км.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13469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195897" y="687189"/>
            <a:ext cx="5374004" cy="2154436"/>
          </a:xfrm>
        </p:spPr>
        <p:txBody>
          <a:bodyPr/>
          <a:lstStyle/>
          <a:p>
            <a:r>
              <a:rPr lang="ru-RU" b="1" dirty="0"/>
              <a:t>Задайте вопросы одноклассникам.</a:t>
            </a:r>
          </a:p>
          <a:p>
            <a:r>
              <a:rPr lang="ru-RU" sz="1600" dirty="0"/>
              <a:t>Сколько кубических дециметров в литре? </a:t>
            </a:r>
            <a:endParaRPr lang="ru-RU" sz="1600" dirty="0" smtClean="0"/>
          </a:p>
          <a:p>
            <a:r>
              <a:rPr lang="ru-RU" sz="1600" b="1" dirty="0" smtClean="0"/>
              <a:t>Один</a:t>
            </a:r>
            <a:r>
              <a:rPr lang="ru-RU" sz="1600" dirty="0"/>
              <a:t> кубический дециметр равен </a:t>
            </a:r>
            <a:r>
              <a:rPr lang="ru-RU" sz="1600" b="1" dirty="0" smtClean="0"/>
              <a:t>одному</a:t>
            </a:r>
            <a:r>
              <a:rPr lang="ru-RU" sz="1600" dirty="0"/>
              <a:t> </a:t>
            </a:r>
            <a:r>
              <a:rPr lang="ru-RU" sz="1600" dirty="0" smtClean="0"/>
              <a:t>литру.</a:t>
            </a:r>
            <a:endParaRPr lang="ru-RU" sz="2000" dirty="0"/>
          </a:p>
          <a:p>
            <a:r>
              <a:rPr lang="ru-RU" sz="1600" dirty="0" smtClean="0"/>
              <a:t>Сколько </a:t>
            </a:r>
            <a:r>
              <a:rPr lang="ru-RU" sz="1600" dirty="0"/>
              <a:t>минут в часе</a:t>
            </a:r>
            <a:r>
              <a:rPr lang="ru-RU" sz="1600" dirty="0" smtClean="0"/>
              <a:t>?</a:t>
            </a:r>
            <a:endParaRPr lang="ru-RU" sz="1800" dirty="0" smtClean="0"/>
          </a:p>
          <a:p>
            <a:r>
              <a:rPr lang="ru-RU" sz="1600" dirty="0" smtClean="0"/>
              <a:t>В </a:t>
            </a:r>
            <a:r>
              <a:rPr lang="ru-RU" sz="1600" b="1" dirty="0" smtClean="0"/>
              <a:t>одном</a:t>
            </a:r>
            <a:r>
              <a:rPr lang="ru-RU" sz="1600" dirty="0" smtClean="0"/>
              <a:t> часе </a:t>
            </a:r>
            <a:r>
              <a:rPr lang="ru-RU" sz="1600" b="1" dirty="0" smtClean="0"/>
              <a:t>шестьдесят</a:t>
            </a:r>
            <a:r>
              <a:rPr lang="ru-RU" sz="1600" dirty="0" smtClean="0"/>
              <a:t> минут.</a:t>
            </a:r>
            <a:endParaRPr lang="ru-RU" sz="1600" dirty="0"/>
          </a:p>
          <a:p>
            <a:r>
              <a:rPr lang="ru-RU" sz="1600" dirty="0" smtClean="0"/>
              <a:t>Сколько </a:t>
            </a:r>
            <a:r>
              <a:rPr lang="ru-RU" sz="1600" dirty="0"/>
              <a:t>часов в сутках? </a:t>
            </a:r>
            <a:endParaRPr lang="ru-RU" sz="1600" dirty="0" smtClean="0"/>
          </a:p>
          <a:p>
            <a:r>
              <a:rPr lang="ru-RU" sz="1600" dirty="0" smtClean="0"/>
              <a:t>В </a:t>
            </a:r>
            <a:r>
              <a:rPr lang="ru-RU" sz="1600" b="1" dirty="0" smtClean="0"/>
              <a:t>одних</a:t>
            </a:r>
            <a:r>
              <a:rPr lang="ru-RU" sz="1600" dirty="0" smtClean="0"/>
              <a:t> сутках </a:t>
            </a:r>
            <a:r>
              <a:rPr lang="ru-RU" sz="1600" b="1" dirty="0" smtClean="0"/>
              <a:t>двадцать четыре </a:t>
            </a:r>
            <a:r>
              <a:rPr lang="ru-RU" sz="1600" dirty="0" smtClean="0"/>
              <a:t>часа.</a:t>
            </a:r>
            <a:endParaRPr lang="ru-RU" sz="1600" dirty="0"/>
          </a:p>
          <a:p>
            <a:endParaRPr lang="ru-RU" sz="18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245829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22250" y="746315"/>
            <a:ext cx="2746376" cy="1938992"/>
          </a:xfrm>
        </p:spPr>
        <p:txBody>
          <a:bodyPr/>
          <a:lstStyle/>
          <a:p>
            <a:r>
              <a:rPr lang="ru-RU" sz="1800" dirty="0" smtClean="0"/>
              <a:t>   Одной </a:t>
            </a:r>
            <a:r>
              <a:rPr lang="ru-RU" sz="1800" dirty="0"/>
              <a:t>из главных </a:t>
            </a:r>
            <a:r>
              <a:rPr lang="ru-RU" sz="1800" dirty="0" smtClean="0"/>
              <a:t>достопримечательностей Хивы является минарет </a:t>
            </a:r>
            <a:r>
              <a:rPr lang="ru-RU" sz="1800" dirty="0"/>
              <a:t>высотой более 70 метров, оттуда открывается отличный вид на город.</a:t>
            </a:r>
          </a:p>
        </p:txBody>
      </p:sp>
      <p:pic>
        <p:nvPicPr>
          <p:cNvPr id="1026" name="Picture 2" descr="https://public.mishka.travel/images/mini/11746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741234"/>
            <a:ext cx="2508250" cy="214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8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61610" cy="1938992"/>
          </a:xfrm>
        </p:spPr>
        <p:txBody>
          <a:bodyPr/>
          <a:lstStyle/>
          <a:p>
            <a:r>
              <a:rPr lang="ru-RU" b="1" dirty="0"/>
              <a:t>Составьте диалоги по образцу. Подберите нужные пары слов.</a:t>
            </a:r>
          </a:p>
          <a:p>
            <a:r>
              <a:rPr lang="ru-RU" sz="1800" dirty="0"/>
              <a:t>- Анвар, ты из магазина? Что купил к празднику?</a:t>
            </a:r>
          </a:p>
          <a:p>
            <a:r>
              <a:rPr lang="ru-RU" sz="1800" dirty="0"/>
              <a:t>- Видишь, купил полкило конфет, два килограмма картошки и один литр молока.</a:t>
            </a:r>
          </a:p>
          <a:p>
            <a:r>
              <a:rPr lang="ru-RU" sz="1600" i="1" dirty="0"/>
              <a:t>Слова для справок</a:t>
            </a:r>
            <a:r>
              <a:rPr lang="ru-RU" sz="1600" dirty="0"/>
              <a:t>: 200 граммов, 3 килограмма, 5 килограммов, полкило, 2 литра, </a:t>
            </a:r>
            <a:r>
              <a:rPr lang="ru-RU" sz="1600" dirty="0" err="1"/>
              <a:t>поллитра</a:t>
            </a:r>
            <a:r>
              <a:rPr lang="ru-RU" sz="1600" dirty="0"/>
              <a:t>, пакет, банку.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6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5261610" cy="2308324"/>
          </a:xfrm>
        </p:spPr>
        <p:txBody>
          <a:bodyPr/>
          <a:lstStyle/>
          <a:p>
            <a:r>
              <a:rPr lang="ru-RU" sz="1800" dirty="0" smtClean="0"/>
              <a:t>- Рано, </a:t>
            </a:r>
            <a:r>
              <a:rPr lang="ru-RU" sz="1800" dirty="0"/>
              <a:t>ты из магазина? Что </a:t>
            </a:r>
            <a:r>
              <a:rPr lang="ru-RU" sz="1800" dirty="0" smtClean="0"/>
              <a:t>купила </a:t>
            </a:r>
            <a:r>
              <a:rPr lang="ru-RU" sz="1800" dirty="0"/>
              <a:t>к празднику?</a:t>
            </a:r>
          </a:p>
          <a:p>
            <a:r>
              <a:rPr lang="ru-RU" sz="1800" dirty="0" smtClean="0"/>
              <a:t>- Видишь</a:t>
            </a:r>
            <a:r>
              <a:rPr lang="ru-RU" sz="1800" dirty="0"/>
              <a:t>, </a:t>
            </a:r>
            <a:r>
              <a:rPr lang="ru-RU" sz="1800" dirty="0" smtClean="0"/>
              <a:t>купила двести граммов </a:t>
            </a:r>
            <a:r>
              <a:rPr lang="ru-RU" sz="1800" dirty="0" smtClean="0"/>
              <a:t>творога, </a:t>
            </a:r>
            <a:r>
              <a:rPr lang="ru-RU" sz="1800" dirty="0" smtClean="0"/>
              <a:t>три килограмма муки, пять килограммов сахара, полкило соли, два литра молока, пол-литра сметаны, пакет изюма, банку майонеза.</a:t>
            </a:r>
          </a:p>
          <a:p>
            <a:endParaRPr lang="ru-RU" sz="1800" dirty="0"/>
          </a:p>
          <a:p>
            <a:r>
              <a:rPr lang="ru-RU" sz="1400" i="1" dirty="0"/>
              <a:t>Слова для справок</a:t>
            </a:r>
            <a:r>
              <a:rPr lang="ru-RU" sz="1400" dirty="0"/>
              <a:t>: 200 граммов, 3 килограмма, </a:t>
            </a:r>
            <a:endParaRPr lang="ru-RU" sz="1400" dirty="0" smtClean="0"/>
          </a:p>
          <a:p>
            <a:r>
              <a:rPr lang="ru-RU" sz="1400" dirty="0" smtClean="0"/>
              <a:t>5 </a:t>
            </a:r>
            <a:r>
              <a:rPr lang="ru-RU" sz="1400" dirty="0"/>
              <a:t>килограммов, полкило, 2 литра, </a:t>
            </a:r>
            <a:r>
              <a:rPr lang="ru-RU" sz="1400" dirty="0" smtClean="0"/>
              <a:t>пол-литра</a:t>
            </a:r>
            <a:r>
              <a:rPr lang="ru-RU" sz="1400" dirty="0"/>
              <a:t>, пакет, банку.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959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52094" y="631825"/>
            <a:ext cx="5297806" cy="2308324"/>
          </a:xfrm>
        </p:spPr>
        <p:txBody>
          <a:bodyPr/>
          <a:lstStyle/>
          <a:p>
            <a:r>
              <a:rPr lang="ru-RU" dirty="0" smtClean="0"/>
              <a:t>    Прочитайте </a:t>
            </a:r>
            <a:r>
              <a:rPr lang="ru-RU" dirty="0"/>
              <a:t>текст. Правильно называйте единицы времени, веса, температуры.</a:t>
            </a:r>
          </a:p>
          <a:p>
            <a:r>
              <a:rPr lang="ru-RU" sz="1800" dirty="0" smtClean="0"/>
              <a:t>   В </a:t>
            </a:r>
            <a:r>
              <a:rPr lang="ru-RU" sz="1800" dirty="0"/>
              <a:t>магазинах крупу, муку, сахар и макароны хранят на расстоянии не менее 15 см до пола и 70 см от других товаров. Влажность в помещении не должна превышать 70%, температура воздуха – не более 30°С</a:t>
            </a:r>
            <a:r>
              <a:rPr lang="ru-RU" sz="1800" dirty="0" smtClean="0"/>
              <a:t>.</a:t>
            </a:r>
          </a:p>
          <a:p>
            <a:endParaRPr lang="ru-RU" sz="1800" dirty="0"/>
          </a:p>
          <a:p>
            <a:r>
              <a:rPr lang="ru-RU" sz="1800" dirty="0"/>
              <a:t>с</a:t>
            </a:r>
            <a:r>
              <a:rPr lang="ru-RU" sz="1800" dirty="0" smtClean="0"/>
              <a:t>м – сантиметр %- процент    </a:t>
            </a:r>
            <a:r>
              <a:rPr lang="en-US" sz="1800" dirty="0" smtClean="0"/>
              <a:t>t</a:t>
            </a:r>
            <a:r>
              <a:rPr lang="ru-RU" sz="1800" dirty="0" smtClean="0"/>
              <a:t>°С</a:t>
            </a:r>
            <a:r>
              <a:rPr lang="en-US" sz="1800" dirty="0" smtClean="0"/>
              <a:t> </a:t>
            </a:r>
            <a:r>
              <a:rPr lang="uz-Cyrl-UZ" sz="1800" dirty="0" smtClean="0"/>
              <a:t>градус Цельсия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478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315471"/>
          </a:xfrm>
        </p:spPr>
        <p:txBody>
          <a:bodyPr/>
          <a:lstStyle/>
          <a:p>
            <a:pPr algn="ctr"/>
            <a:r>
              <a:rPr lang="ru-RU" dirty="0" smtClean="0"/>
              <a:t>Упражнение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03437" y="631825"/>
            <a:ext cx="5261610" cy="1723549"/>
          </a:xfrm>
        </p:spPr>
        <p:txBody>
          <a:bodyPr/>
          <a:lstStyle/>
          <a:p>
            <a:r>
              <a:rPr lang="ru-RU" sz="1400" dirty="0" smtClean="0"/>
              <a:t>   Шоколадные </a:t>
            </a:r>
            <a:r>
              <a:rPr lang="ru-RU" sz="1400" dirty="0"/>
              <a:t>конфеты хранят до 2 месяцев про температуре до 18°С. Свежие фрукты, овощи, сыр и мясопродукты сохраняются при влажности 85%-95%.  Картофель и корнеплоды хранят в сухом, тёмном помещении; капусту - на отдельных стеллажах, в ларях, соленые овощи - в бочках при температуре не выше 10°С. Плоды и зелень хранят в ящиках в прохладном месте при температуре не выше 12°С.</a:t>
            </a:r>
          </a:p>
          <a:p>
            <a:endParaRPr lang="ru-RU" sz="1400" dirty="0"/>
          </a:p>
        </p:txBody>
      </p:sp>
      <p:pic>
        <p:nvPicPr>
          <p:cNvPr id="16386" name="Picture 2" descr="Связанное изображени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92" y="2284929"/>
            <a:ext cx="876108" cy="724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7825" y="2191757"/>
            <a:ext cx="1600200" cy="920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 descr="Большой деревянный короб с крышкой(ларь из сосны) – заказать на Ярмарке  Мастеров – A9NF7RU | Заготовки для декупажа и росписи, Тюмень | Декупаж,  Идеи для дома, Хранени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350" y="2207932"/>
            <a:ext cx="1320350" cy="87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10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➄ Наша начальная школа ➄ | Уроки математики, Начальная школа, Школьник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82049"/>
            <a:ext cx="5638800" cy="3162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01" y="98425"/>
            <a:ext cx="5337810" cy="315471"/>
          </a:xfrm>
        </p:spPr>
        <p:txBody>
          <a:bodyPr/>
          <a:lstStyle/>
          <a:p>
            <a:pPr algn="ctr"/>
            <a:r>
              <a:rPr lang="ru-RU" dirty="0" smtClean="0"/>
              <a:t>Выполните самостоятельно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860425"/>
            <a:ext cx="5337810" cy="1107996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6 на странице 93.</a:t>
            </a:r>
          </a:p>
          <a:p>
            <a:pPr algn="ctr"/>
            <a:r>
              <a:rPr lang="ru-RU" sz="2400" dirty="0" smtClean="0"/>
              <a:t>Прочитайте стих </a:t>
            </a:r>
            <a:r>
              <a:rPr lang="ru-RU" sz="2400" dirty="0" err="1" smtClean="0"/>
              <a:t>Б.Заходера</a:t>
            </a:r>
            <a:r>
              <a:rPr lang="ru-RU" sz="2400" dirty="0" smtClean="0"/>
              <a:t> </a:t>
            </a:r>
            <a:r>
              <a:rPr lang="ru-RU" sz="2400" dirty="0" smtClean="0"/>
              <a:t>в упражнении 7.</a:t>
            </a:r>
          </a:p>
        </p:txBody>
      </p:sp>
    </p:spTree>
    <p:extLst>
      <p:ext uri="{BB962C8B-B14F-4D97-AF65-F5344CB8AC3E}">
        <p14:creationId xmlns:p14="http://schemas.microsoft.com/office/powerpoint/2010/main" val="226876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1000919"/>
            <a:ext cx="2508123" cy="1538883"/>
          </a:xfrm>
        </p:spPr>
        <p:txBody>
          <a:bodyPr/>
          <a:lstStyle/>
          <a:p>
            <a:r>
              <a:rPr lang="ru-RU" sz="2000" dirty="0" smtClean="0"/>
              <a:t>   Сколько </a:t>
            </a:r>
            <a:r>
              <a:rPr lang="ru-RU" sz="2000" dirty="0"/>
              <a:t>дней в лунном календаре</a:t>
            </a:r>
            <a:r>
              <a:rPr lang="ru-RU" sz="2000" dirty="0" smtClean="0"/>
              <a:t>?</a:t>
            </a:r>
          </a:p>
          <a:p>
            <a:r>
              <a:rPr lang="ru-RU" sz="2000" dirty="0" smtClean="0"/>
              <a:t>   В </a:t>
            </a:r>
            <a:r>
              <a:rPr lang="ru-RU" sz="2000" dirty="0" smtClean="0"/>
              <a:t>лунном календаре всего 354 дня. </a:t>
            </a:r>
            <a:endParaRPr lang="ru-RU" sz="2000" dirty="0"/>
          </a:p>
        </p:txBody>
      </p:sp>
      <p:pic>
        <p:nvPicPr>
          <p:cNvPr id="4098" name="Picture 2" descr="http://www.vokrugsveta.ru/img/cmn/2015/07/17/003.jpg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493" y="708025"/>
            <a:ext cx="2156513" cy="2179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53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1815882"/>
          </a:xfrm>
        </p:spPr>
        <p:txBody>
          <a:bodyPr/>
          <a:lstStyle/>
          <a:p>
            <a:r>
              <a:rPr lang="ru-RU" sz="2000" dirty="0" smtClean="0"/>
              <a:t>   Сколько </a:t>
            </a:r>
            <a:r>
              <a:rPr lang="ru-RU" sz="2000" dirty="0"/>
              <a:t>лет воевал </a:t>
            </a:r>
            <a:r>
              <a:rPr lang="ru-RU" sz="2000" dirty="0" err="1"/>
              <a:t>Спитамен</a:t>
            </a:r>
            <a:r>
              <a:rPr lang="ru-RU" sz="2000" dirty="0"/>
              <a:t> с македонскими захватчиками? </a:t>
            </a:r>
            <a:endParaRPr lang="ru-RU" sz="2000" dirty="0" smtClean="0"/>
          </a:p>
          <a:p>
            <a:endParaRPr lang="ru-RU" sz="2000" dirty="0"/>
          </a:p>
          <a:p>
            <a:r>
              <a:rPr lang="ru-RU" dirty="0"/>
              <a:t> </a:t>
            </a:r>
            <a:r>
              <a:rPr lang="ru-RU" sz="1800" dirty="0" smtClean="0"/>
              <a:t>329 - 327 годы </a:t>
            </a:r>
            <a:r>
              <a:rPr lang="ru-RU" sz="1800" dirty="0"/>
              <a:t>до </a:t>
            </a:r>
            <a:r>
              <a:rPr lang="ru-RU" sz="1800" dirty="0" smtClean="0"/>
              <a:t>н.э</a:t>
            </a:r>
            <a:r>
              <a:rPr lang="ru-RU" sz="1800" dirty="0" smtClean="0"/>
              <a:t>.</a:t>
            </a:r>
            <a:endParaRPr lang="ru-RU" sz="3600" dirty="0"/>
          </a:p>
        </p:txBody>
      </p:sp>
      <p:pic>
        <p:nvPicPr>
          <p:cNvPr id="5122" name="Picture 2" descr="Шӯриши Спитамен бар зидди Александри Макдуни - YouTube"/>
          <p:cNvPicPr>
            <a:picLocks noGrp="1" noChangeAspect="1" noChangeArrowheads="1"/>
          </p:cNvPicPr>
          <p:nvPr>
            <p:ph sz="half" idx="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08" r="51772" b="11730"/>
          <a:stretch/>
        </p:blipFill>
        <p:spPr bwMode="auto">
          <a:xfrm>
            <a:off x="3263900" y="720859"/>
            <a:ext cx="1905000" cy="217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0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215900" y="625634"/>
            <a:ext cx="2895600" cy="2215991"/>
          </a:xfrm>
        </p:spPr>
        <p:txBody>
          <a:bodyPr/>
          <a:lstStyle/>
          <a:p>
            <a:r>
              <a:rPr lang="ru-RU" sz="2400" dirty="0" smtClean="0"/>
              <a:t>   Сколько солдат было в армии аккадского царя </a:t>
            </a:r>
            <a:r>
              <a:rPr lang="ru-RU" sz="2400" dirty="0" err="1" smtClean="0"/>
              <a:t>Саргона</a:t>
            </a:r>
            <a:r>
              <a:rPr lang="ru-RU" sz="2400" dirty="0" smtClean="0"/>
              <a:t>? </a:t>
            </a:r>
            <a:endParaRPr lang="ru-RU" sz="2400" dirty="0" smtClean="0"/>
          </a:p>
          <a:p>
            <a:r>
              <a:rPr lang="ru-RU" sz="2400" dirty="0" smtClean="0"/>
              <a:t>   В </a:t>
            </a:r>
            <a:r>
              <a:rPr lang="ru-RU" sz="2400" dirty="0" smtClean="0"/>
              <a:t>армии </a:t>
            </a:r>
            <a:r>
              <a:rPr lang="ru-RU" sz="2400" dirty="0" err="1" smtClean="0"/>
              <a:t>Саргона</a:t>
            </a:r>
            <a:r>
              <a:rPr lang="ru-RU" sz="2400" dirty="0" smtClean="0"/>
              <a:t> было 5400 воинов.</a:t>
            </a:r>
            <a:endParaRPr lang="ru-RU" sz="2400" dirty="0"/>
          </a:p>
        </p:txBody>
      </p:sp>
      <p:pic>
        <p:nvPicPr>
          <p:cNvPr id="6146" name="Picture 2" descr="2300 г. до н.э. Саргон Древний, шумерский правитель, основал династию  Аккада |"/>
          <p:cNvPicPr>
            <a:picLocks noGrp="1" noChangeAspect="1" noChangeArrowheads="1"/>
          </p:cNvPicPr>
          <p:nvPr>
            <p:ph sz="half" idx="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3900" y="769809"/>
            <a:ext cx="2305722" cy="214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280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4324</TotalTime>
  <Words>2039</Words>
  <Application>Microsoft Office PowerPoint</Application>
  <PresentationFormat>Произвольный</PresentationFormat>
  <Paragraphs>282</Paragraphs>
  <Slides>65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70" baseType="lpstr">
      <vt:lpstr>Arial</vt:lpstr>
      <vt:lpstr>Calibri</vt:lpstr>
      <vt:lpstr>inherit</vt:lpstr>
      <vt:lpstr>Times New Roman</vt:lpstr>
      <vt:lpstr>Office Theme</vt:lpstr>
      <vt:lpstr> Русский язык</vt:lpstr>
      <vt:lpstr>Сегодня на уроке</vt:lpstr>
      <vt:lpstr>Проверим упражнение 6 (стр. 90)</vt:lpstr>
      <vt:lpstr>Проверим упражнение 6 (стр. 90)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Проверим упражнение 7 (стр. 90)</vt:lpstr>
      <vt:lpstr>Проверим упражнение 7 (стр. 90)</vt:lpstr>
      <vt:lpstr>С русским языком вокруг света </vt:lpstr>
      <vt:lpstr>С русским языком вокруг света </vt:lpstr>
      <vt:lpstr>С русским языком вокруг света </vt:lpstr>
      <vt:lpstr>Удивительное число 40</vt:lpstr>
      <vt:lpstr>Презентация PowerPoint</vt:lpstr>
      <vt:lpstr>Презентация PowerPoint</vt:lpstr>
      <vt:lpstr>Записать пословицы, заменяя цифры словами  </vt:lpstr>
      <vt:lpstr>Решаем примеры</vt:lpstr>
      <vt:lpstr>Презентация PowerPoint</vt:lpstr>
      <vt:lpstr>Презентация PowerPoint</vt:lpstr>
      <vt:lpstr>Презентация PowerPoint</vt:lpstr>
      <vt:lpstr>Презентация PowerPoint</vt:lpstr>
      <vt:lpstr>Как изменяется числительное один? </vt:lpstr>
      <vt:lpstr>Разряды имён числительных</vt:lpstr>
      <vt:lpstr>Презентация PowerPoint</vt:lpstr>
      <vt:lpstr>Склонение числительных 40, 90, 100</vt:lpstr>
      <vt:lpstr>Склонение сложных числительных</vt:lpstr>
      <vt:lpstr>Склонение составных числительных</vt:lpstr>
      <vt:lpstr>Как изменяются составные числительные </vt:lpstr>
      <vt:lpstr>Презентация PowerPoint</vt:lpstr>
      <vt:lpstr>Как сказать о приблизительном количестве предметов?  </vt:lpstr>
      <vt:lpstr>Презентация PowerPoint</vt:lpstr>
      <vt:lpstr>      Задание для самостоятельного выполнения</vt:lpstr>
      <vt:lpstr> Русский язык</vt:lpstr>
      <vt:lpstr>Сегодня на уроке</vt:lpstr>
      <vt:lpstr>Словарная работа</vt:lpstr>
      <vt:lpstr>Презентация PowerPoint</vt:lpstr>
      <vt:lpstr>Работа с пословицами</vt:lpstr>
      <vt:lpstr>Презентация PowerPoint</vt:lpstr>
      <vt:lpstr>Интервью Анвара </vt:lpstr>
      <vt:lpstr>Запомните!</vt:lpstr>
      <vt:lpstr>Меры длины</vt:lpstr>
      <vt:lpstr>Презентация PowerPoint</vt:lpstr>
      <vt:lpstr>Презентация PowerPoint</vt:lpstr>
      <vt:lpstr>Упражнение 2</vt:lpstr>
      <vt:lpstr>Упражнение 2</vt:lpstr>
      <vt:lpstr>Упражнение 2</vt:lpstr>
      <vt:lpstr>Упражнение 2</vt:lpstr>
      <vt:lpstr>Упражнение 2</vt:lpstr>
      <vt:lpstr>Упражнение 2</vt:lpstr>
      <vt:lpstr>Не фунт изюма</vt:lpstr>
      <vt:lpstr>Упражнение 3</vt:lpstr>
      <vt:lpstr>Старинные русские меры длины</vt:lpstr>
      <vt:lpstr>Презентация PowerPoint</vt:lpstr>
      <vt:lpstr>Презентация PowerPoint</vt:lpstr>
      <vt:lpstr>Упражнение 3</vt:lpstr>
      <vt:lpstr>Упражнение 4</vt:lpstr>
      <vt:lpstr>Упражнение 4</vt:lpstr>
      <vt:lpstr>Упражнение 5</vt:lpstr>
      <vt:lpstr>Упражнение 5</vt:lpstr>
      <vt:lpstr>Презентация PowerPoint</vt:lpstr>
      <vt:lpstr>Выполните самостоятельно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Ona tili</dc:title>
  <cp:lastModifiedBy>Lenova 330 pro A6</cp:lastModifiedBy>
  <cp:revision>287</cp:revision>
  <dcterms:created xsi:type="dcterms:W3CDTF">2020-04-13T08:06:06Z</dcterms:created>
  <dcterms:modified xsi:type="dcterms:W3CDTF">2021-01-07T05:55:17Z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