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66" r:id="rId2"/>
    <p:sldId id="432" r:id="rId3"/>
    <p:sldId id="388" r:id="rId4"/>
    <p:sldId id="465" r:id="rId5"/>
    <p:sldId id="469" r:id="rId6"/>
    <p:sldId id="466" r:id="rId7"/>
    <p:sldId id="467" r:id="rId8"/>
    <p:sldId id="468" r:id="rId9"/>
    <p:sldId id="464" r:id="rId10"/>
    <p:sldId id="419" r:id="rId11"/>
    <p:sldId id="473" r:id="rId12"/>
    <p:sldId id="474" r:id="rId13"/>
    <p:sldId id="475" r:id="rId14"/>
    <p:sldId id="476" r:id="rId15"/>
    <p:sldId id="400" r:id="rId16"/>
    <p:sldId id="470" r:id="rId17"/>
    <p:sldId id="446" r:id="rId18"/>
    <p:sldId id="478" r:id="rId19"/>
    <p:sldId id="458" r:id="rId20"/>
    <p:sldId id="459" r:id="rId21"/>
    <p:sldId id="471" r:id="rId22"/>
    <p:sldId id="477" r:id="rId23"/>
    <p:sldId id="460" r:id="rId24"/>
    <p:sldId id="434" r:id="rId25"/>
    <p:sldId id="472" r:id="rId26"/>
    <p:sldId id="447" r:id="rId27"/>
    <p:sldId id="461" r:id="rId28"/>
    <p:sldId id="435" r:id="rId29"/>
    <p:sldId id="450" r:id="rId30"/>
    <p:sldId id="481" r:id="rId31"/>
    <p:sldId id="479" r:id="rId32"/>
    <p:sldId id="480" r:id="rId33"/>
    <p:sldId id="415" r:id="rId34"/>
    <p:sldId id="482" r:id="rId35"/>
    <p:sldId id="483" r:id="rId36"/>
    <p:sldId id="484" r:id="rId37"/>
    <p:sldId id="488" r:id="rId38"/>
    <p:sldId id="486" r:id="rId39"/>
    <p:sldId id="490" r:id="rId40"/>
    <p:sldId id="485" r:id="rId41"/>
    <p:sldId id="491" r:id="rId42"/>
    <p:sldId id="489" r:id="rId43"/>
    <p:sldId id="487" r:id="rId44"/>
    <p:sldId id="492" r:id="rId45"/>
    <p:sldId id="493" r:id="rId46"/>
    <p:sldId id="494" r:id="rId47"/>
    <p:sldId id="496" r:id="rId48"/>
    <p:sldId id="495" r:id="rId49"/>
    <p:sldId id="499" r:id="rId50"/>
    <p:sldId id="497" r:id="rId51"/>
    <p:sldId id="498" r:id="rId52"/>
    <p:sldId id="500" r:id="rId53"/>
    <p:sldId id="501" r:id="rId54"/>
    <p:sldId id="502" r:id="rId55"/>
    <p:sldId id="503" r:id="rId56"/>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96" autoAdjust="0"/>
  </p:normalViewPr>
  <p:slideViewPr>
    <p:cSldViewPr>
      <p:cViewPr varScale="1">
        <p:scale>
          <a:sx n="133" d="100"/>
          <a:sy n="133" d="100"/>
        </p:scale>
        <p:origin x="912"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19E16E61-EEBF-449A-A58D-8D6DCDCACF84}" type="datetimeFigureOut">
              <a:rPr lang="ru-RU" smtClean="0"/>
              <a:t>04.01.2021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89097E1B-5357-4524-B5C4-778DC9B50E52}" type="slidenum">
              <a:rPr lang="ru-RU" smtClean="0"/>
              <a:t>‹#›</a:t>
            </a:fld>
            <a:endParaRPr lang="ru-RU"/>
          </a:p>
        </p:txBody>
      </p:sp>
    </p:spTree>
    <p:extLst>
      <p:ext uri="{BB962C8B-B14F-4D97-AF65-F5344CB8AC3E}">
        <p14:creationId xmlns:p14="http://schemas.microsoft.com/office/powerpoint/2010/main" val="247919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1/4/2021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33" y="2328"/>
            <a:ext cx="5757267" cy="1020581"/>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sz="1799"/>
          </a:p>
        </p:txBody>
      </p:sp>
      <p:sp>
        <p:nvSpPr>
          <p:cNvPr id="3" name="object 3"/>
          <p:cNvSpPr txBox="1">
            <a:spLocks noGrp="1"/>
          </p:cNvSpPr>
          <p:nvPr>
            <p:ph type="title"/>
          </p:nvPr>
        </p:nvSpPr>
        <p:spPr>
          <a:xfrm>
            <a:off x="968755" y="228029"/>
            <a:ext cx="3361945" cy="537640"/>
          </a:xfrm>
          <a:prstGeom prst="rect">
            <a:avLst/>
          </a:prstGeom>
        </p:spPr>
        <p:txBody>
          <a:bodyPr vert="horz" wrap="square" lIns="0" tIns="14597" rIns="0" bIns="0" rtlCol="0" anchor="ctr">
            <a:spAutoFit/>
          </a:bodyPr>
          <a:lstStyle/>
          <a:p>
            <a:pPr marL="12693" algn="ctr">
              <a:spcBef>
                <a:spcPts val="114"/>
              </a:spcBef>
            </a:pPr>
            <a:r>
              <a:rPr lang="ru-RU" sz="3398" spc="-5" dirty="0" smtClean="0">
                <a:latin typeface="Arial" panose="020B0604020202020204" pitchFamily="34" charset="0"/>
                <a:cs typeface="Arial" panose="020B0604020202020204" pitchFamily="34" charset="0"/>
              </a:rPr>
              <a:t> </a:t>
            </a:r>
            <a:r>
              <a:rPr sz="3398" spc="-5" dirty="0" err="1" smtClean="0">
                <a:latin typeface="Arial" panose="020B0604020202020204" pitchFamily="34" charset="0"/>
                <a:cs typeface="Arial" panose="020B0604020202020204" pitchFamily="34" charset="0"/>
              </a:rPr>
              <a:t>Русский</a:t>
            </a:r>
            <a:r>
              <a:rPr sz="3398" spc="-55" dirty="0" smtClean="0">
                <a:latin typeface="Arial" panose="020B0604020202020204" pitchFamily="34" charset="0"/>
                <a:cs typeface="Arial" panose="020B0604020202020204" pitchFamily="34" charset="0"/>
              </a:rPr>
              <a:t> </a:t>
            </a:r>
            <a:r>
              <a:rPr sz="3398" spc="10" dirty="0">
                <a:latin typeface="Arial" panose="020B0604020202020204" pitchFamily="34" charset="0"/>
                <a:cs typeface="Arial" panose="020B0604020202020204" pitchFamily="34" charset="0"/>
              </a:rPr>
              <a:t>язык</a:t>
            </a:r>
            <a:endParaRPr sz="3398" dirty="0">
              <a:latin typeface="Arial" panose="020B0604020202020204" pitchFamily="34" charset="0"/>
              <a:cs typeface="Arial" panose="020B0604020202020204" pitchFamily="34" charset="0"/>
            </a:endParaRPr>
          </a:p>
        </p:txBody>
      </p:sp>
      <p:sp>
        <p:nvSpPr>
          <p:cNvPr id="4" name="object 4"/>
          <p:cNvSpPr txBox="1"/>
          <p:nvPr/>
        </p:nvSpPr>
        <p:spPr>
          <a:xfrm>
            <a:off x="410931" y="860425"/>
            <a:ext cx="4148369" cy="1391271"/>
          </a:xfrm>
          <a:prstGeom prst="rect">
            <a:avLst/>
          </a:prstGeom>
        </p:spPr>
        <p:txBody>
          <a:bodyPr vert="horz" wrap="square" lIns="0" tIns="13963" rIns="0" bIns="0" rtlCol="0">
            <a:spAutoFit/>
          </a:bodyPr>
          <a:lstStyle/>
          <a:p>
            <a:endParaRPr lang="ru-RU" sz="1749" b="1" spc="-20" dirty="0">
              <a:solidFill>
                <a:srgbClr val="2365C7"/>
              </a:solidFill>
              <a:latin typeface="Arial"/>
              <a:cs typeface="Arial"/>
            </a:endParaRPr>
          </a:p>
          <a:p>
            <a:pPr algn="ctr"/>
            <a:endParaRPr lang="ru-RU" sz="2400" b="1" dirty="0" smtClean="0">
              <a:solidFill>
                <a:schemeClr val="accent1">
                  <a:lumMod val="75000"/>
                </a:schemeClr>
              </a:solidFill>
              <a:latin typeface="Arial" panose="020B0604020202020204" pitchFamily="34" charset="0"/>
              <a:cs typeface="Arial" panose="020B0604020202020204" pitchFamily="34" charset="0"/>
            </a:endParaRPr>
          </a:p>
          <a:p>
            <a:pPr algn="ctr"/>
            <a:r>
              <a:rPr lang="ru-RU" sz="2400" b="1" dirty="0" smtClean="0">
                <a:solidFill>
                  <a:schemeClr val="tx2"/>
                </a:solidFill>
                <a:latin typeface="Arial" panose="020B0604020202020204" pitchFamily="34" charset="0"/>
                <a:cs typeface="Arial" panose="020B0604020202020204" pitchFamily="34" charset="0"/>
              </a:rPr>
              <a:t>Как сказать о точном количестве предметов?</a:t>
            </a:r>
            <a:endParaRPr lang="ru-RU" sz="2400" b="1" dirty="0" smtClean="0">
              <a:solidFill>
                <a:schemeClr val="accent1">
                  <a:lumMod val="75000"/>
                </a:schemeClr>
              </a:solidFill>
              <a:latin typeface="Arial" panose="020B0604020202020204" pitchFamily="34" charset="0"/>
              <a:cs typeface="Arial" panose="020B0604020202020204" pitchFamily="34" charset="0"/>
            </a:endParaRPr>
          </a:p>
        </p:txBody>
      </p:sp>
      <p:sp>
        <p:nvSpPr>
          <p:cNvPr id="5" name="object 5"/>
          <p:cNvSpPr/>
          <p:nvPr/>
        </p:nvSpPr>
        <p:spPr>
          <a:xfrm>
            <a:off x="144362" y="1247441"/>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sz="1799"/>
          </a:p>
        </p:txBody>
      </p:sp>
      <p:grpSp>
        <p:nvGrpSpPr>
          <p:cNvPr id="10" name="object 10"/>
          <p:cNvGrpSpPr/>
          <p:nvPr/>
        </p:nvGrpSpPr>
        <p:grpSpPr>
          <a:xfrm>
            <a:off x="4685877" y="213558"/>
            <a:ext cx="634055" cy="63405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sz="1799"/>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sz="1799"/>
            </a:p>
          </p:txBody>
        </p:sp>
      </p:grpSp>
      <p:sp>
        <p:nvSpPr>
          <p:cNvPr id="13" name="object 13"/>
          <p:cNvSpPr txBox="1"/>
          <p:nvPr/>
        </p:nvSpPr>
        <p:spPr>
          <a:xfrm>
            <a:off x="4923208" y="249697"/>
            <a:ext cx="173270" cy="362142"/>
          </a:xfrm>
          <a:prstGeom prst="rect">
            <a:avLst/>
          </a:prstGeom>
        </p:spPr>
        <p:txBody>
          <a:bodyPr vert="horz" wrap="square" lIns="0" tIns="15867" rIns="0" bIns="0" rtlCol="0">
            <a:spAutoFit/>
          </a:bodyPr>
          <a:lstStyle/>
          <a:p>
            <a:pPr>
              <a:spcBef>
                <a:spcPts val="125"/>
              </a:spcBef>
            </a:pPr>
            <a:r>
              <a:rPr lang="ru-RU" sz="2249" b="1" spc="10" dirty="0">
                <a:solidFill>
                  <a:srgbClr val="FFFFFF"/>
                </a:solidFill>
                <a:latin typeface="Arial"/>
                <a:cs typeface="Arial"/>
              </a:rPr>
              <a:t>6</a:t>
            </a:r>
            <a:endParaRPr sz="2249" dirty="0">
              <a:latin typeface="Arial"/>
              <a:cs typeface="Arial"/>
            </a:endParaRPr>
          </a:p>
        </p:txBody>
      </p:sp>
      <p:sp>
        <p:nvSpPr>
          <p:cNvPr id="14" name="object 14"/>
          <p:cNvSpPr txBox="1"/>
          <p:nvPr/>
        </p:nvSpPr>
        <p:spPr>
          <a:xfrm>
            <a:off x="4787900" y="542482"/>
            <a:ext cx="503021" cy="227620"/>
          </a:xfrm>
          <a:prstGeom prst="rect">
            <a:avLst/>
          </a:prstGeom>
        </p:spPr>
        <p:txBody>
          <a:bodyPr vert="horz" wrap="square" lIns="0" tIns="12059" rIns="0" bIns="0" rtlCol="0">
            <a:spAutoFit/>
          </a:bodyPr>
          <a:lstStyle/>
          <a:p>
            <a:pPr>
              <a:spcBef>
                <a:spcPts val="95"/>
              </a:spcBef>
            </a:pPr>
            <a:r>
              <a:rPr sz="1400" spc="5" dirty="0">
                <a:solidFill>
                  <a:srgbClr val="FFFFFF"/>
                </a:solidFill>
                <a:latin typeface="Arial"/>
                <a:cs typeface="Arial"/>
              </a:rPr>
              <a:t>к</a:t>
            </a:r>
            <a:r>
              <a:rPr sz="1400" spc="-5" dirty="0">
                <a:solidFill>
                  <a:srgbClr val="FFFFFF"/>
                </a:solidFill>
                <a:latin typeface="Arial"/>
                <a:cs typeface="Arial"/>
              </a:rPr>
              <a:t>ласс</a:t>
            </a:r>
            <a:endParaRPr sz="1400" dirty="0">
              <a:latin typeface="Arial"/>
              <a:cs typeface="Arial"/>
            </a:endParaRPr>
          </a:p>
        </p:txBody>
      </p:sp>
      <p:grpSp>
        <p:nvGrpSpPr>
          <p:cNvPr id="15" name="object 15"/>
          <p:cNvGrpSpPr/>
          <p:nvPr/>
        </p:nvGrpSpPr>
        <p:grpSpPr>
          <a:xfrm>
            <a:off x="347773" y="289663"/>
            <a:ext cx="467131" cy="466497"/>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sz="1799"/>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sz="1799"/>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sz="1799"/>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sz="1799"/>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endParaRPr sz="1799"/>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1799"/>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sz="1799"/>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1799"/>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sz="1799"/>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sz="1799"/>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sz="1799"/>
            </a:p>
          </p:txBody>
        </p:sp>
      </p:grpSp>
      <p:sp>
        <p:nvSpPr>
          <p:cNvPr id="27" name="object 5"/>
          <p:cNvSpPr/>
          <p:nvPr/>
        </p:nvSpPr>
        <p:spPr>
          <a:xfrm>
            <a:off x="144362" y="2137742"/>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chemeClr val="bg1">
              <a:lumMod val="65000"/>
            </a:schemeClr>
          </a:solidFill>
        </p:spPr>
        <p:txBody>
          <a:bodyPr wrap="square" lIns="0" tIns="0" rIns="0" bIns="0" rtlCol="0"/>
          <a:lstStyle/>
          <a:p>
            <a:endParaRPr sz="179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860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00" y="102424"/>
            <a:ext cx="5325347" cy="553998"/>
          </a:xfrm>
        </p:spPr>
        <p:txBody>
          <a:bodyPr/>
          <a:lstStyle/>
          <a:p>
            <a:pPr algn="ctr"/>
            <a:r>
              <a:rPr lang="ru-RU" sz="1800" dirty="0"/>
              <a:t>Интервью </a:t>
            </a:r>
            <a:r>
              <a:rPr lang="ru-RU" sz="1800" dirty="0" smtClean="0"/>
              <a:t>Анвара на заводе </a:t>
            </a:r>
            <a:r>
              <a:rPr lang="ru-RU" sz="1800" dirty="0"/>
              <a:t/>
            </a:r>
            <a:br>
              <a:rPr lang="ru-RU" sz="1800" dirty="0"/>
            </a:br>
            <a:endParaRPr lang="ru-RU" sz="1800" dirty="0"/>
          </a:p>
        </p:txBody>
      </p:sp>
      <p:sp>
        <p:nvSpPr>
          <p:cNvPr id="3" name="Объект 2"/>
          <p:cNvSpPr>
            <a:spLocks noGrp="1"/>
          </p:cNvSpPr>
          <p:nvPr>
            <p:ph sz="half" idx="2"/>
          </p:nvPr>
        </p:nvSpPr>
        <p:spPr>
          <a:xfrm>
            <a:off x="215900" y="555626"/>
            <a:ext cx="2743200" cy="2840008"/>
          </a:xfrm>
        </p:spPr>
        <p:txBody>
          <a:bodyPr/>
          <a:lstStyle/>
          <a:p>
            <a:r>
              <a:rPr lang="ru-RU" sz="1600" dirty="0"/>
              <a:t>- </a:t>
            </a:r>
            <a:r>
              <a:rPr lang="ru-RU" sz="1600" b="1" i="1" dirty="0"/>
              <a:t>Сколько</a:t>
            </a:r>
            <a:r>
              <a:rPr lang="ru-RU" sz="1600" dirty="0"/>
              <a:t> компьютеров для школ Узбекистана выпускает ваш завод каждый год?</a:t>
            </a:r>
          </a:p>
          <a:p>
            <a:r>
              <a:rPr lang="ru-RU" sz="1600" dirty="0"/>
              <a:t>- Каждый год мы передаём в школы </a:t>
            </a:r>
            <a:r>
              <a:rPr lang="ru-RU" sz="1600" b="1" i="1" dirty="0"/>
              <a:t>тридцать тысяч</a:t>
            </a:r>
            <a:r>
              <a:rPr lang="ru-RU" sz="1600" dirty="0"/>
              <a:t> компьютеров. Мы выполняем программу «Каждому ученику – по компьютеру».</a:t>
            </a:r>
          </a:p>
          <a:p>
            <a:r>
              <a:rPr lang="ru-RU" sz="1600" dirty="0"/>
              <a:t> </a:t>
            </a:r>
          </a:p>
          <a:p>
            <a:endParaRPr lang="ru-RU" sz="1800" dirty="0"/>
          </a:p>
        </p:txBody>
      </p:sp>
      <p:pic>
        <p:nvPicPr>
          <p:cNvPr id="7" name="Объект 6"/>
          <p:cNvPicPr>
            <a:picLocks noGrp="1"/>
          </p:cNvPicPr>
          <p:nvPr>
            <p:ph sz="half" idx="3"/>
          </p:nvPr>
        </p:nvPicPr>
        <p:blipFill>
          <a:blip r:embed="rId2" cstate="print"/>
          <a:srcRect/>
          <a:stretch>
            <a:fillRect/>
          </a:stretch>
        </p:blipFill>
        <p:spPr bwMode="auto">
          <a:xfrm>
            <a:off x="3210223" y="784225"/>
            <a:ext cx="2236124" cy="1691640"/>
          </a:xfrm>
          <a:prstGeom prst="rect">
            <a:avLst/>
          </a:prstGeom>
          <a:noFill/>
          <a:ln w="9525">
            <a:noFill/>
            <a:miter lim="800000"/>
            <a:headEnd/>
            <a:tailEnd/>
          </a:ln>
        </p:spPr>
      </p:pic>
    </p:spTree>
    <p:extLst>
      <p:ext uri="{BB962C8B-B14F-4D97-AF65-F5344CB8AC3E}">
        <p14:creationId xmlns:p14="http://schemas.microsoft.com/office/powerpoint/2010/main" val="2496259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3509010" cy="1969770"/>
          </a:xfrm>
        </p:spPr>
        <p:txBody>
          <a:bodyPr/>
          <a:lstStyle/>
          <a:p>
            <a:r>
              <a:rPr lang="ru-RU" sz="1600" dirty="0"/>
              <a:t>Часть речи — УДИВИТЕЛЬНОЕ,</a:t>
            </a:r>
            <a:br>
              <a:rPr lang="ru-RU" sz="1600" dirty="0"/>
            </a:br>
            <a:r>
              <a:rPr lang="ru-RU" sz="1600" dirty="0"/>
              <a:t>С количеством — ЧИСЛИТЕЛЬНОЕ!</a:t>
            </a:r>
            <a:br>
              <a:rPr lang="ru-RU" sz="1600" dirty="0"/>
            </a:br>
            <a:r>
              <a:rPr lang="ru-RU" sz="1600" dirty="0"/>
              <a:t>Меняется по ЧИСЛАМ, РОДАМ и ПАДЕЖАМ,</a:t>
            </a:r>
            <a:br>
              <a:rPr lang="ru-RU" sz="1600" dirty="0"/>
            </a:br>
            <a:r>
              <a:rPr lang="ru-RU" sz="1600" dirty="0"/>
              <a:t>Но надо научиться и с ним справляться нам!</a:t>
            </a:r>
          </a:p>
        </p:txBody>
      </p:sp>
      <p:pic>
        <p:nvPicPr>
          <p:cNvPr id="1026" name="Picture 2" descr="Карточки с цифрами на русском языке by Unischooler | T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811" y="776059"/>
            <a:ext cx="1318725" cy="185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3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290" y="0"/>
            <a:ext cx="5164295" cy="638810"/>
          </a:xfrm>
        </p:spPr>
        <p:txBody>
          <a:bodyPr/>
          <a:lstStyle/>
          <a:p>
            <a:endParaRPr lang="ru-RU" dirty="0"/>
          </a:p>
        </p:txBody>
      </p:sp>
      <p:sp>
        <p:nvSpPr>
          <p:cNvPr id="3" name="Объект 2"/>
          <p:cNvSpPr>
            <a:spLocks noGrp="1"/>
          </p:cNvSpPr>
          <p:nvPr>
            <p:ph sz="half" idx="2"/>
          </p:nvPr>
        </p:nvSpPr>
        <p:spPr>
          <a:xfrm>
            <a:off x="288290" y="746315"/>
            <a:ext cx="5261610" cy="1538883"/>
          </a:xfrm>
        </p:spPr>
        <p:txBody>
          <a:bodyPr/>
          <a:lstStyle/>
          <a:p>
            <a:r>
              <a:rPr lang="ru-RU" sz="2000" b="1" dirty="0"/>
              <a:t>Имя числительное</a:t>
            </a:r>
            <a:r>
              <a:rPr lang="ru-RU" sz="2000" dirty="0"/>
              <a:t> – самостоятельная часть речи, которая обозначает число, количество предметов, порядок предметов при счёте и отвечает на вопросы </a:t>
            </a:r>
            <a:r>
              <a:rPr lang="ru-RU" sz="2000" b="1" i="1" dirty="0"/>
              <a:t>сколько? который?</a:t>
            </a:r>
            <a:r>
              <a:rPr lang="ru-RU" sz="2000" dirty="0"/>
              <a:t> (</a:t>
            </a:r>
            <a:r>
              <a:rPr lang="ru-RU" sz="2000" b="1" i="1" dirty="0"/>
              <a:t>какой?</a:t>
            </a:r>
            <a:r>
              <a:rPr lang="ru-RU" sz="2000" dirty="0"/>
              <a:t>).</a:t>
            </a:r>
          </a:p>
        </p:txBody>
      </p:sp>
      <p:sp>
        <p:nvSpPr>
          <p:cNvPr id="5" name="Объект 2"/>
          <p:cNvSpPr>
            <a:spLocks noGrp="1"/>
          </p:cNvSpPr>
          <p:nvPr>
            <p:ph sz="half" idx="2"/>
          </p:nvPr>
        </p:nvSpPr>
        <p:spPr>
          <a:xfrm>
            <a:off x="213995" y="746315"/>
            <a:ext cx="5410200" cy="1538883"/>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r>
              <a:rPr lang="ru-RU" sz="2000" dirty="0"/>
              <a:t>!!! Имена числительные (</a:t>
            </a:r>
            <a:r>
              <a:rPr lang="en-US" sz="2000" i="1" dirty="0"/>
              <a:t>son</a:t>
            </a:r>
            <a:r>
              <a:rPr lang="ru-RU" sz="2000" dirty="0"/>
              <a:t>) называют </a:t>
            </a:r>
            <a:r>
              <a:rPr lang="ru-RU" sz="2000" dirty="0" smtClean="0"/>
              <a:t>     количество </a:t>
            </a:r>
            <a:r>
              <a:rPr lang="ru-RU" sz="2000" dirty="0"/>
              <a:t>предметов или порядок при счёте. </a:t>
            </a:r>
          </a:p>
          <a:p>
            <a:r>
              <a:rPr lang="ru-RU" sz="2000" dirty="0"/>
              <a:t>Они отвечают на вопросы сколько? (</a:t>
            </a:r>
            <a:r>
              <a:rPr lang="en-US" sz="2000" dirty="0" err="1"/>
              <a:t>qancha</a:t>
            </a:r>
            <a:r>
              <a:rPr lang="ru-RU" sz="2000" dirty="0"/>
              <a:t>? </a:t>
            </a:r>
            <a:r>
              <a:rPr lang="en-US" sz="2000" dirty="0" err="1"/>
              <a:t>necha</a:t>
            </a:r>
            <a:r>
              <a:rPr lang="ru-RU" sz="2000" dirty="0"/>
              <a:t>? </a:t>
            </a:r>
            <a:r>
              <a:rPr lang="en-US" sz="2000" dirty="0" err="1"/>
              <a:t>nechta</a:t>
            </a:r>
            <a:r>
              <a:rPr lang="ru-RU" sz="2000" dirty="0"/>
              <a:t>?) или который? (</a:t>
            </a:r>
            <a:r>
              <a:rPr lang="en-US" sz="2000" dirty="0" err="1" smtClean="0"/>
              <a:t>nechanchi</a:t>
            </a:r>
            <a:r>
              <a:rPr lang="ru-RU" sz="2000" dirty="0" smtClean="0"/>
              <a:t>?)</a:t>
            </a:r>
            <a:endParaRPr lang="ru-RU" sz="3600" dirty="0"/>
          </a:p>
        </p:txBody>
      </p:sp>
    </p:spTree>
    <p:extLst>
      <p:ext uri="{BB962C8B-B14F-4D97-AF65-F5344CB8AC3E}">
        <p14:creationId xmlns:p14="http://schemas.microsoft.com/office/powerpoint/2010/main" val="17096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Разряды имён числительных</a:t>
            </a:r>
            <a:endParaRPr lang="ru-RU" dirty="0"/>
          </a:p>
        </p:txBody>
      </p:sp>
      <p:pic>
        <p:nvPicPr>
          <p:cNvPr id="5" name="Объект 4"/>
          <p:cNvPicPr>
            <a:picLocks noGrp="1" noChangeAspect="1"/>
          </p:cNvPicPr>
          <p:nvPr>
            <p:ph sz="half" idx="2"/>
          </p:nvPr>
        </p:nvPicPr>
        <p:blipFill rotWithShape="1">
          <a:blip r:embed="rId2"/>
          <a:srcRect l="1430" r="736" b="40588"/>
          <a:stretch/>
        </p:blipFill>
        <p:spPr>
          <a:xfrm>
            <a:off x="300052" y="1165225"/>
            <a:ext cx="5372101" cy="1066800"/>
          </a:xfrm>
          <a:prstGeom prst="rect">
            <a:avLst/>
          </a:prstGeom>
        </p:spPr>
      </p:pic>
      <p:cxnSp>
        <p:nvCxnSpPr>
          <p:cNvPr id="7" name="Прямая со стрелкой 6"/>
          <p:cNvCxnSpPr/>
          <p:nvPr/>
        </p:nvCxnSpPr>
        <p:spPr>
          <a:xfrm>
            <a:off x="2877399" y="631825"/>
            <a:ext cx="1529501" cy="5334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Прямая со стрелкой 9"/>
          <p:cNvCxnSpPr/>
          <p:nvPr/>
        </p:nvCxnSpPr>
        <p:spPr>
          <a:xfrm flipH="1">
            <a:off x="1282700" y="631825"/>
            <a:ext cx="1524000" cy="5334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Прямая со стрелкой 14"/>
          <p:cNvCxnSpPr/>
          <p:nvPr/>
        </p:nvCxnSpPr>
        <p:spPr>
          <a:xfrm>
            <a:off x="1130300" y="2245100"/>
            <a:ext cx="0" cy="2095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Прямая со стрелкой 17"/>
          <p:cNvCxnSpPr/>
          <p:nvPr/>
        </p:nvCxnSpPr>
        <p:spPr>
          <a:xfrm>
            <a:off x="4559300" y="2232025"/>
            <a:ext cx="0" cy="18895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9" name="Овал 28"/>
          <p:cNvSpPr/>
          <p:nvPr/>
        </p:nvSpPr>
        <p:spPr>
          <a:xfrm>
            <a:off x="139700" y="2519407"/>
            <a:ext cx="2514600" cy="482173"/>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количественные</a:t>
            </a:r>
            <a:endParaRPr lang="ru-RU"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0" name="Овал 29"/>
          <p:cNvSpPr/>
          <p:nvPr/>
        </p:nvSpPr>
        <p:spPr>
          <a:xfrm>
            <a:off x="3416300" y="2454650"/>
            <a:ext cx="2133600" cy="46317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Arial" panose="020B0604020202020204" pitchFamily="34" charset="0"/>
                <a:cs typeface="Arial" panose="020B0604020202020204" pitchFamily="34" charset="0"/>
              </a:rPr>
              <a:t>порядковые</a:t>
            </a:r>
            <a:endParaRPr lang="ru-RU"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00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2"/>
          </p:nvPr>
        </p:nvSpPr>
        <p:spPr>
          <a:xfrm>
            <a:off x="520700" y="746315"/>
            <a:ext cx="4648200" cy="2247710"/>
          </a:xfrm>
        </p:spPr>
        <p:txBody>
          <a:bodyPr/>
          <a:lstStyle/>
          <a:p>
            <a:r>
              <a:rPr lang="ru-RU" sz="1600" dirty="0" smtClean="0"/>
              <a:t>1. </a:t>
            </a:r>
            <a:r>
              <a:rPr lang="ru-RU" sz="1600" dirty="0"/>
              <a:t>Сколько тебе лет?</a:t>
            </a:r>
          </a:p>
          <a:p>
            <a:endParaRPr lang="ru-RU" sz="1600" dirty="0"/>
          </a:p>
          <a:p>
            <a:r>
              <a:rPr lang="ru-RU" sz="1600" dirty="0"/>
              <a:t>2. В каком классе ты учишься?</a:t>
            </a:r>
          </a:p>
          <a:p>
            <a:endParaRPr lang="ru-RU" sz="1600" dirty="0"/>
          </a:p>
          <a:p>
            <a:r>
              <a:rPr lang="ru-RU" sz="1600" dirty="0" smtClean="0"/>
              <a:t>3.Сколько дней в неделе?</a:t>
            </a:r>
            <a:endParaRPr lang="ru-RU" sz="1600" dirty="0"/>
          </a:p>
          <a:p>
            <a:endParaRPr lang="ru-RU" sz="1600" dirty="0"/>
          </a:p>
          <a:p>
            <a:r>
              <a:rPr lang="ru-RU" sz="1600" dirty="0" smtClean="0"/>
              <a:t>4.Какое сегодня число?</a:t>
            </a:r>
            <a:endParaRPr lang="ru-RU" sz="1600" dirty="0"/>
          </a:p>
          <a:p>
            <a:endParaRPr lang="ru-RU" sz="1600" dirty="0"/>
          </a:p>
          <a:p>
            <a:r>
              <a:rPr lang="ru-RU" sz="1600" dirty="0"/>
              <a:t>5. </a:t>
            </a:r>
            <a:r>
              <a:rPr lang="ru-RU" sz="1600" dirty="0" smtClean="0"/>
              <a:t>Сколько дней в году?</a:t>
            </a:r>
            <a:endParaRPr lang="ru-RU" sz="1600" dirty="0"/>
          </a:p>
        </p:txBody>
      </p:sp>
      <p:pic>
        <p:nvPicPr>
          <p:cNvPr id="2050" name="Picture 2" descr="Набор цифр Мастер игрушек Магниты &quot;Цифры&quot; IG0080 — купить по выгодной цене  на Яндекс.Маркет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860425"/>
            <a:ext cx="208838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22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1</a:t>
            </a:r>
            <a:endParaRPr lang="ru-RU" dirty="0"/>
          </a:p>
        </p:txBody>
      </p:sp>
      <p:sp>
        <p:nvSpPr>
          <p:cNvPr id="3" name="Объект 2"/>
          <p:cNvSpPr>
            <a:spLocks noGrp="1"/>
          </p:cNvSpPr>
          <p:nvPr>
            <p:ph sz="half" idx="2"/>
          </p:nvPr>
        </p:nvSpPr>
        <p:spPr>
          <a:xfrm>
            <a:off x="215900" y="555625"/>
            <a:ext cx="5549900" cy="492443"/>
          </a:xfrm>
        </p:spPr>
        <p:txBody>
          <a:bodyPr/>
          <a:lstStyle/>
          <a:p>
            <a:r>
              <a:rPr lang="ru-RU" sz="1600" dirty="0"/>
              <a:t> </a:t>
            </a:r>
          </a:p>
          <a:p>
            <a:endParaRPr lang="ru-RU" sz="1600" b="1" dirty="0"/>
          </a:p>
        </p:txBody>
      </p:sp>
      <p:sp>
        <p:nvSpPr>
          <p:cNvPr id="7" name="Прямоугольник 6"/>
          <p:cNvSpPr/>
          <p:nvPr/>
        </p:nvSpPr>
        <p:spPr>
          <a:xfrm>
            <a:off x="215900" y="555625"/>
            <a:ext cx="5410200" cy="2077492"/>
          </a:xfrm>
          <a:prstGeom prst="rect">
            <a:avLst/>
          </a:prstGeom>
        </p:spPr>
        <p:txBody>
          <a:bodyPr wrap="square">
            <a:spAutoFit/>
          </a:bodyPr>
          <a:lstStyle/>
          <a:p>
            <a:pPr algn="just">
              <a:lnSpc>
                <a:spcPct val="150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Какие слова в каждом примере лишние? Почему</a:t>
            </a: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Arial" panose="020B0604020202020204" pitchFamily="34" charset="0"/>
                <a:cs typeface="Arial" panose="020B0604020202020204" pitchFamily="34" charset="0"/>
              </a:rPr>
              <a:t>1. Один, первый, одиннадцать, единственный, одна. </a:t>
            </a:r>
            <a:endParaRPr lang="ru-RU" dirty="0" smtClean="0">
              <a:latin typeface="Arial" panose="020B0604020202020204" pitchFamily="34" charset="0"/>
              <a:cs typeface="Arial" panose="020B0604020202020204" pitchFamily="34" charset="0"/>
            </a:endParaRPr>
          </a:p>
          <a:p>
            <a:pPr algn="just">
              <a:spcAft>
                <a:spcPts val="0"/>
              </a:spcAft>
            </a:pPr>
            <a:r>
              <a:rPr lang="ru-RU" dirty="0" smtClean="0">
                <a:latin typeface="Arial" panose="020B0604020202020204" pitchFamily="34" charset="0"/>
                <a:cs typeface="Arial" panose="020B0604020202020204" pitchFamily="34" charset="0"/>
              </a:rPr>
              <a:t>2.Тридцать</a:t>
            </a:r>
            <a:r>
              <a:rPr lang="ru-RU" dirty="0">
                <a:latin typeface="Arial" panose="020B0604020202020204" pitchFamily="34" charset="0"/>
                <a:cs typeface="Arial" panose="020B0604020202020204" pitchFamily="34" charset="0"/>
              </a:rPr>
              <a:t>, девять, четырёхугольник, сто, третий. </a:t>
            </a:r>
            <a:endParaRPr lang="ru-RU" dirty="0" smtClean="0">
              <a:latin typeface="Arial" panose="020B0604020202020204" pitchFamily="34" charset="0"/>
              <a:cs typeface="Arial" panose="020B0604020202020204" pitchFamily="34" charset="0"/>
            </a:endParaRPr>
          </a:p>
          <a:p>
            <a:pPr algn="just">
              <a:spcAft>
                <a:spcPts val="0"/>
              </a:spcAft>
            </a:pPr>
            <a:r>
              <a:rPr lang="ru-RU" dirty="0" smtClean="0">
                <a:latin typeface="Arial" panose="020B0604020202020204" pitchFamily="34" charset="0"/>
                <a:cs typeface="Arial" panose="020B0604020202020204" pitchFamily="34" charset="0"/>
              </a:rPr>
              <a:t>3.Двадцать</a:t>
            </a:r>
            <a:r>
              <a:rPr lang="ru-RU" dirty="0">
                <a:latin typeface="Arial" panose="020B0604020202020204" pitchFamily="34" charset="0"/>
                <a:cs typeface="Arial" panose="020B0604020202020204" pitchFamily="34" charset="0"/>
              </a:rPr>
              <a:t>, пара, два, второй, двести. 4.Тройной, три, триста, тринадцать, </a:t>
            </a:r>
            <a:r>
              <a:rPr lang="ru-RU" dirty="0" smtClean="0">
                <a:latin typeface="Arial" panose="020B0604020202020204" pitchFamily="34" charset="0"/>
                <a:cs typeface="Arial" panose="020B0604020202020204" pitchFamily="34" charset="0"/>
              </a:rPr>
              <a:t>тридцать.</a:t>
            </a:r>
            <a:endParaRPr lang="ru-RU"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5431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1</a:t>
            </a:r>
            <a:endParaRPr lang="ru-RU" dirty="0"/>
          </a:p>
        </p:txBody>
      </p:sp>
      <p:sp>
        <p:nvSpPr>
          <p:cNvPr id="3" name="Объект 2"/>
          <p:cNvSpPr>
            <a:spLocks noGrp="1"/>
          </p:cNvSpPr>
          <p:nvPr>
            <p:ph sz="half" idx="2"/>
          </p:nvPr>
        </p:nvSpPr>
        <p:spPr>
          <a:xfrm>
            <a:off x="215900" y="555625"/>
            <a:ext cx="5549900" cy="492443"/>
          </a:xfrm>
        </p:spPr>
        <p:txBody>
          <a:bodyPr/>
          <a:lstStyle/>
          <a:p>
            <a:r>
              <a:rPr lang="ru-RU" sz="1600" dirty="0"/>
              <a:t> </a:t>
            </a:r>
          </a:p>
          <a:p>
            <a:endParaRPr lang="ru-RU" sz="1600" b="1" dirty="0"/>
          </a:p>
        </p:txBody>
      </p:sp>
      <p:sp>
        <p:nvSpPr>
          <p:cNvPr id="7" name="Прямоугольник 6"/>
          <p:cNvSpPr/>
          <p:nvPr/>
        </p:nvSpPr>
        <p:spPr>
          <a:xfrm>
            <a:off x="215900" y="555625"/>
            <a:ext cx="5410200" cy="2077492"/>
          </a:xfrm>
          <a:prstGeom prst="rect">
            <a:avLst/>
          </a:prstGeom>
        </p:spPr>
        <p:txBody>
          <a:bodyPr wrap="square">
            <a:spAutoFit/>
          </a:bodyPr>
          <a:lstStyle/>
          <a:p>
            <a:pPr algn="just">
              <a:lnSpc>
                <a:spcPct val="150000"/>
              </a:lnSpc>
              <a:spcAft>
                <a:spcPts val="0"/>
              </a:spcAft>
            </a:pPr>
            <a:r>
              <a:rPr lang="ru-RU" sz="1400" b="1" dirty="0">
                <a:latin typeface="Times New Roman" panose="02020603050405020304" pitchFamily="18" charset="0"/>
                <a:ea typeface="Calibri" panose="020F0502020204030204" pitchFamily="34" charset="0"/>
                <a:cs typeface="Times New Roman" panose="02020603050405020304" pitchFamily="18" charset="0"/>
              </a:rPr>
              <a:t>Какие слова в каждом примере лишние? Почему</a:t>
            </a:r>
            <a:r>
              <a:rPr lang="ru-RU" sz="1400" b="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ru-RU" dirty="0">
                <a:latin typeface="Arial" panose="020B0604020202020204" pitchFamily="34" charset="0"/>
                <a:cs typeface="Arial" panose="020B0604020202020204" pitchFamily="34" charset="0"/>
              </a:rPr>
              <a:t>1</a:t>
            </a:r>
            <a:r>
              <a:rPr lang="ru-RU" dirty="0" smtClean="0">
                <a:latin typeface="Arial" panose="020B0604020202020204" pitchFamily="34" charset="0"/>
                <a:cs typeface="Arial" panose="020B0604020202020204" pitchFamily="34" charset="0"/>
              </a:rPr>
              <a:t>.Один</a:t>
            </a:r>
            <a:r>
              <a:rPr lang="ru-RU" dirty="0">
                <a:latin typeface="Arial" panose="020B0604020202020204" pitchFamily="34" charset="0"/>
                <a:cs typeface="Arial" panose="020B0604020202020204" pitchFamily="34" charset="0"/>
              </a:rPr>
              <a:t>, первый, одиннадцать, </a:t>
            </a:r>
            <a:r>
              <a:rPr lang="ru-RU" u="sng" dirty="0">
                <a:latin typeface="Arial" panose="020B0604020202020204" pitchFamily="34" charset="0"/>
                <a:cs typeface="Arial" panose="020B0604020202020204" pitchFamily="34" charset="0"/>
              </a:rPr>
              <a:t>единственный</a:t>
            </a:r>
            <a:r>
              <a:rPr lang="ru-RU" dirty="0">
                <a:latin typeface="Arial" panose="020B0604020202020204" pitchFamily="34" charset="0"/>
                <a:cs typeface="Arial" panose="020B0604020202020204" pitchFamily="34" charset="0"/>
              </a:rPr>
              <a:t>, одна. </a:t>
            </a:r>
            <a:endParaRPr lang="ru-RU" dirty="0" smtClean="0">
              <a:latin typeface="Arial" panose="020B0604020202020204" pitchFamily="34" charset="0"/>
              <a:cs typeface="Arial" panose="020B0604020202020204" pitchFamily="34" charset="0"/>
            </a:endParaRPr>
          </a:p>
          <a:p>
            <a:pPr algn="just">
              <a:spcAft>
                <a:spcPts val="0"/>
              </a:spcAft>
            </a:pPr>
            <a:r>
              <a:rPr lang="ru-RU" dirty="0" smtClean="0">
                <a:latin typeface="Arial" panose="020B0604020202020204" pitchFamily="34" charset="0"/>
                <a:cs typeface="Arial" panose="020B0604020202020204" pitchFamily="34" charset="0"/>
              </a:rPr>
              <a:t>2.Тридцать</a:t>
            </a:r>
            <a:r>
              <a:rPr lang="ru-RU" dirty="0">
                <a:latin typeface="Arial" panose="020B0604020202020204" pitchFamily="34" charset="0"/>
                <a:cs typeface="Arial" panose="020B0604020202020204" pitchFamily="34" charset="0"/>
              </a:rPr>
              <a:t>, девять, </a:t>
            </a:r>
            <a:r>
              <a:rPr lang="ru-RU" u="sng" dirty="0">
                <a:latin typeface="Arial" panose="020B0604020202020204" pitchFamily="34" charset="0"/>
                <a:cs typeface="Arial" panose="020B0604020202020204" pitchFamily="34" charset="0"/>
              </a:rPr>
              <a:t>четырёхугольник</a:t>
            </a:r>
            <a:r>
              <a:rPr lang="ru-RU" dirty="0">
                <a:latin typeface="Arial" panose="020B0604020202020204" pitchFamily="34" charset="0"/>
                <a:cs typeface="Arial" panose="020B0604020202020204" pitchFamily="34" charset="0"/>
              </a:rPr>
              <a:t>, сто, третий. </a:t>
            </a:r>
            <a:endParaRPr lang="ru-RU" dirty="0" smtClean="0">
              <a:latin typeface="Arial" panose="020B0604020202020204" pitchFamily="34" charset="0"/>
              <a:cs typeface="Arial" panose="020B0604020202020204" pitchFamily="34" charset="0"/>
            </a:endParaRPr>
          </a:p>
          <a:p>
            <a:pPr algn="just">
              <a:spcAft>
                <a:spcPts val="0"/>
              </a:spcAft>
            </a:pPr>
            <a:r>
              <a:rPr lang="ru-RU" dirty="0" smtClean="0">
                <a:latin typeface="Arial" panose="020B0604020202020204" pitchFamily="34" charset="0"/>
                <a:cs typeface="Arial" panose="020B0604020202020204" pitchFamily="34" charset="0"/>
              </a:rPr>
              <a:t>3. Двадцать</a:t>
            </a:r>
            <a:r>
              <a:rPr lang="ru-RU" dirty="0">
                <a:latin typeface="Arial" panose="020B0604020202020204" pitchFamily="34" charset="0"/>
                <a:cs typeface="Arial" panose="020B0604020202020204" pitchFamily="34" charset="0"/>
              </a:rPr>
              <a:t>, </a:t>
            </a:r>
            <a:r>
              <a:rPr lang="ru-RU" u="sng" dirty="0">
                <a:latin typeface="Arial" panose="020B0604020202020204" pitchFamily="34" charset="0"/>
                <a:cs typeface="Arial" panose="020B0604020202020204" pitchFamily="34" charset="0"/>
              </a:rPr>
              <a:t>пара</a:t>
            </a:r>
            <a:r>
              <a:rPr lang="ru-RU" dirty="0">
                <a:latin typeface="Arial" panose="020B0604020202020204" pitchFamily="34" charset="0"/>
                <a:cs typeface="Arial" panose="020B0604020202020204" pitchFamily="34" charset="0"/>
              </a:rPr>
              <a:t>, два, второй, двести. </a:t>
            </a:r>
            <a:endParaRPr lang="ru-RU" dirty="0" smtClean="0">
              <a:latin typeface="Arial" panose="020B0604020202020204" pitchFamily="34" charset="0"/>
              <a:cs typeface="Arial" panose="020B0604020202020204" pitchFamily="34" charset="0"/>
            </a:endParaRPr>
          </a:p>
          <a:p>
            <a:pPr algn="just">
              <a:spcAft>
                <a:spcPts val="0"/>
              </a:spcAft>
            </a:pPr>
            <a:r>
              <a:rPr lang="ru-RU" dirty="0" smtClean="0">
                <a:latin typeface="Arial" panose="020B0604020202020204" pitchFamily="34" charset="0"/>
                <a:cs typeface="Arial" panose="020B0604020202020204" pitchFamily="34" charset="0"/>
              </a:rPr>
              <a:t>4. </a:t>
            </a:r>
            <a:r>
              <a:rPr lang="ru-RU" u="sng" dirty="0" smtClean="0">
                <a:latin typeface="Arial" panose="020B0604020202020204" pitchFamily="34" charset="0"/>
                <a:cs typeface="Arial" panose="020B0604020202020204" pitchFamily="34" charset="0"/>
              </a:rPr>
              <a:t>Тройной</a:t>
            </a:r>
            <a:r>
              <a:rPr lang="ru-RU" dirty="0">
                <a:latin typeface="Arial" panose="020B0604020202020204" pitchFamily="34" charset="0"/>
                <a:cs typeface="Arial" panose="020B0604020202020204" pitchFamily="34" charset="0"/>
              </a:rPr>
              <a:t>, три, триста, тринадцать, </a:t>
            </a:r>
            <a:r>
              <a:rPr lang="ru-RU" dirty="0" smtClean="0">
                <a:latin typeface="Arial" panose="020B0604020202020204" pitchFamily="34" charset="0"/>
                <a:cs typeface="Arial" panose="020B0604020202020204" pitchFamily="34" charset="0"/>
              </a:rPr>
              <a:t>тридцать.</a:t>
            </a:r>
            <a:endParaRPr lang="ru-RU"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729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2</a:t>
            </a:r>
            <a:endParaRPr lang="ru-RU" dirty="0"/>
          </a:p>
        </p:txBody>
      </p:sp>
      <p:sp>
        <p:nvSpPr>
          <p:cNvPr id="3" name="Объект 2"/>
          <p:cNvSpPr>
            <a:spLocks noGrp="1"/>
          </p:cNvSpPr>
          <p:nvPr>
            <p:ph sz="half" idx="2"/>
          </p:nvPr>
        </p:nvSpPr>
        <p:spPr>
          <a:xfrm>
            <a:off x="139700" y="555625"/>
            <a:ext cx="5486400" cy="3139321"/>
          </a:xfrm>
        </p:spPr>
        <p:txBody>
          <a:bodyPr/>
          <a:lstStyle/>
          <a:p>
            <a:r>
              <a:rPr lang="ru-RU" b="1" dirty="0"/>
              <a:t>Прочитайте пословицы. Объясните их смысл. Как можно перевести их на родной язык</a:t>
            </a:r>
            <a:r>
              <a:rPr lang="ru-RU" b="1" dirty="0" smtClean="0"/>
              <a:t>?</a:t>
            </a:r>
          </a:p>
          <a:p>
            <a:r>
              <a:rPr lang="ru-RU" sz="1600" dirty="0" smtClean="0"/>
              <a:t>   Один </a:t>
            </a:r>
            <a:r>
              <a:rPr lang="ru-RU" sz="1600" dirty="0"/>
              <a:t>сын – не сын, три сына – вот сын. Два сапога – пара. Хвастуну цена три копейки. Обещанного три года ждут. В доме четыре угла, да сорок дел. Пять пальцев – братья, да все разные. Семь раз отмерь, один раз отрежь. Весна да осень - на дню погод восемь. Одну ветку тронешь – десять закачаются. Правда двенадцать цепей разорвёт. Одна весна на Родине лучше, чем сто вёсен на чужбине. Тысяча слухов ещё не правда. </a:t>
            </a:r>
          </a:p>
          <a:p>
            <a:r>
              <a:rPr lang="ru-RU" sz="1600" dirty="0"/>
              <a:t> </a:t>
            </a:r>
          </a:p>
          <a:p>
            <a:endParaRPr lang="ru-RU" sz="3600" i="1" dirty="0">
              <a:solidFill>
                <a:schemeClr val="tx2"/>
              </a:solidFill>
            </a:endParaRPr>
          </a:p>
        </p:txBody>
      </p:sp>
    </p:spTree>
    <p:extLst>
      <p:ext uri="{BB962C8B-B14F-4D97-AF65-F5344CB8AC3E}">
        <p14:creationId xmlns:p14="http://schemas.microsoft.com/office/powerpoint/2010/main" val="1319366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Подвеска &quot;Два сапога пара&quot; декор в магазине сувениров TerraKO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04517" y="1393825"/>
            <a:ext cx="1556458" cy="16431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Один сын — не сын, два сына — полсына, три сына — сын"/>
          <p:cNvPicPr>
            <a:picLocks noGrp="1" noChangeAspect="1" noChangeArrowheads="1"/>
          </p:cNvPicPr>
          <p:nvPr>
            <p:ph sz="half" idx="3"/>
          </p:nvPr>
        </p:nvPicPr>
        <p:blipFill rotWithShape="1">
          <a:blip r:embed="rId3">
            <a:extLst>
              <a:ext uri="{28A0092B-C50C-407E-A947-70E740481C1C}">
                <a14:useLocalDpi xmlns:a14="http://schemas.microsoft.com/office/drawing/2010/main" val="0"/>
              </a:ext>
            </a:extLst>
          </a:blip>
          <a:srcRect l="9114" r="11899" b="13586"/>
          <a:stretch/>
        </p:blipFill>
        <p:spPr bwMode="auto">
          <a:xfrm>
            <a:off x="1739900" y="555625"/>
            <a:ext cx="2105025"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Пословицы с числом один. Пословицы с числами - народное творчество с  многовековыми корням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Пословицы с числом один. Пословицы с числами - народное творчество с  многовековыми корням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30" name="Picture 10" descr="Математика в пословицах и поговорках презентация, доклад, проект"/>
          <p:cNvPicPr>
            <a:picLocks noChangeAspect="1" noChangeArrowheads="1"/>
          </p:cNvPicPr>
          <p:nvPr/>
        </p:nvPicPr>
        <p:blipFill rotWithShape="1">
          <a:blip r:embed="rId4">
            <a:extLst>
              <a:ext uri="{28A0092B-C50C-407E-A947-70E740481C1C}">
                <a14:useLocalDpi xmlns:a14="http://schemas.microsoft.com/office/drawing/2010/main" val="0"/>
              </a:ext>
            </a:extLst>
          </a:blip>
          <a:srcRect l="10667" t="25163" r="55763" b="9381"/>
          <a:stretch/>
        </p:blipFill>
        <p:spPr bwMode="auto">
          <a:xfrm>
            <a:off x="4015363" y="1241425"/>
            <a:ext cx="1371600" cy="179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132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Проверим!</a:t>
            </a:r>
            <a:endParaRPr lang="ru-RU" dirty="0"/>
          </a:p>
        </p:txBody>
      </p:sp>
      <p:sp>
        <p:nvSpPr>
          <p:cNvPr id="3" name="Объект 2"/>
          <p:cNvSpPr>
            <a:spLocks noGrp="1"/>
          </p:cNvSpPr>
          <p:nvPr>
            <p:ph sz="half" idx="2"/>
          </p:nvPr>
        </p:nvSpPr>
        <p:spPr>
          <a:xfrm>
            <a:off x="139700" y="555625"/>
            <a:ext cx="5562600" cy="492443"/>
          </a:xfrm>
        </p:spPr>
        <p:txBody>
          <a:bodyPr/>
          <a:lstStyle/>
          <a:p>
            <a:r>
              <a:rPr lang="ru-RU" sz="1600" dirty="0"/>
              <a:t> </a:t>
            </a:r>
            <a:r>
              <a:rPr lang="ru-RU" sz="1600" dirty="0" smtClean="0"/>
              <a:t> </a:t>
            </a:r>
            <a:endParaRPr lang="ru-RU" sz="1600" dirty="0"/>
          </a:p>
          <a:p>
            <a:endParaRPr lang="ru-RU" sz="1600" b="1" dirty="0"/>
          </a:p>
        </p:txBody>
      </p:sp>
      <p:sp>
        <p:nvSpPr>
          <p:cNvPr id="4" name="Прямоугольник 3"/>
          <p:cNvSpPr/>
          <p:nvPr/>
        </p:nvSpPr>
        <p:spPr>
          <a:xfrm>
            <a:off x="139700" y="555625"/>
            <a:ext cx="5562600" cy="2585323"/>
          </a:xfrm>
          <a:prstGeom prst="rect">
            <a:avLst/>
          </a:prstGeom>
        </p:spPr>
        <p:txBody>
          <a:bodyPr wrap="square">
            <a:spAutoFit/>
          </a:bodyPr>
          <a:lstStyle/>
          <a:p>
            <a:r>
              <a:rPr lang="uz-Latn-UZ"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Bitta</a:t>
            </a:r>
            <a:r>
              <a:rPr lang="en-US" dirty="0" smtClean="0">
                <a:latin typeface="Arial" panose="020B0604020202020204" pitchFamily="34" charset="0"/>
                <a:cs typeface="Arial" panose="020B0604020202020204" pitchFamily="34" charset="0"/>
              </a:rPr>
              <a:t> o</a:t>
            </a:r>
            <a:r>
              <a:rPr lang="uz-Latn-UZ"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g</a:t>
            </a:r>
            <a:r>
              <a:rPr lang="uz-Latn-UZ"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il</a:t>
            </a:r>
            <a:r>
              <a:rPr lang="en-US" dirty="0" smtClean="0">
                <a:latin typeface="Arial" panose="020B0604020202020204" pitchFamily="34" charset="0"/>
                <a:cs typeface="Arial" panose="020B0604020202020204" pitchFamily="34" charset="0"/>
              </a:rPr>
              <a:t> o</a:t>
            </a:r>
            <a:r>
              <a:rPr lang="uz-Latn-UZ"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g</a:t>
            </a:r>
            <a:r>
              <a:rPr lang="uz-Latn-UZ"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il</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uchta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a:t>
            </a:r>
            <a:r>
              <a:rPr lang="uz-Latn-UZ"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g</a:t>
            </a:r>
            <a:r>
              <a:rPr lang="uz-Latn-UZ"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il</a:t>
            </a:r>
            <a:r>
              <a:rPr lang="en-US" dirty="0" smtClean="0">
                <a:latin typeface="Arial" panose="020B0604020202020204" pitchFamily="34" charset="0"/>
                <a:cs typeface="Arial" panose="020B0604020202020204" pitchFamily="34" charset="0"/>
              </a:rPr>
              <a:t> o</a:t>
            </a:r>
            <a:r>
              <a:rPr lang="uz-Latn-UZ"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g</a:t>
            </a:r>
            <a:r>
              <a:rPr lang="uz-Latn-UZ"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il</a:t>
            </a:r>
            <a:r>
              <a:rPr lang="en-US" dirty="0" smtClean="0">
                <a:latin typeface="Arial" panose="020B0604020202020204" pitchFamily="34" charset="0"/>
                <a:cs typeface="Arial" panose="020B0604020202020204" pitchFamily="34" charset="0"/>
              </a:rPr>
              <a:t>.</a:t>
            </a:r>
            <a:r>
              <a:rPr lang="uz-Latn-UZ" dirty="0" smtClean="0">
                <a:latin typeface="Arial" panose="020B0604020202020204" pitchFamily="34" charset="0"/>
                <a:cs typeface="Arial" panose="020B0604020202020204" pitchFamily="34" charset="0"/>
              </a:rPr>
              <a:t> Ikkita etik – bir poy.</a:t>
            </a:r>
            <a:r>
              <a:rPr lang="uz-Latn-UZ" dirty="0">
                <a:latin typeface="Arial" panose="020B0604020202020204" pitchFamily="34" charset="0"/>
                <a:cs typeface="Arial" panose="020B0604020202020204" pitchFamily="34" charset="0"/>
              </a:rPr>
              <a:t> </a:t>
            </a:r>
            <a:r>
              <a:rPr lang="uz-Latn-UZ" dirty="0" smtClean="0">
                <a:latin typeface="Arial" panose="020B0604020202020204" pitchFamily="34" charset="0"/>
                <a:cs typeface="Arial" panose="020B0604020202020204" pitchFamily="34" charset="0"/>
              </a:rPr>
              <a:t>Maqtanchoqlik narxi 3 tiyin.</a:t>
            </a:r>
            <a:r>
              <a:rPr lang="en-US" dirty="0" smtClean="0">
                <a:latin typeface="Arial" panose="020B0604020202020204" pitchFamily="34" charset="0"/>
                <a:cs typeface="Arial" panose="020B0604020202020204" pitchFamily="34" charset="0"/>
              </a:rPr>
              <a:t> </a:t>
            </a:r>
            <a:r>
              <a:rPr lang="uz-Latn-UZ" dirty="0" smtClean="0">
                <a:latin typeface="Arial" panose="020B0604020202020204" pitchFamily="34" charset="0"/>
                <a:cs typeface="Arial" panose="020B0604020202020204" pitchFamily="34" charset="0"/>
              </a:rPr>
              <a:t>V</a:t>
            </a:r>
            <a:r>
              <a:rPr lang="en-US" dirty="0" smtClean="0">
                <a:latin typeface="Arial" panose="020B0604020202020204" pitchFamily="34" charset="0"/>
                <a:cs typeface="Arial" panose="020B0604020202020204" pitchFamily="34" charset="0"/>
              </a:rPr>
              <a:t>a</a:t>
            </a:r>
            <a:r>
              <a:rPr lang="uz-Latn-UZ"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da</a:t>
            </a:r>
            <a:r>
              <a:rPr lang="uz-Latn-UZ" dirty="0" smtClean="0">
                <a:latin typeface="Arial" panose="020B0604020202020204" pitchFamily="34" charset="0"/>
                <a:cs typeface="Arial" panose="020B0604020202020204" pitchFamily="34" charset="0"/>
              </a:rPr>
              <a:t>ni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uch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yil</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kutishadi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Uyning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a:t>
            </a:r>
            <a:r>
              <a:rPr lang="uz-Latn-UZ"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rt</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burchagi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qirqta</a:t>
            </a:r>
            <a:r>
              <a:rPr lang="uz-Latn-UZ" dirty="0">
                <a:latin typeface="Arial" panose="020B0604020202020204" pitchFamily="34" charset="0"/>
                <a:cs typeface="Arial" panose="020B0604020202020204" pitchFamily="34" charset="0"/>
              </a:rPr>
              <a:t> </a:t>
            </a:r>
            <a:r>
              <a:rPr lang="uz-Latn-UZ" dirty="0" smtClean="0">
                <a:latin typeface="Arial" panose="020B0604020202020204" pitchFamily="34" charset="0"/>
                <a:cs typeface="Arial" panose="020B0604020202020204" pitchFamily="34" charset="0"/>
              </a:rPr>
              <a:t>ishi</a:t>
            </a:r>
            <a:r>
              <a:rPr lang="en-US" dirty="0" smtClean="0">
                <a:latin typeface="Arial" panose="020B0604020202020204" pitchFamily="34" charset="0"/>
                <a:cs typeface="Arial" panose="020B0604020202020204" pitchFamily="34" charset="0"/>
              </a:rPr>
              <a:t> bor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Besh</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q</a:t>
            </a:r>
            <a:r>
              <a:rPr lang="uz-Latn-UZ" dirty="0" smtClean="0">
                <a:latin typeface="Arial" panose="020B0604020202020204" pitchFamily="34" charset="0"/>
                <a:cs typeface="Arial" panose="020B0604020202020204" pitchFamily="34" charset="0"/>
              </a:rPr>
              <a:t>o‘l barobar emas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Etti</a:t>
            </a:r>
            <a:r>
              <a:rPr lang="en-US" dirty="0" smtClean="0">
                <a:latin typeface="Arial" panose="020B0604020202020204" pitchFamily="34" charset="0"/>
                <a:cs typeface="Arial" panose="020B0604020202020204" pitchFamily="34" charset="0"/>
              </a:rPr>
              <a:t> o</a:t>
            </a:r>
            <a:r>
              <a:rPr lang="uz-Latn-UZ"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lch</a:t>
            </a:r>
            <a:r>
              <a:rPr lang="uz-Latn-UZ" dirty="0" smtClean="0">
                <a:latin typeface="Arial" panose="020B0604020202020204" pitchFamily="34" charset="0"/>
                <a:cs typeface="Arial" panose="020B0604020202020204" pitchFamily="34" charset="0"/>
              </a:rPr>
              <a:t>ab </a:t>
            </a:r>
            <a:r>
              <a:rPr lang="en-US" dirty="0" err="1" smtClean="0">
                <a:latin typeface="Arial" panose="020B0604020202020204" pitchFamily="34" charset="0"/>
                <a:cs typeface="Arial" panose="020B0604020202020204" pitchFamily="34" charset="0"/>
              </a:rPr>
              <a:t>bir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kes</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Bahor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kuz</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kuniga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sakkizta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ob-havo</a:t>
            </a:r>
            <a:r>
              <a:rPr lang="en-US" dirty="0">
                <a:latin typeface="Arial" panose="020B0604020202020204" pitchFamily="34" charset="0"/>
                <a:cs typeface="Arial" panose="020B0604020202020204" pitchFamily="34" charset="0"/>
              </a:rPr>
              <a:t> bor. </a:t>
            </a:r>
            <a:r>
              <a:rPr lang="uz-Latn-UZ" dirty="0" smtClean="0">
                <a:latin typeface="Arial" panose="020B0604020202020204" pitchFamily="34" charset="0"/>
                <a:cs typeface="Arial" panose="020B0604020202020204" pitchFamily="34" charset="0"/>
              </a:rPr>
              <a:t>Bit</a:t>
            </a:r>
            <a:r>
              <a:rPr lang="en-US" dirty="0" smtClean="0">
                <a:latin typeface="Arial" panose="020B0604020202020204" pitchFamily="34" charset="0"/>
                <a:cs typeface="Arial" panose="020B0604020202020204" pitchFamily="34" charset="0"/>
              </a:rPr>
              <a:t>ta </a:t>
            </a:r>
            <a:r>
              <a:rPr lang="en-US" dirty="0" err="1">
                <a:latin typeface="Arial" panose="020B0604020202020204" pitchFamily="34" charset="0"/>
                <a:cs typeface="Arial" panose="020B0604020202020204" pitchFamily="34" charset="0"/>
              </a:rPr>
              <a:t>shoxga</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tegs</a:t>
            </a:r>
            <a:r>
              <a:rPr lang="uz-Latn-UZ" dirty="0" smtClean="0">
                <a:latin typeface="Arial" panose="020B0604020202020204" pitchFamily="34" charset="0"/>
                <a:cs typeface="Arial" panose="020B0604020202020204" pitchFamily="34" charset="0"/>
              </a:rPr>
              <a:t>ang</a:t>
            </a:r>
            <a:r>
              <a:rPr lang="en-US" dirty="0" smtClean="0">
                <a:latin typeface="Arial" panose="020B0604020202020204" pitchFamily="34" charset="0"/>
                <a:cs typeface="Arial" panose="020B0604020202020204" pitchFamily="34" charset="0"/>
              </a:rPr>
              <a:t> – o</a:t>
            </a:r>
            <a:r>
              <a:rPr lang="uz-Latn-UZ" dirty="0" smtClean="0">
                <a:latin typeface="Arial" panose="020B0604020202020204" pitchFamily="34" charset="0"/>
                <a:cs typeface="Arial" panose="020B0604020202020204" pitchFamily="34" charset="0"/>
              </a:rPr>
              <a:t>‘</a:t>
            </a:r>
            <a:r>
              <a:rPr lang="en-US" dirty="0" err="1" smtClean="0">
                <a:latin typeface="Arial" panose="020B0604020202020204" pitchFamily="34" charset="0"/>
                <a:cs typeface="Arial" panose="020B0604020202020204" pitchFamily="34" charset="0"/>
              </a:rPr>
              <a:t>ntasi</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tebranadi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Haqiqat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a:t>
            </a:r>
            <a:r>
              <a:rPr lang="uz-Latn-UZ"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n </a:t>
            </a:r>
            <a:r>
              <a:rPr lang="en-US" dirty="0" err="1">
                <a:latin typeface="Arial" panose="020B0604020202020204" pitchFamily="34" charset="0"/>
                <a:cs typeface="Arial" panose="020B0604020202020204" pitchFamily="34" charset="0"/>
              </a:rPr>
              <a:t>ikkita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zanjirni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buzadi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Vatandagi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buloq</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begona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yurtdagi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yuz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buloqdan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afzaldir</a:t>
            </a:r>
            <a:r>
              <a:rPr lang="en-US" dirty="0">
                <a:latin typeface="Arial" panose="020B0604020202020204" pitchFamily="34" charset="0"/>
                <a:cs typeface="Arial" panose="020B0604020202020204" pitchFamily="34" charset="0"/>
              </a:rPr>
              <a:t>. Ming mish-mish </a:t>
            </a:r>
            <a:r>
              <a:rPr lang="en-US" dirty="0" err="1">
                <a:latin typeface="Arial" panose="020B0604020202020204" pitchFamily="34" charset="0"/>
                <a:cs typeface="Arial" panose="020B0604020202020204" pitchFamily="34" charset="0"/>
              </a:rPr>
              <a:t>hali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haqiqat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emas</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097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0300" y="102424"/>
            <a:ext cx="4334747" cy="315471"/>
          </a:xfrm>
        </p:spPr>
        <p:txBody>
          <a:bodyPr/>
          <a:lstStyle/>
          <a:p>
            <a:r>
              <a:rPr lang="ru-RU" dirty="0" smtClean="0"/>
              <a:t>Сегодня на уроке мы</a:t>
            </a:r>
            <a:endParaRPr lang="ru-RU" dirty="0"/>
          </a:p>
        </p:txBody>
      </p:sp>
      <p:sp>
        <p:nvSpPr>
          <p:cNvPr id="3" name="Объект 2"/>
          <p:cNvSpPr>
            <a:spLocks noGrp="1"/>
          </p:cNvSpPr>
          <p:nvPr>
            <p:ph sz="half" idx="2"/>
          </p:nvPr>
        </p:nvSpPr>
        <p:spPr>
          <a:xfrm>
            <a:off x="215900" y="631825"/>
            <a:ext cx="5410200" cy="2215991"/>
          </a:xfrm>
        </p:spPr>
        <p:txBody>
          <a:bodyPr/>
          <a:lstStyle/>
          <a:p>
            <a:r>
              <a:rPr lang="ru-RU" sz="1800" dirty="0" smtClean="0"/>
              <a:t>- проверим выполнение упражнения 7,8;</a:t>
            </a:r>
          </a:p>
          <a:p>
            <a:r>
              <a:rPr lang="ru-RU" sz="1800" dirty="0" smtClean="0"/>
              <a:t>- </a:t>
            </a:r>
            <a:r>
              <a:rPr lang="ru-RU" sz="1800" dirty="0"/>
              <a:t>п</a:t>
            </a:r>
            <a:r>
              <a:rPr lang="ru-RU" sz="1800" dirty="0" smtClean="0"/>
              <a:t>оговорим о лекарственных растениях; </a:t>
            </a:r>
          </a:p>
          <a:p>
            <a:r>
              <a:rPr lang="ru-RU" sz="1800" dirty="0" smtClean="0"/>
              <a:t>- научимся говорить о точном количестве   предметов;</a:t>
            </a:r>
          </a:p>
          <a:p>
            <a:r>
              <a:rPr lang="ru-RU" sz="1800" dirty="0" smtClean="0"/>
              <a:t>- узнаем об имени числительном;</a:t>
            </a:r>
          </a:p>
          <a:p>
            <a:r>
              <a:rPr lang="ru-RU" sz="1800" dirty="0" smtClean="0"/>
              <a:t>- разгадаем ребусы;</a:t>
            </a:r>
          </a:p>
          <a:p>
            <a:r>
              <a:rPr lang="ru-RU" sz="1800" dirty="0" smtClean="0"/>
              <a:t>- </a:t>
            </a:r>
            <a:r>
              <a:rPr lang="ru-RU" sz="1800" dirty="0"/>
              <a:t>в</a:t>
            </a:r>
            <a:r>
              <a:rPr lang="ru-RU" sz="1800" dirty="0" smtClean="0"/>
              <a:t>спомним пословицы и поговорки с числительными. </a:t>
            </a:r>
            <a:endParaRPr lang="ru-RU" sz="1800" dirty="0"/>
          </a:p>
        </p:txBody>
      </p:sp>
    </p:spTree>
    <p:extLst>
      <p:ext uri="{BB962C8B-B14F-4D97-AF65-F5344CB8AC3E}">
        <p14:creationId xmlns:p14="http://schemas.microsoft.com/office/powerpoint/2010/main" val="3406863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3</a:t>
            </a:r>
            <a:endParaRPr lang="ru-RU" dirty="0"/>
          </a:p>
        </p:txBody>
      </p:sp>
      <p:sp>
        <p:nvSpPr>
          <p:cNvPr id="3" name="Объект 2"/>
          <p:cNvSpPr>
            <a:spLocks noGrp="1"/>
          </p:cNvSpPr>
          <p:nvPr>
            <p:ph sz="half" idx="2"/>
          </p:nvPr>
        </p:nvSpPr>
        <p:spPr>
          <a:xfrm>
            <a:off x="177799" y="555625"/>
            <a:ext cx="5410200" cy="2523768"/>
          </a:xfrm>
        </p:spPr>
        <p:txBody>
          <a:bodyPr/>
          <a:lstStyle/>
          <a:p>
            <a:r>
              <a:rPr lang="ru-RU" b="1" dirty="0" smtClean="0"/>
              <a:t>Анвар </a:t>
            </a:r>
            <a:r>
              <a:rPr lang="ru-RU" b="1" dirty="0"/>
              <a:t>зашифровал предложения. Попробуйте прочитать их. </a:t>
            </a:r>
          </a:p>
          <a:p>
            <a:endParaRPr lang="ru-RU" dirty="0" smtClean="0"/>
          </a:p>
          <a:p>
            <a:r>
              <a:rPr lang="ru-RU" sz="1800" dirty="0" smtClean="0"/>
              <a:t>Вскоре </a:t>
            </a:r>
            <a:r>
              <a:rPr lang="ru-RU" sz="1800" dirty="0"/>
              <a:t>7я 40 о5 сядет за 100л, блещущий чи100тою. Сес3цы 40и е2 ухи3лись пре2рительно приготовить обед. Они отыскали вме100 осе3ны 100лько ус3ц! Нам пред100ит целый пир.</a:t>
            </a:r>
          </a:p>
          <a:p>
            <a:r>
              <a:rPr lang="ru-RU" sz="1800" dirty="0"/>
              <a:t>Как изменяются числительные один, одна, одно. </a:t>
            </a:r>
            <a:r>
              <a:rPr lang="ru-RU" sz="1800" dirty="0" smtClean="0"/>
              <a:t>Одни.</a:t>
            </a:r>
            <a:endParaRPr lang="ru-RU" sz="1800" dirty="0"/>
          </a:p>
          <a:p>
            <a:endParaRPr lang="ru-RU" sz="3200" dirty="0"/>
          </a:p>
        </p:txBody>
      </p:sp>
    </p:spTree>
    <p:extLst>
      <p:ext uri="{BB962C8B-B14F-4D97-AF65-F5344CB8AC3E}">
        <p14:creationId xmlns:p14="http://schemas.microsoft.com/office/powerpoint/2010/main" val="911627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3</a:t>
            </a:r>
            <a:endParaRPr lang="ru-RU" dirty="0"/>
          </a:p>
        </p:txBody>
      </p:sp>
      <p:sp>
        <p:nvSpPr>
          <p:cNvPr id="3" name="Объект 2"/>
          <p:cNvSpPr>
            <a:spLocks noGrp="1"/>
          </p:cNvSpPr>
          <p:nvPr>
            <p:ph sz="half" idx="2"/>
          </p:nvPr>
        </p:nvSpPr>
        <p:spPr>
          <a:xfrm>
            <a:off x="177799" y="555625"/>
            <a:ext cx="5410200" cy="2523768"/>
          </a:xfrm>
        </p:spPr>
        <p:txBody>
          <a:bodyPr/>
          <a:lstStyle/>
          <a:p>
            <a:r>
              <a:rPr lang="ru-RU" b="1" dirty="0" smtClean="0"/>
              <a:t>Анвар </a:t>
            </a:r>
            <a:r>
              <a:rPr lang="ru-RU" b="1" dirty="0"/>
              <a:t>зашифровал предложения. Попробуйте прочитать их. </a:t>
            </a:r>
          </a:p>
          <a:p>
            <a:endParaRPr lang="ru-RU" dirty="0" smtClean="0"/>
          </a:p>
          <a:p>
            <a:r>
              <a:rPr lang="ru-RU" sz="1800" dirty="0" smtClean="0"/>
              <a:t>Вскоре семья сорок опять </a:t>
            </a:r>
            <a:r>
              <a:rPr lang="ru-RU" sz="1800" dirty="0"/>
              <a:t>сядет за </a:t>
            </a:r>
            <a:r>
              <a:rPr lang="ru-RU" sz="1800" dirty="0" smtClean="0"/>
              <a:t>стол</a:t>
            </a:r>
            <a:r>
              <a:rPr lang="ru-RU" sz="1800" dirty="0"/>
              <a:t>, блещущий </a:t>
            </a:r>
            <a:r>
              <a:rPr lang="ru-RU" sz="1800" dirty="0" err="1" smtClean="0"/>
              <a:t>чистотою</a:t>
            </a:r>
            <a:r>
              <a:rPr lang="ru-RU" sz="1800" dirty="0"/>
              <a:t>. </a:t>
            </a:r>
            <a:r>
              <a:rPr lang="ru-RU" sz="1800" dirty="0" smtClean="0"/>
              <a:t>Сестрицы сороки едва ухитрились предварительно </a:t>
            </a:r>
            <a:r>
              <a:rPr lang="ru-RU" sz="1800" dirty="0"/>
              <a:t>приготовить обед. Они отыскали </a:t>
            </a:r>
            <a:r>
              <a:rPr lang="ru-RU" sz="1800" dirty="0" smtClean="0"/>
              <a:t>вместо осетрины столько устриц</a:t>
            </a:r>
            <a:r>
              <a:rPr lang="ru-RU" sz="1800" dirty="0"/>
              <a:t>! Нам </a:t>
            </a:r>
            <a:r>
              <a:rPr lang="ru-RU" sz="1800" dirty="0" smtClean="0"/>
              <a:t>предстоит </a:t>
            </a:r>
            <a:r>
              <a:rPr lang="ru-RU" sz="1800" dirty="0"/>
              <a:t>целый пир.</a:t>
            </a:r>
          </a:p>
          <a:p>
            <a:endParaRPr lang="ru-RU" sz="1800" dirty="0"/>
          </a:p>
          <a:p>
            <a:endParaRPr lang="ru-RU" sz="3200" dirty="0"/>
          </a:p>
        </p:txBody>
      </p:sp>
    </p:spTree>
    <p:extLst>
      <p:ext uri="{BB962C8B-B14F-4D97-AF65-F5344CB8AC3E}">
        <p14:creationId xmlns:p14="http://schemas.microsoft.com/office/powerpoint/2010/main" val="3527415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215" y="70930"/>
            <a:ext cx="5164295" cy="638810"/>
          </a:xfrm>
        </p:spPr>
        <p:txBody>
          <a:bodyPr/>
          <a:lstStyle/>
          <a:p>
            <a:endParaRPr lang="ru-RU"/>
          </a:p>
        </p:txBody>
      </p:sp>
      <p:pic>
        <p:nvPicPr>
          <p:cNvPr id="4098" name="Picture 2" descr="Сорока птица. Особенности и образ жизни сороки | Животный мир"/>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95115" y="746315"/>
            <a:ext cx="2913448" cy="21416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Устрицы. Полезный деликатес | Gurmania"/>
          <p:cNvPicPr>
            <a:picLocks noGrp="1" noChangeAspect="1" noChangeArrowheads="1"/>
          </p:cNvPicPr>
          <p:nvPr>
            <p:ph sz="half" idx="3"/>
          </p:nvPr>
        </p:nvPicPr>
        <p:blipFill>
          <a:blip r:embed="rId3" cstate="print">
            <a:extLst>
              <a:ext uri="{28A0092B-C50C-407E-A947-70E740481C1C}">
                <a14:useLocalDpi xmlns:a14="http://schemas.microsoft.com/office/drawing/2010/main" val="0"/>
              </a:ext>
            </a:extLst>
          </a:blip>
          <a:srcRect/>
          <a:stretch>
            <a:fillRect/>
          </a:stretch>
        </p:blipFill>
        <p:spPr bwMode="auto">
          <a:xfrm>
            <a:off x="3340735" y="784225"/>
            <a:ext cx="2136775" cy="14379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Вкусная осетрина, запеченная в духовк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0735" y="840850"/>
            <a:ext cx="213677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39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623248"/>
          </a:xfrm>
        </p:spPr>
        <p:txBody>
          <a:bodyPr/>
          <a:lstStyle/>
          <a:p>
            <a:pPr algn="ctr"/>
            <a:r>
              <a:rPr lang="ru-RU" sz="2000" dirty="0"/>
              <a:t>Как </a:t>
            </a:r>
            <a:r>
              <a:rPr lang="ru-RU" sz="2000" dirty="0" smtClean="0"/>
              <a:t>изменяется числительное один</a:t>
            </a:r>
            <a:r>
              <a:rPr lang="ru-RU" sz="2000" dirty="0"/>
              <a:t>?</a:t>
            </a:r>
            <a:r>
              <a:rPr lang="ru-RU" sz="2000" i="1" dirty="0">
                <a:solidFill>
                  <a:schemeClr val="tx2"/>
                </a:solidFill>
              </a:rPr>
              <a:t/>
            </a:r>
            <a:br>
              <a:rPr lang="ru-RU" sz="2000" i="1" dirty="0">
                <a:solidFill>
                  <a:schemeClr val="tx2"/>
                </a:solidFill>
              </a:rPr>
            </a:br>
            <a:endParaRPr lang="ru-RU" dirty="0"/>
          </a:p>
        </p:txBody>
      </p:sp>
      <p:pic>
        <p:nvPicPr>
          <p:cNvPr id="4" name="Объект 3"/>
          <p:cNvPicPr>
            <a:picLocks noGrp="1" noChangeAspect="1"/>
          </p:cNvPicPr>
          <p:nvPr>
            <p:ph sz="half" idx="2"/>
          </p:nvPr>
        </p:nvPicPr>
        <p:blipFill>
          <a:blip r:embed="rId2"/>
          <a:stretch>
            <a:fillRect/>
          </a:stretch>
        </p:blipFill>
        <p:spPr>
          <a:xfrm>
            <a:off x="139699" y="555625"/>
            <a:ext cx="5486400" cy="2514600"/>
          </a:xfrm>
          <a:prstGeom prst="rect">
            <a:avLst/>
          </a:prstGeom>
        </p:spPr>
      </p:pic>
    </p:spTree>
    <p:extLst>
      <p:ext uri="{BB962C8B-B14F-4D97-AF65-F5344CB8AC3E}">
        <p14:creationId xmlns:p14="http://schemas.microsoft.com/office/powerpoint/2010/main" val="2702804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3 </a:t>
            </a:r>
            <a:endParaRPr lang="ru-RU" dirty="0"/>
          </a:p>
        </p:txBody>
      </p:sp>
      <p:sp>
        <p:nvSpPr>
          <p:cNvPr id="3" name="Объект 2"/>
          <p:cNvSpPr>
            <a:spLocks noGrp="1"/>
          </p:cNvSpPr>
          <p:nvPr>
            <p:ph sz="half" idx="2"/>
          </p:nvPr>
        </p:nvSpPr>
        <p:spPr>
          <a:xfrm>
            <a:off x="215900" y="555625"/>
            <a:ext cx="5410200" cy="2677656"/>
          </a:xfrm>
        </p:spPr>
        <p:txBody>
          <a:bodyPr/>
          <a:lstStyle/>
          <a:p>
            <a:r>
              <a:rPr lang="ru-RU" b="1" dirty="0"/>
              <a:t>Рассмотрите внимательно таблицу. Прочитайте правильно числительные в пословицах. Объясните значение пословиц. </a:t>
            </a:r>
          </a:p>
          <a:p>
            <a:r>
              <a:rPr lang="ru-RU" sz="1800" dirty="0"/>
              <a:t>1 в поле не воин. 1 весна на Родине лучше, чем сто вёсен на чужбине. 1 пчела много мёду не наносит. Срубил 1 дерево – посади десять. Лучше 1 раз увидеть, чем сто раз услышать. 1 сегодня лучше двух завтра. Трус умирает сто раз, герой – 1 раз. 1 рукой в ладоши не хлопнешь. 1 мудрая голова сто голов стоит.</a:t>
            </a:r>
          </a:p>
          <a:p>
            <a:endParaRPr lang="ru-RU" sz="2400" i="1" dirty="0">
              <a:solidFill>
                <a:schemeClr val="tx2"/>
              </a:solidFill>
            </a:endParaRPr>
          </a:p>
        </p:txBody>
      </p:sp>
    </p:spTree>
    <p:extLst>
      <p:ext uri="{BB962C8B-B14F-4D97-AF65-F5344CB8AC3E}">
        <p14:creationId xmlns:p14="http://schemas.microsoft.com/office/powerpoint/2010/main" val="3171157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3 </a:t>
            </a:r>
            <a:endParaRPr lang="ru-RU" dirty="0"/>
          </a:p>
        </p:txBody>
      </p:sp>
      <p:sp>
        <p:nvSpPr>
          <p:cNvPr id="3" name="Объект 2"/>
          <p:cNvSpPr>
            <a:spLocks noGrp="1"/>
          </p:cNvSpPr>
          <p:nvPr>
            <p:ph sz="half" idx="2"/>
          </p:nvPr>
        </p:nvSpPr>
        <p:spPr>
          <a:xfrm>
            <a:off x="215900" y="555625"/>
            <a:ext cx="5410200" cy="2585323"/>
          </a:xfrm>
        </p:spPr>
        <p:txBody>
          <a:bodyPr/>
          <a:lstStyle/>
          <a:p>
            <a:r>
              <a:rPr lang="ru-RU" sz="1800" b="1" i="1" dirty="0" smtClean="0">
                <a:solidFill>
                  <a:schemeClr val="tx2"/>
                </a:solidFill>
              </a:rPr>
              <a:t>Один</a:t>
            </a:r>
            <a:r>
              <a:rPr lang="ru-RU" sz="1800" i="1" dirty="0" smtClean="0">
                <a:solidFill>
                  <a:schemeClr val="tx2"/>
                </a:solidFill>
              </a:rPr>
              <a:t> </a:t>
            </a:r>
            <a:r>
              <a:rPr lang="ru-RU" sz="1800" i="1" dirty="0">
                <a:solidFill>
                  <a:schemeClr val="tx2"/>
                </a:solidFill>
              </a:rPr>
              <a:t>в поле не воин. </a:t>
            </a:r>
            <a:r>
              <a:rPr lang="ru-RU" sz="1800" b="1" i="1" dirty="0" smtClean="0">
                <a:solidFill>
                  <a:schemeClr val="tx2"/>
                </a:solidFill>
              </a:rPr>
              <a:t>Одн</a:t>
            </a:r>
            <a:r>
              <a:rPr lang="ru-RU" sz="1800" b="1" i="1" dirty="0" smtClean="0">
                <a:solidFill>
                  <a:srgbClr val="FF0000"/>
                </a:solidFill>
              </a:rPr>
              <a:t>а</a:t>
            </a:r>
            <a:r>
              <a:rPr lang="ru-RU" sz="1800" i="1" dirty="0" smtClean="0">
                <a:solidFill>
                  <a:schemeClr val="tx2"/>
                </a:solidFill>
              </a:rPr>
              <a:t> </a:t>
            </a:r>
            <a:r>
              <a:rPr lang="ru-RU" sz="1800" i="1" dirty="0">
                <a:solidFill>
                  <a:schemeClr val="tx2"/>
                </a:solidFill>
              </a:rPr>
              <a:t>весн</a:t>
            </a:r>
            <a:r>
              <a:rPr lang="ru-RU" sz="1800" i="1" dirty="0">
                <a:solidFill>
                  <a:srgbClr val="FF0000"/>
                </a:solidFill>
              </a:rPr>
              <a:t>а</a:t>
            </a:r>
            <a:r>
              <a:rPr lang="ru-RU" sz="1800" i="1" dirty="0">
                <a:solidFill>
                  <a:schemeClr val="tx2"/>
                </a:solidFill>
              </a:rPr>
              <a:t> на Родине лучше, чем сто вёсен на чужбине. </a:t>
            </a:r>
            <a:r>
              <a:rPr lang="ru-RU" sz="1800" b="1" i="1" dirty="0" smtClean="0">
                <a:solidFill>
                  <a:schemeClr val="tx2"/>
                </a:solidFill>
              </a:rPr>
              <a:t>Одн</a:t>
            </a:r>
            <a:r>
              <a:rPr lang="ru-RU" sz="1800" b="1" i="1" dirty="0" smtClean="0">
                <a:solidFill>
                  <a:srgbClr val="FF0000"/>
                </a:solidFill>
              </a:rPr>
              <a:t>а</a:t>
            </a:r>
            <a:r>
              <a:rPr lang="ru-RU" sz="1800" i="1" dirty="0" smtClean="0">
                <a:solidFill>
                  <a:schemeClr val="tx2"/>
                </a:solidFill>
              </a:rPr>
              <a:t> </a:t>
            </a:r>
            <a:r>
              <a:rPr lang="ru-RU" sz="1800" i="1" dirty="0">
                <a:solidFill>
                  <a:schemeClr val="tx2"/>
                </a:solidFill>
              </a:rPr>
              <a:t>пчел</a:t>
            </a:r>
            <a:r>
              <a:rPr lang="ru-RU" sz="1800" i="1" dirty="0">
                <a:solidFill>
                  <a:srgbClr val="FF0000"/>
                </a:solidFill>
              </a:rPr>
              <a:t>а</a:t>
            </a:r>
            <a:r>
              <a:rPr lang="ru-RU" sz="1800" i="1" dirty="0">
                <a:solidFill>
                  <a:schemeClr val="tx2"/>
                </a:solidFill>
              </a:rPr>
              <a:t> много мёду не наносит. Срубил </a:t>
            </a:r>
            <a:r>
              <a:rPr lang="ru-RU" sz="1800" b="1" i="1" dirty="0" smtClean="0">
                <a:solidFill>
                  <a:schemeClr val="tx2"/>
                </a:solidFill>
              </a:rPr>
              <a:t>одн</a:t>
            </a:r>
            <a:r>
              <a:rPr lang="ru-RU" sz="1800" b="1" i="1" dirty="0" smtClean="0">
                <a:solidFill>
                  <a:srgbClr val="FF0000"/>
                </a:solidFill>
              </a:rPr>
              <a:t>о</a:t>
            </a:r>
            <a:r>
              <a:rPr lang="ru-RU" sz="1800" i="1" dirty="0" smtClean="0">
                <a:solidFill>
                  <a:schemeClr val="tx2"/>
                </a:solidFill>
              </a:rPr>
              <a:t> дерев</a:t>
            </a:r>
            <a:r>
              <a:rPr lang="ru-RU" sz="1800" i="1" dirty="0" smtClean="0">
                <a:solidFill>
                  <a:srgbClr val="FF0000"/>
                </a:solidFill>
              </a:rPr>
              <a:t>о</a:t>
            </a:r>
            <a:r>
              <a:rPr lang="ru-RU" sz="1800" i="1" dirty="0" smtClean="0">
                <a:solidFill>
                  <a:schemeClr val="tx2"/>
                </a:solidFill>
              </a:rPr>
              <a:t> </a:t>
            </a:r>
            <a:r>
              <a:rPr lang="ru-RU" sz="1800" i="1" dirty="0">
                <a:solidFill>
                  <a:schemeClr val="tx2"/>
                </a:solidFill>
              </a:rPr>
              <a:t>– посади десять. Лучше </a:t>
            </a:r>
            <a:r>
              <a:rPr lang="ru-RU" sz="1800" b="1" i="1" dirty="0" smtClean="0">
                <a:solidFill>
                  <a:schemeClr val="tx2"/>
                </a:solidFill>
              </a:rPr>
              <a:t>один</a:t>
            </a:r>
            <a:r>
              <a:rPr lang="ru-RU" sz="1800" i="1" dirty="0" smtClean="0">
                <a:solidFill>
                  <a:schemeClr val="tx2"/>
                </a:solidFill>
              </a:rPr>
              <a:t> </a:t>
            </a:r>
            <a:r>
              <a:rPr lang="ru-RU" sz="1800" i="1" dirty="0">
                <a:solidFill>
                  <a:schemeClr val="tx2"/>
                </a:solidFill>
              </a:rPr>
              <a:t>раз увидеть, чем сто раз услышать.</a:t>
            </a:r>
            <a:r>
              <a:rPr lang="ru-RU" sz="1800" b="1" i="1" dirty="0">
                <a:solidFill>
                  <a:schemeClr val="tx2"/>
                </a:solidFill>
              </a:rPr>
              <a:t> </a:t>
            </a:r>
            <a:r>
              <a:rPr lang="ru-RU" sz="1800" b="1" i="1" dirty="0" smtClean="0">
                <a:solidFill>
                  <a:schemeClr val="tx2"/>
                </a:solidFill>
              </a:rPr>
              <a:t>Одн</a:t>
            </a:r>
            <a:r>
              <a:rPr lang="ru-RU" sz="1800" b="1" i="1" dirty="0" smtClean="0">
                <a:solidFill>
                  <a:srgbClr val="FF0000"/>
                </a:solidFill>
              </a:rPr>
              <a:t>о</a:t>
            </a:r>
            <a:r>
              <a:rPr lang="ru-RU" sz="1800" b="1" i="1" dirty="0" smtClean="0">
                <a:solidFill>
                  <a:schemeClr val="tx2"/>
                </a:solidFill>
              </a:rPr>
              <a:t> </a:t>
            </a:r>
            <a:r>
              <a:rPr lang="ru-RU" sz="1800" i="1" dirty="0">
                <a:solidFill>
                  <a:schemeClr val="tx2"/>
                </a:solidFill>
              </a:rPr>
              <a:t>сегодня лучше двух завтра. Трус умирает сто раз, герой – </a:t>
            </a:r>
            <a:r>
              <a:rPr lang="ru-RU" sz="1800" b="1" i="1" dirty="0" smtClean="0">
                <a:solidFill>
                  <a:schemeClr val="tx2"/>
                </a:solidFill>
              </a:rPr>
              <a:t>один</a:t>
            </a:r>
            <a:r>
              <a:rPr lang="ru-RU" sz="1800" i="1" dirty="0" smtClean="0">
                <a:solidFill>
                  <a:schemeClr val="tx2"/>
                </a:solidFill>
              </a:rPr>
              <a:t> </a:t>
            </a:r>
            <a:r>
              <a:rPr lang="ru-RU" sz="1800" i="1" dirty="0">
                <a:solidFill>
                  <a:schemeClr val="tx2"/>
                </a:solidFill>
              </a:rPr>
              <a:t>раз.</a:t>
            </a:r>
            <a:r>
              <a:rPr lang="ru-RU" sz="1800" b="1" i="1" dirty="0">
                <a:solidFill>
                  <a:schemeClr val="tx2"/>
                </a:solidFill>
              </a:rPr>
              <a:t> </a:t>
            </a:r>
            <a:r>
              <a:rPr lang="ru-RU" sz="1800" b="1" i="1" dirty="0" smtClean="0">
                <a:solidFill>
                  <a:schemeClr val="tx2"/>
                </a:solidFill>
              </a:rPr>
              <a:t>Одн</a:t>
            </a:r>
            <a:r>
              <a:rPr lang="ru-RU" sz="1800" b="1" i="1" dirty="0" smtClean="0">
                <a:solidFill>
                  <a:srgbClr val="FF0000"/>
                </a:solidFill>
              </a:rPr>
              <a:t>ой</a:t>
            </a:r>
            <a:r>
              <a:rPr lang="ru-RU" sz="1800" b="1" i="1" dirty="0" smtClean="0">
                <a:solidFill>
                  <a:schemeClr val="tx2"/>
                </a:solidFill>
              </a:rPr>
              <a:t> </a:t>
            </a:r>
            <a:r>
              <a:rPr lang="ru-RU" sz="1800" i="1" dirty="0">
                <a:solidFill>
                  <a:schemeClr val="tx2"/>
                </a:solidFill>
              </a:rPr>
              <a:t>рук</a:t>
            </a:r>
            <a:r>
              <a:rPr lang="ru-RU" sz="1800" i="1" dirty="0">
                <a:solidFill>
                  <a:srgbClr val="FF0000"/>
                </a:solidFill>
              </a:rPr>
              <a:t>ой</a:t>
            </a:r>
            <a:r>
              <a:rPr lang="ru-RU" sz="1800" i="1" dirty="0">
                <a:solidFill>
                  <a:schemeClr val="tx2"/>
                </a:solidFill>
              </a:rPr>
              <a:t> в ладоши не хлопнешь. </a:t>
            </a:r>
            <a:r>
              <a:rPr lang="ru-RU" sz="1800" b="1" i="1" dirty="0" smtClean="0">
                <a:solidFill>
                  <a:schemeClr val="tx2"/>
                </a:solidFill>
              </a:rPr>
              <a:t>Одн</a:t>
            </a:r>
            <a:r>
              <a:rPr lang="ru-RU" sz="1800" b="1" i="1" dirty="0" smtClean="0">
                <a:solidFill>
                  <a:srgbClr val="FF0000"/>
                </a:solidFill>
              </a:rPr>
              <a:t>а</a:t>
            </a:r>
            <a:r>
              <a:rPr lang="ru-RU" sz="1800" i="1" dirty="0" smtClean="0">
                <a:solidFill>
                  <a:schemeClr val="tx2"/>
                </a:solidFill>
              </a:rPr>
              <a:t> </a:t>
            </a:r>
            <a:r>
              <a:rPr lang="ru-RU" sz="1800" i="1" dirty="0">
                <a:solidFill>
                  <a:schemeClr val="tx2"/>
                </a:solidFill>
              </a:rPr>
              <a:t>мудрая голов</a:t>
            </a:r>
            <a:r>
              <a:rPr lang="ru-RU" sz="1800" i="1" dirty="0">
                <a:solidFill>
                  <a:srgbClr val="FF0000"/>
                </a:solidFill>
              </a:rPr>
              <a:t>а</a:t>
            </a:r>
            <a:r>
              <a:rPr lang="ru-RU" sz="1800" i="1" dirty="0">
                <a:solidFill>
                  <a:schemeClr val="tx2"/>
                </a:solidFill>
              </a:rPr>
              <a:t> сто голов стоит.</a:t>
            </a:r>
          </a:p>
          <a:p>
            <a:endParaRPr lang="ru-RU" sz="2400" i="1" dirty="0">
              <a:solidFill>
                <a:schemeClr val="tx2"/>
              </a:solidFill>
            </a:endParaRPr>
          </a:p>
        </p:txBody>
      </p:sp>
    </p:spTree>
    <p:extLst>
      <p:ext uri="{BB962C8B-B14F-4D97-AF65-F5344CB8AC3E}">
        <p14:creationId xmlns:p14="http://schemas.microsoft.com/office/powerpoint/2010/main" val="525968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4 </a:t>
            </a:r>
            <a:endParaRPr lang="ru-RU" dirty="0"/>
          </a:p>
        </p:txBody>
      </p:sp>
      <p:sp>
        <p:nvSpPr>
          <p:cNvPr id="4" name="Объект 3"/>
          <p:cNvSpPr>
            <a:spLocks noGrp="1"/>
          </p:cNvSpPr>
          <p:nvPr>
            <p:ph sz="half" idx="2"/>
          </p:nvPr>
        </p:nvSpPr>
        <p:spPr>
          <a:xfrm>
            <a:off x="215900" y="631825"/>
            <a:ext cx="5249147" cy="2400657"/>
          </a:xfrm>
        </p:spPr>
        <p:txBody>
          <a:bodyPr/>
          <a:lstStyle/>
          <a:p>
            <a:r>
              <a:rPr lang="ru-RU" b="1" dirty="0"/>
              <a:t>Запишите в тетрадь. Числа пишите словами.</a:t>
            </a:r>
          </a:p>
          <a:p>
            <a:r>
              <a:rPr lang="ru-RU" sz="1600" dirty="0" smtClean="0"/>
              <a:t>   В </a:t>
            </a:r>
            <a:r>
              <a:rPr lang="ru-RU" sz="1600" dirty="0"/>
              <a:t>вазе лежали фрукты: 1 гранат, 1 груша и 1 яблоко. А у художника не было ни 1 граната, ни 1 груши, ни 1 яблока. Он радовался бы даже 1 гранату,  даже 1 груше и даже 1 яблоку. Тогда художник нарисовал ещё 1 гранат, ещё 1 грушу, ещё 1 яблоко. Все любовались 1 гранатом, 1 грушей и 1 яблоком. Никто не вспомнил об 1 гранате, 1 груше и 1 яблоке в вазе. Мастер забрал их себе.</a:t>
            </a:r>
          </a:p>
          <a:p>
            <a:endParaRPr lang="ru-RU" sz="1600" dirty="0"/>
          </a:p>
        </p:txBody>
      </p:sp>
    </p:spTree>
    <p:extLst>
      <p:ext uri="{BB962C8B-B14F-4D97-AF65-F5344CB8AC3E}">
        <p14:creationId xmlns:p14="http://schemas.microsoft.com/office/powerpoint/2010/main" val="637611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4 </a:t>
            </a:r>
            <a:endParaRPr lang="ru-RU" dirty="0"/>
          </a:p>
        </p:txBody>
      </p:sp>
      <p:sp>
        <p:nvSpPr>
          <p:cNvPr id="4" name="Объект 3"/>
          <p:cNvSpPr>
            <a:spLocks noGrp="1"/>
          </p:cNvSpPr>
          <p:nvPr>
            <p:ph sz="half" idx="2"/>
          </p:nvPr>
        </p:nvSpPr>
        <p:spPr>
          <a:xfrm>
            <a:off x="300752" y="631825"/>
            <a:ext cx="5249148" cy="2462213"/>
          </a:xfrm>
        </p:spPr>
        <p:txBody>
          <a:bodyPr/>
          <a:lstStyle/>
          <a:p>
            <a:r>
              <a:rPr lang="ru-RU" sz="1600" dirty="0"/>
              <a:t> </a:t>
            </a:r>
            <a:r>
              <a:rPr lang="ru-RU" sz="1600" dirty="0" smtClean="0"/>
              <a:t>   В </a:t>
            </a:r>
            <a:r>
              <a:rPr lang="ru-RU" sz="1600" dirty="0"/>
              <a:t>вазе лежали фрукты: </a:t>
            </a:r>
            <a:r>
              <a:rPr lang="ru-RU" sz="1600" dirty="0" smtClean="0"/>
              <a:t>один </a:t>
            </a:r>
            <a:r>
              <a:rPr lang="ru-RU" sz="1600" dirty="0"/>
              <a:t>гранат, </a:t>
            </a:r>
            <a:r>
              <a:rPr lang="ru-RU" sz="1600" dirty="0" smtClean="0"/>
              <a:t>одн</a:t>
            </a:r>
            <a:r>
              <a:rPr lang="ru-RU" sz="1600" dirty="0" smtClean="0">
                <a:solidFill>
                  <a:srgbClr val="FF0000"/>
                </a:solidFill>
              </a:rPr>
              <a:t>а</a:t>
            </a:r>
            <a:r>
              <a:rPr lang="ru-RU" sz="1600" dirty="0" smtClean="0"/>
              <a:t> </a:t>
            </a:r>
            <a:r>
              <a:rPr lang="ru-RU" sz="1600" dirty="0"/>
              <a:t>груш</a:t>
            </a:r>
            <a:r>
              <a:rPr lang="ru-RU" sz="1600" dirty="0">
                <a:solidFill>
                  <a:srgbClr val="FF0000"/>
                </a:solidFill>
              </a:rPr>
              <a:t>а</a:t>
            </a:r>
            <a:r>
              <a:rPr lang="ru-RU" sz="1600" dirty="0"/>
              <a:t> и </a:t>
            </a:r>
            <a:r>
              <a:rPr lang="ru-RU" sz="1600" dirty="0" smtClean="0"/>
              <a:t>одн</a:t>
            </a:r>
            <a:r>
              <a:rPr lang="ru-RU" sz="1600" dirty="0" smtClean="0">
                <a:solidFill>
                  <a:srgbClr val="FF0000"/>
                </a:solidFill>
              </a:rPr>
              <a:t>о</a:t>
            </a:r>
            <a:r>
              <a:rPr lang="ru-RU" sz="1600" dirty="0" smtClean="0"/>
              <a:t> </a:t>
            </a:r>
            <a:r>
              <a:rPr lang="ru-RU" sz="1600" dirty="0"/>
              <a:t>яблок</a:t>
            </a:r>
            <a:r>
              <a:rPr lang="ru-RU" sz="1600" dirty="0">
                <a:solidFill>
                  <a:srgbClr val="FF0000"/>
                </a:solidFill>
              </a:rPr>
              <a:t>о</a:t>
            </a:r>
            <a:r>
              <a:rPr lang="ru-RU" sz="1600" dirty="0"/>
              <a:t>. А у художника не было ни </a:t>
            </a:r>
            <a:r>
              <a:rPr lang="ru-RU" sz="1600" dirty="0" smtClean="0"/>
              <a:t>одн</a:t>
            </a:r>
            <a:r>
              <a:rPr lang="ru-RU" sz="1600" dirty="0" smtClean="0">
                <a:solidFill>
                  <a:srgbClr val="FF0000"/>
                </a:solidFill>
              </a:rPr>
              <a:t>ого</a:t>
            </a:r>
            <a:r>
              <a:rPr lang="ru-RU" sz="1600" dirty="0" smtClean="0"/>
              <a:t> </a:t>
            </a:r>
            <a:r>
              <a:rPr lang="ru-RU" sz="1600" dirty="0"/>
              <a:t>граната, ни </a:t>
            </a:r>
            <a:r>
              <a:rPr lang="ru-RU" sz="1600" dirty="0" smtClean="0"/>
              <a:t>одн</a:t>
            </a:r>
            <a:r>
              <a:rPr lang="ru-RU" sz="1600" dirty="0" smtClean="0">
                <a:solidFill>
                  <a:srgbClr val="FF0000"/>
                </a:solidFill>
              </a:rPr>
              <a:t>ой</a:t>
            </a:r>
            <a:r>
              <a:rPr lang="ru-RU" sz="1600" dirty="0" smtClean="0"/>
              <a:t> </a:t>
            </a:r>
            <a:r>
              <a:rPr lang="ru-RU" sz="1600" dirty="0"/>
              <a:t>груши, ни </a:t>
            </a:r>
            <a:r>
              <a:rPr lang="ru-RU" sz="1600" dirty="0" smtClean="0"/>
              <a:t>одн</a:t>
            </a:r>
            <a:r>
              <a:rPr lang="ru-RU" sz="1600" dirty="0" smtClean="0">
                <a:solidFill>
                  <a:srgbClr val="FF0000"/>
                </a:solidFill>
              </a:rPr>
              <a:t>ого</a:t>
            </a:r>
            <a:r>
              <a:rPr lang="ru-RU" sz="1600" dirty="0" smtClean="0"/>
              <a:t> </a:t>
            </a:r>
            <a:r>
              <a:rPr lang="ru-RU" sz="1600" dirty="0"/>
              <a:t>яблока. Он радовался бы даже </a:t>
            </a:r>
            <a:r>
              <a:rPr lang="ru-RU" sz="1600" dirty="0" smtClean="0"/>
              <a:t>одн</a:t>
            </a:r>
            <a:r>
              <a:rPr lang="ru-RU" sz="1600" dirty="0" smtClean="0">
                <a:solidFill>
                  <a:srgbClr val="FF0000"/>
                </a:solidFill>
              </a:rPr>
              <a:t>ому</a:t>
            </a:r>
            <a:r>
              <a:rPr lang="ru-RU" sz="1600" dirty="0" smtClean="0"/>
              <a:t> </a:t>
            </a:r>
            <a:r>
              <a:rPr lang="ru-RU" sz="1600" dirty="0"/>
              <a:t>гранату,  даже </a:t>
            </a:r>
            <a:r>
              <a:rPr lang="ru-RU" sz="1600" dirty="0" smtClean="0"/>
              <a:t>одн</a:t>
            </a:r>
            <a:r>
              <a:rPr lang="ru-RU" sz="1600" dirty="0" smtClean="0">
                <a:solidFill>
                  <a:srgbClr val="FF0000"/>
                </a:solidFill>
              </a:rPr>
              <a:t>ой</a:t>
            </a:r>
            <a:r>
              <a:rPr lang="ru-RU" sz="1600" dirty="0" smtClean="0"/>
              <a:t> </a:t>
            </a:r>
            <a:r>
              <a:rPr lang="ru-RU" sz="1600" dirty="0"/>
              <a:t>груше и даже </a:t>
            </a:r>
            <a:r>
              <a:rPr lang="ru-RU" sz="1600" dirty="0" smtClean="0"/>
              <a:t>одн</a:t>
            </a:r>
            <a:r>
              <a:rPr lang="ru-RU" sz="1600" dirty="0" smtClean="0">
                <a:solidFill>
                  <a:srgbClr val="FF0000"/>
                </a:solidFill>
              </a:rPr>
              <a:t>ому</a:t>
            </a:r>
            <a:r>
              <a:rPr lang="ru-RU" sz="1600" dirty="0" smtClean="0"/>
              <a:t> </a:t>
            </a:r>
            <a:r>
              <a:rPr lang="ru-RU" sz="1600" dirty="0"/>
              <a:t>яблоку. Тогда художник нарисовал ещё </a:t>
            </a:r>
            <a:r>
              <a:rPr lang="ru-RU" sz="1600" dirty="0" smtClean="0"/>
              <a:t>один </a:t>
            </a:r>
            <a:r>
              <a:rPr lang="ru-RU" sz="1600" dirty="0"/>
              <a:t>гранат, ещё </a:t>
            </a:r>
            <a:r>
              <a:rPr lang="ru-RU" sz="1600" dirty="0" smtClean="0"/>
              <a:t>одн</a:t>
            </a:r>
            <a:r>
              <a:rPr lang="ru-RU" sz="1600" dirty="0" smtClean="0">
                <a:solidFill>
                  <a:srgbClr val="FF0000"/>
                </a:solidFill>
              </a:rPr>
              <a:t>у</a:t>
            </a:r>
            <a:r>
              <a:rPr lang="ru-RU" sz="1600" dirty="0" smtClean="0"/>
              <a:t> грушу</a:t>
            </a:r>
            <a:r>
              <a:rPr lang="ru-RU" sz="1600" dirty="0"/>
              <a:t>, ещё </a:t>
            </a:r>
            <a:r>
              <a:rPr lang="ru-RU" sz="1600" dirty="0" smtClean="0"/>
              <a:t>одн</a:t>
            </a:r>
            <a:r>
              <a:rPr lang="ru-RU" sz="1600" dirty="0" smtClean="0">
                <a:solidFill>
                  <a:srgbClr val="FF0000"/>
                </a:solidFill>
              </a:rPr>
              <a:t>о</a:t>
            </a:r>
            <a:r>
              <a:rPr lang="ru-RU" sz="1600" dirty="0" smtClean="0"/>
              <a:t> </a:t>
            </a:r>
            <a:r>
              <a:rPr lang="ru-RU" sz="1600" dirty="0"/>
              <a:t>яблоко. Все любовались </a:t>
            </a:r>
            <a:r>
              <a:rPr lang="ru-RU" sz="1600" dirty="0" smtClean="0"/>
              <a:t>одн</a:t>
            </a:r>
            <a:r>
              <a:rPr lang="ru-RU" sz="1600" dirty="0" smtClean="0">
                <a:solidFill>
                  <a:srgbClr val="FF0000"/>
                </a:solidFill>
              </a:rPr>
              <a:t>им</a:t>
            </a:r>
            <a:r>
              <a:rPr lang="ru-RU" sz="1600" dirty="0" smtClean="0"/>
              <a:t> </a:t>
            </a:r>
            <a:r>
              <a:rPr lang="ru-RU" sz="1600" dirty="0"/>
              <a:t>гранат</a:t>
            </a:r>
            <a:r>
              <a:rPr lang="ru-RU" sz="1600" dirty="0">
                <a:solidFill>
                  <a:srgbClr val="FF0000"/>
                </a:solidFill>
              </a:rPr>
              <a:t>ом</a:t>
            </a:r>
            <a:r>
              <a:rPr lang="ru-RU" sz="1600" dirty="0"/>
              <a:t>, </a:t>
            </a:r>
            <a:r>
              <a:rPr lang="ru-RU" sz="1600" dirty="0" smtClean="0"/>
              <a:t>одн</a:t>
            </a:r>
            <a:r>
              <a:rPr lang="ru-RU" sz="1600" dirty="0" smtClean="0">
                <a:solidFill>
                  <a:srgbClr val="FF0000"/>
                </a:solidFill>
              </a:rPr>
              <a:t>ой</a:t>
            </a:r>
            <a:r>
              <a:rPr lang="ru-RU" sz="1600" dirty="0" smtClean="0"/>
              <a:t> </a:t>
            </a:r>
            <a:r>
              <a:rPr lang="ru-RU" sz="1600" dirty="0"/>
              <a:t>груш</a:t>
            </a:r>
            <a:r>
              <a:rPr lang="ru-RU" sz="1600" dirty="0">
                <a:solidFill>
                  <a:srgbClr val="FF0000"/>
                </a:solidFill>
              </a:rPr>
              <a:t>ей</a:t>
            </a:r>
            <a:r>
              <a:rPr lang="ru-RU" sz="1600" dirty="0"/>
              <a:t> и </a:t>
            </a:r>
            <a:r>
              <a:rPr lang="ru-RU" sz="1600" dirty="0" smtClean="0"/>
              <a:t>одн</a:t>
            </a:r>
            <a:r>
              <a:rPr lang="ru-RU" sz="1600" dirty="0" smtClean="0">
                <a:solidFill>
                  <a:srgbClr val="FF0000"/>
                </a:solidFill>
              </a:rPr>
              <a:t>им</a:t>
            </a:r>
            <a:r>
              <a:rPr lang="ru-RU" sz="1600" dirty="0" smtClean="0"/>
              <a:t> </a:t>
            </a:r>
            <a:r>
              <a:rPr lang="ru-RU" sz="1600" dirty="0"/>
              <a:t>яблоком. Никто не вспомнил об </a:t>
            </a:r>
            <a:r>
              <a:rPr lang="ru-RU" sz="1600" dirty="0" smtClean="0"/>
              <a:t>одн</a:t>
            </a:r>
            <a:r>
              <a:rPr lang="ru-RU" sz="1600" dirty="0" smtClean="0">
                <a:solidFill>
                  <a:srgbClr val="FF0000"/>
                </a:solidFill>
              </a:rPr>
              <a:t>ом</a:t>
            </a:r>
            <a:r>
              <a:rPr lang="ru-RU" sz="1600" dirty="0" smtClean="0"/>
              <a:t> гранате</a:t>
            </a:r>
            <a:r>
              <a:rPr lang="ru-RU" sz="1600" dirty="0"/>
              <a:t>, </a:t>
            </a:r>
            <a:r>
              <a:rPr lang="ru-RU" sz="1600" dirty="0" smtClean="0"/>
              <a:t>одн</a:t>
            </a:r>
            <a:r>
              <a:rPr lang="ru-RU" sz="1600" dirty="0" smtClean="0">
                <a:solidFill>
                  <a:srgbClr val="FF0000"/>
                </a:solidFill>
              </a:rPr>
              <a:t>ой</a:t>
            </a:r>
            <a:r>
              <a:rPr lang="ru-RU" sz="1600" dirty="0" smtClean="0"/>
              <a:t> </a:t>
            </a:r>
            <a:r>
              <a:rPr lang="ru-RU" sz="1600" dirty="0"/>
              <a:t>груше и </a:t>
            </a:r>
            <a:r>
              <a:rPr lang="ru-RU" sz="1600" dirty="0" smtClean="0"/>
              <a:t>одн</a:t>
            </a:r>
            <a:r>
              <a:rPr lang="ru-RU" sz="1600" dirty="0" smtClean="0">
                <a:solidFill>
                  <a:srgbClr val="FF0000"/>
                </a:solidFill>
              </a:rPr>
              <a:t>ом</a:t>
            </a:r>
            <a:r>
              <a:rPr lang="ru-RU" sz="1600" dirty="0" smtClean="0"/>
              <a:t> </a:t>
            </a:r>
            <a:r>
              <a:rPr lang="ru-RU" sz="1600" dirty="0"/>
              <a:t>яблоке в вазе. Мастер забрал их себе.</a:t>
            </a:r>
            <a:endParaRPr lang="ru-RU" sz="1600" dirty="0" smtClean="0"/>
          </a:p>
        </p:txBody>
      </p:sp>
    </p:spTree>
    <p:extLst>
      <p:ext uri="{BB962C8B-B14F-4D97-AF65-F5344CB8AC3E}">
        <p14:creationId xmlns:p14="http://schemas.microsoft.com/office/powerpoint/2010/main" val="2814768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0" y="102424"/>
            <a:ext cx="5638800" cy="738664"/>
          </a:xfrm>
        </p:spPr>
        <p:txBody>
          <a:bodyPr/>
          <a:lstStyle/>
          <a:p>
            <a:pPr algn="ctr"/>
            <a:r>
              <a:rPr lang="ru-RU" sz="1600" dirty="0"/>
              <a:t>Как изменяются числительные два, две, три, четыре</a:t>
            </a:r>
            <a:br>
              <a:rPr lang="ru-RU" sz="1600" dirty="0"/>
            </a:br>
            <a:endParaRPr lang="ru-RU" sz="1600" dirty="0"/>
          </a:p>
        </p:txBody>
      </p:sp>
      <p:pic>
        <p:nvPicPr>
          <p:cNvPr id="5" name="Объект 4"/>
          <p:cNvPicPr>
            <a:picLocks noGrp="1" noChangeAspect="1"/>
          </p:cNvPicPr>
          <p:nvPr>
            <p:ph sz="half" idx="2"/>
          </p:nvPr>
        </p:nvPicPr>
        <p:blipFill>
          <a:blip r:embed="rId2"/>
          <a:stretch>
            <a:fillRect/>
          </a:stretch>
        </p:blipFill>
        <p:spPr>
          <a:xfrm>
            <a:off x="139700" y="555625"/>
            <a:ext cx="5562600" cy="2590800"/>
          </a:xfrm>
          <a:prstGeom prst="rect">
            <a:avLst/>
          </a:prstGeom>
        </p:spPr>
      </p:pic>
    </p:spTree>
    <p:extLst>
      <p:ext uri="{BB962C8B-B14F-4D97-AF65-F5344CB8AC3E}">
        <p14:creationId xmlns:p14="http://schemas.microsoft.com/office/powerpoint/2010/main" val="2832675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a:t>
            </a:r>
            <a:r>
              <a:rPr lang="ru-RU" dirty="0"/>
              <a:t>5</a:t>
            </a:r>
            <a:r>
              <a:rPr lang="ru-RU" dirty="0" smtClean="0"/>
              <a:t> </a:t>
            </a:r>
            <a:endParaRPr lang="ru-RU" dirty="0"/>
          </a:p>
        </p:txBody>
      </p:sp>
      <p:sp>
        <p:nvSpPr>
          <p:cNvPr id="3" name="Объект 2"/>
          <p:cNvSpPr>
            <a:spLocks noGrp="1"/>
          </p:cNvSpPr>
          <p:nvPr>
            <p:ph sz="half" idx="2"/>
          </p:nvPr>
        </p:nvSpPr>
        <p:spPr>
          <a:xfrm>
            <a:off x="177799" y="555625"/>
            <a:ext cx="5410200" cy="2769989"/>
          </a:xfrm>
        </p:spPr>
        <p:txBody>
          <a:bodyPr/>
          <a:lstStyle/>
          <a:p>
            <a:r>
              <a:rPr lang="ru-RU" b="1" dirty="0"/>
              <a:t>Прочитайте диалог. Поговорите по образцу о родственниках одноклассников. </a:t>
            </a:r>
          </a:p>
          <a:p>
            <a:r>
              <a:rPr lang="ru-RU" sz="2000" dirty="0"/>
              <a:t>- У тебя есть сёстры и братья? </a:t>
            </a:r>
          </a:p>
          <a:p>
            <a:r>
              <a:rPr lang="ru-RU" sz="2000" dirty="0"/>
              <a:t>- Да, у меня один двоюродный брат и две сестры. Одна сестра родная, а другая - двоюродная.</a:t>
            </a:r>
          </a:p>
          <a:p>
            <a:r>
              <a:rPr lang="ru-RU" sz="2000" dirty="0"/>
              <a:t>- А у твоих родителей есть брат или сестра?</a:t>
            </a:r>
          </a:p>
          <a:p>
            <a:r>
              <a:rPr lang="ru-RU" sz="2000" dirty="0"/>
              <a:t>- У меня есть одна тётя и два дяди.</a:t>
            </a:r>
          </a:p>
          <a:p>
            <a:endParaRPr lang="ru-RU" sz="3600" i="1" dirty="0">
              <a:solidFill>
                <a:schemeClr val="tx2"/>
              </a:solidFill>
            </a:endParaRPr>
          </a:p>
        </p:txBody>
      </p:sp>
      <p:sp>
        <p:nvSpPr>
          <p:cNvPr id="5" name="AutoShape 2" descr="Газели — Википеди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73611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Проверим упражнение 7(стр.7)</a:t>
            </a:r>
            <a:endParaRPr lang="ru-RU" dirty="0"/>
          </a:p>
        </p:txBody>
      </p:sp>
      <p:sp>
        <p:nvSpPr>
          <p:cNvPr id="3" name="Объект 2"/>
          <p:cNvSpPr>
            <a:spLocks noGrp="1"/>
          </p:cNvSpPr>
          <p:nvPr>
            <p:ph sz="half" idx="2"/>
          </p:nvPr>
        </p:nvSpPr>
        <p:spPr>
          <a:xfrm>
            <a:off x="139700" y="555625"/>
            <a:ext cx="5448299" cy="1815882"/>
          </a:xfrm>
        </p:spPr>
        <p:txBody>
          <a:bodyPr/>
          <a:lstStyle/>
          <a:p>
            <a:r>
              <a:rPr lang="ru-RU" dirty="0"/>
              <a:t> </a:t>
            </a:r>
            <a:r>
              <a:rPr lang="ru-RU" dirty="0" smtClean="0"/>
              <a:t>   </a:t>
            </a:r>
            <a:r>
              <a:rPr lang="ru-RU" b="1" dirty="0"/>
              <a:t>Анвар и Малика летом у бабушки собирали лекарственные растения. Помогите ребятам сделать этикетки к лекарственным сборам. </a:t>
            </a:r>
            <a:r>
              <a:rPr lang="ru-RU" b="1" dirty="0" smtClean="0"/>
              <a:t>Расскажите  </a:t>
            </a:r>
            <a:r>
              <a:rPr lang="ru-RU" b="1" dirty="0"/>
              <a:t>о полезных свойствах растений.</a:t>
            </a:r>
          </a:p>
          <a:p>
            <a:r>
              <a:rPr lang="ru-RU" dirty="0" smtClean="0"/>
              <a:t>   </a:t>
            </a:r>
            <a:r>
              <a:rPr lang="ru-RU" sz="1800" dirty="0" smtClean="0"/>
              <a:t>Смородина </a:t>
            </a:r>
            <a:r>
              <a:rPr lang="ru-RU" sz="1800" dirty="0"/>
              <a:t>– очень полезное растение. Ягоды и листья смородины </a:t>
            </a:r>
            <a:r>
              <a:rPr lang="ru-RU" sz="1800" b="1" i="1" dirty="0"/>
              <a:t>применяют для лечения</a:t>
            </a:r>
            <a:r>
              <a:rPr lang="ru-RU" sz="1800" dirty="0"/>
              <a:t> болезней сердца. Ещё они </a:t>
            </a:r>
            <a:r>
              <a:rPr lang="ru-RU" sz="1800" b="1" i="1" dirty="0"/>
              <a:t>лечат от простуды</a:t>
            </a:r>
            <a:r>
              <a:rPr lang="ru-RU" sz="1800" dirty="0"/>
              <a:t>.</a:t>
            </a:r>
          </a:p>
          <a:p>
            <a:endParaRPr lang="ru-RU" sz="2800" dirty="0"/>
          </a:p>
        </p:txBody>
      </p:sp>
      <p:pic>
        <p:nvPicPr>
          <p:cNvPr id="4" name="Рисунок 3"/>
          <p:cNvPicPr/>
          <p:nvPr/>
        </p:nvPicPr>
        <p:blipFill>
          <a:blip r:embed="rId2"/>
          <a:srcRect/>
          <a:stretch>
            <a:fillRect/>
          </a:stretch>
        </p:blipFill>
        <p:spPr bwMode="auto">
          <a:xfrm>
            <a:off x="215899" y="2017250"/>
            <a:ext cx="1641791" cy="1066800"/>
          </a:xfrm>
          <a:prstGeom prst="rect">
            <a:avLst/>
          </a:prstGeom>
          <a:noFill/>
          <a:ln w="9525">
            <a:noFill/>
            <a:miter lim="800000"/>
            <a:headEnd/>
            <a:tailEnd/>
          </a:ln>
        </p:spPr>
      </p:pic>
      <p:pic>
        <p:nvPicPr>
          <p:cNvPr id="5" name="Рисунок 4"/>
          <p:cNvPicPr/>
          <p:nvPr/>
        </p:nvPicPr>
        <p:blipFill>
          <a:blip r:embed="rId3"/>
          <a:srcRect/>
          <a:stretch>
            <a:fillRect/>
          </a:stretch>
        </p:blipFill>
        <p:spPr bwMode="auto">
          <a:xfrm>
            <a:off x="1980643" y="2003425"/>
            <a:ext cx="1600200" cy="1066800"/>
          </a:xfrm>
          <a:prstGeom prst="rect">
            <a:avLst/>
          </a:prstGeom>
          <a:noFill/>
          <a:ln w="9525">
            <a:noFill/>
            <a:miter lim="800000"/>
            <a:headEnd/>
            <a:tailEnd/>
          </a:ln>
        </p:spPr>
      </p:pic>
      <p:pic>
        <p:nvPicPr>
          <p:cNvPr id="6" name="Рисунок 5"/>
          <p:cNvPicPr/>
          <p:nvPr/>
        </p:nvPicPr>
        <p:blipFill>
          <a:blip r:embed="rId4"/>
          <a:srcRect/>
          <a:stretch>
            <a:fillRect/>
          </a:stretch>
        </p:blipFill>
        <p:spPr bwMode="auto">
          <a:xfrm>
            <a:off x="3703795" y="2003425"/>
            <a:ext cx="1761252" cy="1051825"/>
          </a:xfrm>
          <a:prstGeom prst="rect">
            <a:avLst/>
          </a:prstGeom>
          <a:noFill/>
          <a:ln w="9525">
            <a:noFill/>
            <a:miter lim="800000"/>
            <a:headEnd/>
            <a:tailEnd/>
          </a:ln>
        </p:spPr>
      </p:pic>
    </p:spTree>
    <p:extLst>
      <p:ext uri="{BB962C8B-B14F-4D97-AF65-F5344CB8AC3E}">
        <p14:creationId xmlns:p14="http://schemas.microsoft.com/office/powerpoint/2010/main" val="2223947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a:t>
            </a:r>
            <a:r>
              <a:rPr lang="ru-RU" dirty="0"/>
              <a:t>5</a:t>
            </a:r>
            <a:r>
              <a:rPr lang="ru-RU" dirty="0" smtClean="0"/>
              <a:t> </a:t>
            </a:r>
            <a:endParaRPr lang="ru-RU" dirty="0"/>
          </a:p>
        </p:txBody>
      </p:sp>
      <p:sp>
        <p:nvSpPr>
          <p:cNvPr id="3" name="Объект 2"/>
          <p:cNvSpPr>
            <a:spLocks noGrp="1"/>
          </p:cNvSpPr>
          <p:nvPr>
            <p:ph sz="half" idx="2"/>
          </p:nvPr>
        </p:nvSpPr>
        <p:spPr>
          <a:xfrm>
            <a:off x="177799" y="738189"/>
            <a:ext cx="5410200" cy="1066800"/>
          </a:xfrm>
        </p:spPr>
        <p:txBody>
          <a:bodyPr/>
          <a:lstStyle/>
          <a:p>
            <a:r>
              <a:rPr lang="ru-RU" b="1" dirty="0"/>
              <a:t>Прочитайте диалог. Поговорите по образцу о родственниках одноклассников. </a:t>
            </a:r>
          </a:p>
          <a:p>
            <a:r>
              <a:rPr lang="ru-RU" sz="2000" dirty="0"/>
              <a:t>- У тебя </a:t>
            </a:r>
            <a:r>
              <a:rPr lang="ru-RU" sz="2000" dirty="0" smtClean="0"/>
              <a:t>есть бабушки и дедушки? </a:t>
            </a:r>
            <a:endParaRPr lang="ru-RU" sz="2000" dirty="0"/>
          </a:p>
          <a:p>
            <a:r>
              <a:rPr lang="ru-RU" sz="2000" dirty="0" smtClean="0"/>
              <a:t>- Да</a:t>
            </a:r>
            <a:r>
              <a:rPr lang="ru-RU" sz="2000" dirty="0"/>
              <a:t>, у меня </a:t>
            </a:r>
            <a:r>
              <a:rPr lang="ru-RU" sz="2000" dirty="0" smtClean="0"/>
              <a:t>два дедушки и две бабушки. </a:t>
            </a:r>
          </a:p>
          <a:p>
            <a:endParaRPr lang="ru-RU" sz="3600" i="1" dirty="0">
              <a:solidFill>
                <a:schemeClr val="tx2"/>
              </a:solidFill>
            </a:endParaRPr>
          </a:p>
        </p:txBody>
      </p:sp>
      <p:sp>
        <p:nvSpPr>
          <p:cNvPr id="5" name="AutoShape 2" descr="Газели — Википеди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0" name="Picture 2" descr="Статуэтки бабушки до 10 тысяч рублей — купить на Яндекс.Марке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786060"/>
            <a:ext cx="1676400" cy="136270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Статуэтки бабушки до 10 тысяч рублей — купить на Яндекс.Марке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1786060"/>
            <a:ext cx="1509864" cy="134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93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7</a:t>
            </a:r>
            <a:endParaRPr lang="ru-RU" dirty="0"/>
          </a:p>
        </p:txBody>
      </p:sp>
      <p:sp>
        <p:nvSpPr>
          <p:cNvPr id="3" name="Объект 2"/>
          <p:cNvSpPr>
            <a:spLocks noGrp="1"/>
          </p:cNvSpPr>
          <p:nvPr>
            <p:ph sz="half" idx="2"/>
          </p:nvPr>
        </p:nvSpPr>
        <p:spPr>
          <a:xfrm>
            <a:off x="215900" y="870466"/>
            <a:ext cx="3581400" cy="2645838"/>
          </a:xfrm>
        </p:spPr>
        <p:txBody>
          <a:bodyPr/>
          <a:lstStyle/>
          <a:p>
            <a:pPr lvl="0" algn="l" rtl="0" eaLnBrk="0" fontAlgn="base" hangingPunct="0">
              <a:spcBef>
                <a:spcPct val="0"/>
              </a:spcBef>
              <a:spcAft>
                <a:spcPct val="0"/>
              </a:spcAft>
            </a:pPr>
            <a:r>
              <a:rPr lang="ru-RU" altLang="ru-RU"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В мире есть четыре брата:</a:t>
            </a:r>
            <a:endParaRPr lang="ru-RU" altLang="ru-RU" sz="900" dirty="0">
              <a:solidFill>
                <a:schemeClr val="tx1"/>
              </a:solidFill>
              <a:latin typeface="Arial" panose="020B0604020202020204" pitchFamily="34" charset="0"/>
            </a:endParaRPr>
          </a:p>
          <a:p>
            <a:pPr lvl="0" algn="l" rtl="0" eaLnBrk="0" fontAlgn="base" hangingPunct="0">
              <a:spcBef>
                <a:spcPct val="0"/>
              </a:spcBef>
              <a:spcAft>
                <a:spcPct val="0"/>
              </a:spcAft>
            </a:pPr>
            <a:r>
              <a:rPr lang="ru-RU" altLang="ru-RU"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Север, Юг, Восток и Запад.</a:t>
            </a:r>
            <a:endParaRPr lang="ru-RU" altLang="ru-RU" sz="900" dirty="0">
              <a:solidFill>
                <a:schemeClr val="tx1"/>
              </a:solidFill>
              <a:latin typeface="Arial" panose="020B0604020202020204" pitchFamily="34" charset="0"/>
            </a:endParaRPr>
          </a:p>
          <a:p>
            <a:pPr lvl="0" algn="l" rtl="0" eaLnBrk="0" fontAlgn="base" hangingPunct="0">
              <a:spcBef>
                <a:spcPct val="0"/>
              </a:spcBef>
              <a:spcAft>
                <a:spcPct val="0"/>
              </a:spcAft>
            </a:pPr>
            <a:r>
              <a:rPr lang="ru-RU" altLang="ru-RU"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Братья эти – страны света, </a:t>
            </a:r>
            <a:endParaRPr lang="ru-RU" altLang="ru-RU" sz="900" dirty="0">
              <a:solidFill>
                <a:schemeClr val="tx1"/>
              </a:solidFill>
              <a:latin typeface="Arial" panose="020B0604020202020204" pitchFamily="34" charset="0"/>
            </a:endParaRPr>
          </a:p>
          <a:p>
            <a:pPr lvl="0" algn="l" rtl="0" eaLnBrk="0" fontAlgn="base" hangingPunct="0">
              <a:spcBef>
                <a:spcPct val="0"/>
              </a:spcBef>
              <a:spcAft>
                <a:spcPct val="0"/>
              </a:spcAft>
            </a:pPr>
            <a:r>
              <a:rPr lang="ru-RU" altLang="ru-RU"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Ну а дом их – вся планета.</a:t>
            </a:r>
            <a:endParaRPr lang="ru-RU" altLang="ru-RU" sz="3200" dirty="0">
              <a:solidFill>
                <a:schemeClr val="tx1"/>
              </a:solidFill>
              <a:latin typeface="Arial" panose="020B0604020202020204" pitchFamily="34" charset="0"/>
            </a:endParaRPr>
          </a:p>
          <a:p>
            <a:endParaRPr lang="ru-RU" sz="2000" dirty="0"/>
          </a:p>
        </p:txBody>
      </p:sp>
      <p:sp>
        <p:nvSpPr>
          <p:cNvPr id="5" name="Rectangle 2"/>
          <p:cNvSpPr>
            <a:spLocks noChangeArrowheads="1"/>
          </p:cNvSpPr>
          <p:nvPr/>
        </p:nvSpPr>
        <p:spPr bwMode="auto">
          <a:xfrm>
            <a:off x="0" y="0"/>
            <a:ext cx="576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193" name="Рисунок 10" descr="http://rosevetrov.narod.ru/ro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870466"/>
            <a:ext cx="1981200" cy="170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114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2"/>
          </p:nvPr>
        </p:nvPicPr>
        <p:blipFill>
          <a:blip r:embed="rId2"/>
          <a:stretch>
            <a:fillRect/>
          </a:stretch>
        </p:blipFill>
        <p:spPr>
          <a:xfrm>
            <a:off x="213999" y="631825"/>
            <a:ext cx="5251048" cy="1905000"/>
          </a:xfrm>
          <a:prstGeom prst="rect">
            <a:avLst/>
          </a:prstGeom>
        </p:spPr>
      </p:pic>
    </p:spTree>
    <p:extLst>
      <p:ext uri="{BB962C8B-B14F-4D97-AF65-F5344CB8AC3E}">
        <p14:creationId xmlns:p14="http://schemas.microsoft.com/office/powerpoint/2010/main" val="1801474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00" y="102424"/>
            <a:ext cx="5325347" cy="246221"/>
          </a:xfrm>
        </p:spPr>
        <p:txBody>
          <a:bodyPr/>
          <a:lstStyle/>
          <a:p>
            <a:r>
              <a:rPr lang="ru-RU" sz="1600" dirty="0" smtClean="0"/>
              <a:t>      Задание для самостоятельного выполнения</a:t>
            </a:r>
            <a:endParaRPr lang="ru-RU" sz="1600" dirty="0"/>
          </a:p>
        </p:txBody>
      </p:sp>
      <p:sp>
        <p:nvSpPr>
          <p:cNvPr id="3" name="Объект 2"/>
          <p:cNvSpPr>
            <a:spLocks noGrp="1"/>
          </p:cNvSpPr>
          <p:nvPr>
            <p:ph sz="half" idx="2"/>
          </p:nvPr>
        </p:nvSpPr>
        <p:spPr>
          <a:xfrm>
            <a:off x="520700" y="784225"/>
            <a:ext cx="4648200" cy="1477328"/>
          </a:xfrm>
        </p:spPr>
        <p:txBody>
          <a:bodyPr/>
          <a:lstStyle/>
          <a:p>
            <a:pPr algn="ctr"/>
            <a:r>
              <a:rPr lang="ru-RU" sz="2400" dirty="0" smtClean="0"/>
              <a:t>Выполнить упражнения 6,8</a:t>
            </a:r>
          </a:p>
          <a:p>
            <a:pPr algn="ctr"/>
            <a:r>
              <a:rPr lang="ru-RU" sz="2400" dirty="0"/>
              <a:t>н</a:t>
            </a:r>
            <a:r>
              <a:rPr lang="ru-RU" sz="2400" dirty="0" smtClean="0"/>
              <a:t>а странице 80. </a:t>
            </a:r>
          </a:p>
          <a:p>
            <a:pPr algn="ctr"/>
            <a:r>
              <a:rPr lang="ru-RU" sz="2400" dirty="0" smtClean="0"/>
              <a:t>Отгадайте загадки </a:t>
            </a:r>
          </a:p>
          <a:p>
            <a:pPr algn="ctr"/>
            <a:r>
              <a:rPr lang="ru-RU" sz="2400" dirty="0" smtClean="0"/>
              <a:t>на странице 81.</a:t>
            </a:r>
          </a:p>
        </p:txBody>
      </p:sp>
    </p:spTree>
    <p:extLst>
      <p:ext uri="{BB962C8B-B14F-4D97-AF65-F5344CB8AC3E}">
        <p14:creationId xmlns:p14="http://schemas.microsoft.com/office/powerpoint/2010/main" val="3673328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33" y="2328"/>
            <a:ext cx="5757267" cy="1020581"/>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sz="1799"/>
          </a:p>
        </p:txBody>
      </p:sp>
      <p:sp>
        <p:nvSpPr>
          <p:cNvPr id="3" name="object 3"/>
          <p:cNvSpPr txBox="1">
            <a:spLocks noGrp="1"/>
          </p:cNvSpPr>
          <p:nvPr>
            <p:ph type="title"/>
          </p:nvPr>
        </p:nvSpPr>
        <p:spPr>
          <a:xfrm>
            <a:off x="968755" y="228029"/>
            <a:ext cx="3361945" cy="537640"/>
          </a:xfrm>
          <a:prstGeom prst="rect">
            <a:avLst/>
          </a:prstGeom>
        </p:spPr>
        <p:txBody>
          <a:bodyPr vert="horz" wrap="square" lIns="0" tIns="14597" rIns="0" bIns="0" rtlCol="0" anchor="ctr">
            <a:spAutoFit/>
          </a:bodyPr>
          <a:lstStyle/>
          <a:p>
            <a:pPr marL="12693" algn="ctr">
              <a:spcBef>
                <a:spcPts val="114"/>
              </a:spcBef>
            </a:pPr>
            <a:r>
              <a:rPr lang="ru-RU" sz="3398" spc="-5" dirty="0" smtClean="0">
                <a:latin typeface="Arial" panose="020B0604020202020204" pitchFamily="34" charset="0"/>
                <a:cs typeface="Arial" panose="020B0604020202020204" pitchFamily="34" charset="0"/>
              </a:rPr>
              <a:t> </a:t>
            </a:r>
            <a:r>
              <a:rPr sz="3398" spc="-5" dirty="0" err="1" smtClean="0">
                <a:latin typeface="Arial" panose="020B0604020202020204" pitchFamily="34" charset="0"/>
                <a:cs typeface="Arial" panose="020B0604020202020204" pitchFamily="34" charset="0"/>
              </a:rPr>
              <a:t>Русский</a:t>
            </a:r>
            <a:r>
              <a:rPr sz="3398" spc="-55" dirty="0" smtClean="0">
                <a:latin typeface="Arial" panose="020B0604020202020204" pitchFamily="34" charset="0"/>
                <a:cs typeface="Arial" panose="020B0604020202020204" pitchFamily="34" charset="0"/>
              </a:rPr>
              <a:t> </a:t>
            </a:r>
            <a:r>
              <a:rPr sz="3398" spc="10" dirty="0">
                <a:latin typeface="Arial" panose="020B0604020202020204" pitchFamily="34" charset="0"/>
                <a:cs typeface="Arial" panose="020B0604020202020204" pitchFamily="34" charset="0"/>
              </a:rPr>
              <a:t>язык</a:t>
            </a:r>
            <a:endParaRPr sz="3398" dirty="0">
              <a:latin typeface="Arial" panose="020B0604020202020204" pitchFamily="34" charset="0"/>
              <a:cs typeface="Arial" panose="020B0604020202020204" pitchFamily="34" charset="0"/>
            </a:endParaRPr>
          </a:p>
        </p:txBody>
      </p:sp>
      <p:sp>
        <p:nvSpPr>
          <p:cNvPr id="4" name="object 4"/>
          <p:cNvSpPr txBox="1"/>
          <p:nvPr/>
        </p:nvSpPr>
        <p:spPr>
          <a:xfrm>
            <a:off x="449647" y="809725"/>
            <a:ext cx="3478724" cy="2129935"/>
          </a:xfrm>
          <a:prstGeom prst="rect">
            <a:avLst/>
          </a:prstGeom>
        </p:spPr>
        <p:txBody>
          <a:bodyPr vert="horz" wrap="square" lIns="0" tIns="13963" rIns="0" bIns="0" rtlCol="0">
            <a:spAutoFit/>
          </a:bodyPr>
          <a:lstStyle/>
          <a:p>
            <a:endParaRPr lang="ru-RU" sz="1749" b="1" spc="-20" dirty="0">
              <a:solidFill>
                <a:srgbClr val="2365C7"/>
              </a:solidFill>
              <a:latin typeface="Arial"/>
              <a:cs typeface="Arial"/>
            </a:endParaRPr>
          </a:p>
          <a:p>
            <a:pPr algn="ctr"/>
            <a:endParaRPr lang="ru-RU" sz="2400" b="1" dirty="0" smtClean="0">
              <a:solidFill>
                <a:schemeClr val="accent1">
                  <a:lumMod val="75000"/>
                </a:schemeClr>
              </a:solidFill>
              <a:latin typeface="Arial" panose="020B0604020202020204" pitchFamily="34" charset="0"/>
              <a:cs typeface="Arial" panose="020B0604020202020204" pitchFamily="34" charset="0"/>
            </a:endParaRPr>
          </a:p>
          <a:p>
            <a:pPr algn="ctr"/>
            <a:r>
              <a:rPr lang="ru-RU" sz="2400" b="1" dirty="0" smtClean="0">
                <a:solidFill>
                  <a:schemeClr val="tx2"/>
                </a:solidFill>
                <a:latin typeface="Arial" panose="020B0604020202020204" pitchFamily="34" charset="0"/>
                <a:cs typeface="Arial" panose="020B0604020202020204" pitchFamily="34" charset="0"/>
              </a:rPr>
              <a:t>Как сказать </a:t>
            </a:r>
          </a:p>
          <a:p>
            <a:pPr algn="ctr"/>
            <a:r>
              <a:rPr lang="ru-RU" sz="2400" b="1" dirty="0" smtClean="0">
                <a:solidFill>
                  <a:schemeClr val="tx2"/>
                </a:solidFill>
                <a:latin typeface="Arial" panose="020B0604020202020204" pitchFamily="34" charset="0"/>
                <a:cs typeface="Arial" panose="020B0604020202020204" pitchFamily="34" charset="0"/>
              </a:rPr>
              <a:t>о точном количестве предметов?</a:t>
            </a:r>
          </a:p>
          <a:p>
            <a:pPr algn="ctr"/>
            <a:r>
              <a:rPr lang="ru-RU" sz="2400" b="1" dirty="0" smtClean="0">
                <a:solidFill>
                  <a:schemeClr val="tx2"/>
                </a:solidFill>
                <a:latin typeface="Arial" panose="020B0604020202020204" pitchFamily="34" charset="0"/>
                <a:cs typeface="Arial" panose="020B0604020202020204" pitchFamily="34" charset="0"/>
              </a:rPr>
              <a:t>(урок 2)</a:t>
            </a:r>
            <a:endParaRPr lang="ru-RU" sz="2400" b="1" dirty="0" smtClean="0">
              <a:solidFill>
                <a:schemeClr val="accent1">
                  <a:lumMod val="75000"/>
                </a:schemeClr>
              </a:solidFill>
              <a:latin typeface="Arial" panose="020B0604020202020204" pitchFamily="34" charset="0"/>
              <a:cs typeface="Arial" panose="020B0604020202020204" pitchFamily="34" charset="0"/>
            </a:endParaRPr>
          </a:p>
        </p:txBody>
      </p:sp>
      <p:sp>
        <p:nvSpPr>
          <p:cNvPr id="5" name="object 5"/>
          <p:cNvSpPr/>
          <p:nvPr/>
        </p:nvSpPr>
        <p:spPr>
          <a:xfrm>
            <a:off x="144362" y="1247441"/>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sz="1799"/>
          </a:p>
        </p:txBody>
      </p:sp>
      <p:grpSp>
        <p:nvGrpSpPr>
          <p:cNvPr id="10" name="object 10"/>
          <p:cNvGrpSpPr/>
          <p:nvPr/>
        </p:nvGrpSpPr>
        <p:grpSpPr>
          <a:xfrm>
            <a:off x="4685877" y="213558"/>
            <a:ext cx="634055" cy="63405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sz="1799"/>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sz="1799"/>
            </a:p>
          </p:txBody>
        </p:sp>
      </p:grpSp>
      <p:sp>
        <p:nvSpPr>
          <p:cNvPr id="13" name="object 13"/>
          <p:cNvSpPr txBox="1"/>
          <p:nvPr/>
        </p:nvSpPr>
        <p:spPr>
          <a:xfrm>
            <a:off x="4923208" y="249697"/>
            <a:ext cx="173270" cy="362142"/>
          </a:xfrm>
          <a:prstGeom prst="rect">
            <a:avLst/>
          </a:prstGeom>
        </p:spPr>
        <p:txBody>
          <a:bodyPr vert="horz" wrap="square" lIns="0" tIns="15867" rIns="0" bIns="0" rtlCol="0">
            <a:spAutoFit/>
          </a:bodyPr>
          <a:lstStyle/>
          <a:p>
            <a:pPr>
              <a:spcBef>
                <a:spcPts val="125"/>
              </a:spcBef>
            </a:pPr>
            <a:r>
              <a:rPr lang="ru-RU" sz="2249" b="1" spc="10" dirty="0">
                <a:solidFill>
                  <a:srgbClr val="FFFFFF"/>
                </a:solidFill>
                <a:latin typeface="Arial"/>
                <a:cs typeface="Arial"/>
              </a:rPr>
              <a:t>6</a:t>
            </a:r>
            <a:endParaRPr sz="2249" dirty="0">
              <a:latin typeface="Arial"/>
              <a:cs typeface="Arial"/>
            </a:endParaRPr>
          </a:p>
        </p:txBody>
      </p:sp>
      <p:sp>
        <p:nvSpPr>
          <p:cNvPr id="14" name="object 14"/>
          <p:cNvSpPr txBox="1"/>
          <p:nvPr/>
        </p:nvSpPr>
        <p:spPr>
          <a:xfrm>
            <a:off x="4787900" y="542482"/>
            <a:ext cx="503021" cy="227620"/>
          </a:xfrm>
          <a:prstGeom prst="rect">
            <a:avLst/>
          </a:prstGeom>
        </p:spPr>
        <p:txBody>
          <a:bodyPr vert="horz" wrap="square" lIns="0" tIns="12059" rIns="0" bIns="0" rtlCol="0">
            <a:spAutoFit/>
          </a:bodyPr>
          <a:lstStyle/>
          <a:p>
            <a:pPr>
              <a:spcBef>
                <a:spcPts val="95"/>
              </a:spcBef>
            </a:pPr>
            <a:r>
              <a:rPr sz="1400" spc="5" dirty="0">
                <a:solidFill>
                  <a:srgbClr val="FFFFFF"/>
                </a:solidFill>
                <a:latin typeface="Arial"/>
                <a:cs typeface="Arial"/>
              </a:rPr>
              <a:t>к</a:t>
            </a:r>
            <a:r>
              <a:rPr sz="1400" spc="-5" dirty="0">
                <a:solidFill>
                  <a:srgbClr val="FFFFFF"/>
                </a:solidFill>
                <a:latin typeface="Arial"/>
                <a:cs typeface="Arial"/>
              </a:rPr>
              <a:t>ласс</a:t>
            </a:r>
            <a:endParaRPr sz="1400" dirty="0">
              <a:latin typeface="Arial"/>
              <a:cs typeface="Arial"/>
            </a:endParaRPr>
          </a:p>
        </p:txBody>
      </p:sp>
      <p:grpSp>
        <p:nvGrpSpPr>
          <p:cNvPr id="15" name="object 15"/>
          <p:cNvGrpSpPr/>
          <p:nvPr/>
        </p:nvGrpSpPr>
        <p:grpSpPr>
          <a:xfrm>
            <a:off x="347773" y="289663"/>
            <a:ext cx="467131" cy="466497"/>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sz="1799"/>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sz="1799"/>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sz="1799"/>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sz="1799"/>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endParaRPr sz="1799"/>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1799"/>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sz="1799"/>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sz="1799"/>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sz="1799"/>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sz="1799"/>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sz="1799"/>
            </a:p>
          </p:txBody>
        </p:sp>
      </p:grpSp>
      <p:sp>
        <p:nvSpPr>
          <p:cNvPr id="27" name="object 5"/>
          <p:cNvSpPr/>
          <p:nvPr/>
        </p:nvSpPr>
        <p:spPr>
          <a:xfrm>
            <a:off x="144362" y="2137742"/>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chemeClr val="bg1">
              <a:lumMod val="65000"/>
            </a:schemeClr>
          </a:solidFill>
        </p:spPr>
        <p:txBody>
          <a:bodyPr wrap="square" lIns="0" tIns="0" rIns="0" bIns="0" rtlCol="0"/>
          <a:lstStyle/>
          <a:p>
            <a:endParaRPr sz="1799" dirty="0">
              <a:latin typeface="Arial" panose="020B0604020202020204" pitchFamily="34" charset="0"/>
              <a:cs typeface="Arial" panose="020B0604020202020204" pitchFamily="34" charset="0"/>
            </a:endParaRPr>
          </a:p>
        </p:txBody>
      </p:sp>
      <p:pic>
        <p:nvPicPr>
          <p:cNvPr id="9218" name="Picture 2" descr="Презентация по русскому языку на тему &quot; «Как сказать о точном количестве  предметов»&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655" y="1315694"/>
            <a:ext cx="1796489" cy="141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8295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Сегодня на уроке мы</a:t>
            </a:r>
            <a:endParaRPr lang="ru-RU" dirty="0"/>
          </a:p>
        </p:txBody>
      </p:sp>
      <p:sp>
        <p:nvSpPr>
          <p:cNvPr id="3" name="Текст 2"/>
          <p:cNvSpPr>
            <a:spLocks noGrp="1"/>
          </p:cNvSpPr>
          <p:nvPr>
            <p:ph type="body" idx="1"/>
          </p:nvPr>
        </p:nvSpPr>
        <p:spPr>
          <a:xfrm>
            <a:off x="215901" y="741234"/>
            <a:ext cx="5334000" cy="1754326"/>
          </a:xfrm>
        </p:spPr>
        <p:txBody>
          <a:bodyPr/>
          <a:lstStyle/>
          <a:p>
            <a:r>
              <a:rPr lang="ru-RU" sz="1800" dirty="0" smtClean="0"/>
              <a:t>Продолжим работу по теме «Имя числительное».</a:t>
            </a:r>
          </a:p>
          <a:p>
            <a:r>
              <a:rPr lang="ru-RU" sz="1800" dirty="0" smtClean="0"/>
              <a:t>Вспомним русские и узбекские пословицы с числительными.</a:t>
            </a:r>
          </a:p>
          <a:p>
            <a:r>
              <a:rPr lang="ru-RU" sz="1800" dirty="0" smtClean="0"/>
              <a:t>Научимся правильно писать числительные от 11 до 100 и изменять их по падежам.</a:t>
            </a:r>
          </a:p>
          <a:p>
            <a:endParaRPr lang="ru-RU" dirty="0" smtClean="0"/>
          </a:p>
          <a:p>
            <a:endParaRPr lang="ru-RU" dirty="0"/>
          </a:p>
        </p:txBody>
      </p:sp>
    </p:spTree>
    <p:extLst>
      <p:ext uri="{BB962C8B-B14F-4D97-AF65-F5344CB8AC3E}">
        <p14:creationId xmlns:p14="http://schemas.microsoft.com/office/powerpoint/2010/main" val="3530501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6</a:t>
            </a:r>
            <a:endParaRPr lang="ru-RU" dirty="0"/>
          </a:p>
        </p:txBody>
      </p:sp>
      <p:sp>
        <p:nvSpPr>
          <p:cNvPr id="3" name="Объект 2"/>
          <p:cNvSpPr>
            <a:spLocks noGrp="1"/>
          </p:cNvSpPr>
          <p:nvPr>
            <p:ph sz="half" idx="2"/>
          </p:nvPr>
        </p:nvSpPr>
        <p:spPr>
          <a:xfrm>
            <a:off x="215900" y="631824"/>
            <a:ext cx="5334000" cy="2646878"/>
          </a:xfrm>
        </p:spPr>
        <p:txBody>
          <a:bodyPr/>
          <a:lstStyle/>
          <a:p>
            <a:r>
              <a:rPr lang="ru-RU" b="1" dirty="0"/>
              <a:t>Прочитайте пословицы. О чём они говорят? Как звучат на родном языке?</a:t>
            </a:r>
          </a:p>
          <a:p>
            <a:r>
              <a:rPr lang="ru-RU" sz="1600" dirty="0"/>
              <a:t>Два кота в одном мешке не усидят. За двумя зайцами погонишься – ни одного не поймаешь. Из двух зол выбирают меньшее. Двумя ложками кашу не едят. Два часа собирался, два часа умывался, час вытирался, сутки одевался. Старый друг лучше новых двух. На двух якорях корабль крепче держится. Двум смертям не бывать, а одной не миновать. Ум хорошо, а два лучше. </a:t>
            </a:r>
          </a:p>
          <a:p>
            <a:endParaRPr lang="ru-RU" sz="2000" dirty="0"/>
          </a:p>
        </p:txBody>
      </p:sp>
      <p:sp>
        <p:nvSpPr>
          <p:cNvPr id="5" name="Rectangle 2"/>
          <p:cNvSpPr>
            <a:spLocks noChangeArrowheads="1"/>
          </p:cNvSpPr>
          <p:nvPr/>
        </p:nvSpPr>
        <p:spPr bwMode="auto">
          <a:xfrm>
            <a:off x="0" y="0"/>
            <a:ext cx="576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831456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якорь</a:t>
            </a:r>
            <a:endParaRPr lang="ru-RU" dirty="0"/>
          </a:p>
        </p:txBody>
      </p:sp>
      <p:pic>
        <p:nvPicPr>
          <p:cNvPr id="11266" name="Picture 2" descr="Краткая история развития корабельных якорей"/>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7945" y="931882"/>
            <a:ext cx="2330181" cy="199428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Якорь и Штурвал | 217 фотографий | Художественные принты, Морское  искусство, Артбуки"/>
          <p:cNvPicPr>
            <a:picLocks noGrp="1" noChangeAspect="1" noChangeArrowheads="1"/>
          </p:cNvPicPr>
          <p:nvPr>
            <p:ph sz="half" idx="3"/>
          </p:nvPr>
        </p:nvPicPr>
        <p:blipFill>
          <a:blip r:embed="rId3" cstate="print">
            <a:extLst>
              <a:ext uri="{28A0092B-C50C-407E-A947-70E740481C1C}">
                <a14:useLocalDpi xmlns:a14="http://schemas.microsoft.com/office/drawing/2010/main" val="0"/>
              </a:ext>
            </a:extLst>
          </a:blip>
          <a:srcRect/>
          <a:stretch>
            <a:fillRect/>
          </a:stretch>
        </p:blipFill>
        <p:spPr bwMode="auto">
          <a:xfrm>
            <a:off x="3340100" y="947507"/>
            <a:ext cx="1633866" cy="191808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0752" y="555625"/>
            <a:ext cx="5325348" cy="369332"/>
          </a:xfrm>
          <a:prstGeom prst="rect">
            <a:avLst/>
          </a:prstGeom>
        </p:spPr>
        <p:txBody>
          <a:bodyPr wrap="square">
            <a:spAutoFit/>
          </a:bodyPr>
          <a:lstStyle/>
          <a:p>
            <a:r>
              <a:rPr lang="ru-RU">
                <a:latin typeface="Arial" panose="020B0604020202020204" pitchFamily="34" charset="0"/>
                <a:cs typeface="Arial" panose="020B0604020202020204" pitchFamily="34" charset="0"/>
              </a:rPr>
              <a:t>На двух якорях корабль крепче держится. </a:t>
            </a:r>
          </a:p>
        </p:txBody>
      </p:sp>
    </p:spTree>
    <p:extLst>
      <p:ext uri="{BB962C8B-B14F-4D97-AF65-F5344CB8AC3E}">
        <p14:creationId xmlns:p14="http://schemas.microsoft.com/office/powerpoint/2010/main" val="2846674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6</a:t>
            </a:r>
            <a:endParaRPr lang="ru-RU" dirty="0"/>
          </a:p>
        </p:txBody>
      </p:sp>
      <p:sp>
        <p:nvSpPr>
          <p:cNvPr id="3" name="Объект 2"/>
          <p:cNvSpPr>
            <a:spLocks noGrp="1"/>
          </p:cNvSpPr>
          <p:nvPr>
            <p:ph sz="half" idx="2"/>
          </p:nvPr>
        </p:nvSpPr>
        <p:spPr>
          <a:xfrm>
            <a:off x="212849" y="656716"/>
            <a:ext cx="5340100" cy="1415772"/>
          </a:xfrm>
        </p:spPr>
        <p:txBody>
          <a:bodyPr/>
          <a:lstStyle/>
          <a:p>
            <a:r>
              <a:rPr lang="uz-Latn-UZ" sz="2000" dirty="0" smtClean="0"/>
              <a:t>Ikkita qo‘chqor kallasi bir qozonda qaynamas.</a:t>
            </a:r>
            <a:r>
              <a:rPr lang="en-US" dirty="0"/>
              <a:t> </a:t>
            </a:r>
            <a:r>
              <a:rPr lang="en-US" sz="1800" dirty="0" err="1"/>
              <a:t>Ikkita</a:t>
            </a:r>
            <a:r>
              <a:rPr lang="en-US" sz="1800" dirty="0"/>
              <a:t> </a:t>
            </a:r>
            <a:r>
              <a:rPr lang="en-US" sz="1800" dirty="0" err="1"/>
              <a:t>quyonni</a:t>
            </a:r>
            <a:r>
              <a:rPr lang="en-US" sz="1800" dirty="0"/>
              <a:t> </a:t>
            </a:r>
            <a:r>
              <a:rPr lang="en-US" sz="1800" dirty="0" err="1"/>
              <a:t>quvsangiz</a:t>
            </a:r>
            <a:r>
              <a:rPr lang="en-US" sz="1800" dirty="0"/>
              <a:t>, </a:t>
            </a:r>
            <a:r>
              <a:rPr lang="en-US" sz="1800" dirty="0" err="1"/>
              <a:t>bittasini</a:t>
            </a:r>
            <a:r>
              <a:rPr lang="en-US" sz="1800" dirty="0"/>
              <a:t> ham </a:t>
            </a:r>
            <a:r>
              <a:rPr lang="en-US" sz="1800" dirty="0" err="1"/>
              <a:t>ushlamaysiz</a:t>
            </a:r>
            <a:r>
              <a:rPr lang="en-US" sz="1800" dirty="0"/>
              <a:t>.</a:t>
            </a:r>
            <a:r>
              <a:rPr lang="en-US" sz="3200" dirty="0"/>
              <a:t/>
            </a:r>
            <a:br>
              <a:rPr lang="en-US" sz="3200" dirty="0"/>
            </a:br>
            <a:r>
              <a:rPr lang="en-US" sz="1800" dirty="0" err="1"/>
              <a:t>Ikki</a:t>
            </a:r>
            <a:r>
              <a:rPr lang="en-US" sz="1800" dirty="0"/>
              <a:t> </a:t>
            </a:r>
            <a:r>
              <a:rPr lang="en-US" sz="1800" dirty="0" err="1"/>
              <a:t>yomonlikdan</a:t>
            </a:r>
            <a:r>
              <a:rPr lang="en-US" sz="1800" dirty="0"/>
              <a:t> </a:t>
            </a:r>
            <a:r>
              <a:rPr lang="en-US" sz="1800" dirty="0" err="1"/>
              <a:t>ozi</a:t>
            </a:r>
            <a:r>
              <a:rPr lang="en-US" sz="1800" dirty="0"/>
              <a:t> </a:t>
            </a:r>
            <a:r>
              <a:rPr lang="en-US" sz="1800" dirty="0" err="1" smtClean="0"/>
              <a:t>tanlangan</a:t>
            </a:r>
            <a:r>
              <a:rPr lang="en-US" sz="1800" dirty="0" smtClean="0"/>
              <a:t>.</a:t>
            </a:r>
            <a:endParaRPr lang="uz-Latn-UZ" sz="1800" dirty="0" smtClean="0"/>
          </a:p>
          <a:p>
            <a:r>
              <a:rPr lang="uz-Latn-UZ" sz="1800" dirty="0" smtClean="0"/>
              <a:t>Ikkita qoshiq bilan bo‘tqa yeb b‘olmas. </a:t>
            </a:r>
          </a:p>
          <a:p>
            <a:r>
              <a:rPr lang="en-US" sz="1800" dirty="0" err="1" smtClean="0"/>
              <a:t>Eski</a:t>
            </a:r>
            <a:r>
              <a:rPr lang="en-US" sz="1800" dirty="0" smtClean="0"/>
              <a:t> do</a:t>
            </a:r>
            <a:r>
              <a:rPr lang="uz-Latn-UZ" sz="1800" dirty="0" smtClean="0"/>
              <a:t>‘</a:t>
            </a:r>
            <a:r>
              <a:rPr lang="en-US" sz="1800" dirty="0" err="1" smtClean="0"/>
              <a:t>st</a:t>
            </a:r>
            <a:r>
              <a:rPr lang="en-US" sz="1800" dirty="0" smtClean="0"/>
              <a:t> </a:t>
            </a:r>
            <a:r>
              <a:rPr lang="en-US" sz="1800" dirty="0" err="1"/>
              <a:t>ikki</a:t>
            </a:r>
            <a:r>
              <a:rPr lang="en-US" sz="1800" dirty="0"/>
              <a:t> </a:t>
            </a:r>
            <a:r>
              <a:rPr lang="en-US" sz="1800" dirty="0" err="1"/>
              <a:t>yangi</a:t>
            </a:r>
            <a:r>
              <a:rPr lang="en-US" sz="1800" dirty="0"/>
              <a:t> </a:t>
            </a:r>
            <a:r>
              <a:rPr lang="en-US" sz="1800" dirty="0" smtClean="0"/>
              <a:t>do</a:t>
            </a:r>
            <a:r>
              <a:rPr lang="uz-Latn-UZ" sz="1800" dirty="0" smtClean="0"/>
              <a:t>‘</a:t>
            </a:r>
            <a:r>
              <a:rPr lang="en-US" sz="1800" dirty="0" err="1" smtClean="0"/>
              <a:t>stdan</a:t>
            </a:r>
            <a:r>
              <a:rPr lang="en-US" sz="1800" dirty="0" smtClean="0"/>
              <a:t> </a:t>
            </a:r>
            <a:r>
              <a:rPr lang="en-US" sz="1800" dirty="0" err="1" smtClean="0"/>
              <a:t>yaxshiroqdir</a:t>
            </a:r>
            <a:endParaRPr lang="ru-RU" sz="3200" dirty="0"/>
          </a:p>
        </p:txBody>
      </p:sp>
      <p:sp>
        <p:nvSpPr>
          <p:cNvPr id="5" name="Rectangle 2"/>
          <p:cNvSpPr>
            <a:spLocks noChangeArrowheads="1"/>
          </p:cNvSpPr>
          <p:nvPr/>
        </p:nvSpPr>
        <p:spPr bwMode="auto">
          <a:xfrm>
            <a:off x="0" y="0"/>
            <a:ext cx="576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139701" y="2069444"/>
            <a:ext cx="4325900" cy="369332"/>
          </a:xfrm>
          <a:prstGeom prst="rect">
            <a:avLst/>
          </a:prstGeom>
        </p:spPr>
        <p:txBody>
          <a:bodyPr wrap="square">
            <a:spAutoFit/>
          </a:bodyPr>
          <a:lstStyle/>
          <a:p>
            <a:r>
              <a:rPr lang="en-US" dirty="0" err="1">
                <a:solidFill>
                  <a:srgbClr val="000000"/>
                </a:solidFill>
                <a:latin typeface="avenir-light"/>
              </a:rPr>
              <a:t>Yilda</a:t>
            </a:r>
            <a:r>
              <a:rPr lang="en-US" dirty="0">
                <a:solidFill>
                  <a:srgbClr val="000000"/>
                </a:solidFill>
                <a:latin typeface="avenir-light"/>
              </a:rPr>
              <a:t> </a:t>
            </a:r>
            <a:r>
              <a:rPr lang="en-US" dirty="0" err="1">
                <a:solidFill>
                  <a:srgbClr val="000000"/>
                </a:solidFill>
                <a:latin typeface="avenir-light"/>
              </a:rPr>
              <a:t>ikki</a:t>
            </a:r>
            <a:r>
              <a:rPr lang="en-US" dirty="0">
                <a:solidFill>
                  <a:srgbClr val="000000"/>
                </a:solidFill>
                <a:latin typeface="avenir-light"/>
              </a:rPr>
              <a:t> </a:t>
            </a:r>
            <a:r>
              <a:rPr lang="en-US" dirty="0" err="1">
                <a:solidFill>
                  <a:srgbClr val="000000"/>
                </a:solidFill>
                <a:latin typeface="avenir-light"/>
              </a:rPr>
              <a:t>marta</a:t>
            </a:r>
            <a:r>
              <a:rPr lang="en-US" dirty="0">
                <a:solidFill>
                  <a:srgbClr val="000000"/>
                </a:solidFill>
                <a:latin typeface="avenir-light"/>
              </a:rPr>
              <a:t> </a:t>
            </a:r>
            <a:r>
              <a:rPr lang="en-US" dirty="0" err="1">
                <a:solidFill>
                  <a:srgbClr val="000000"/>
                </a:solidFill>
                <a:latin typeface="avenir-light"/>
              </a:rPr>
              <a:t>yoz</a:t>
            </a:r>
            <a:r>
              <a:rPr lang="en-US" dirty="0">
                <a:solidFill>
                  <a:srgbClr val="000000"/>
                </a:solidFill>
                <a:latin typeface="avenir-light"/>
              </a:rPr>
              <a:t> </a:t>
            </a:r>
            <a:r>
              <a:rPr lang="en-US" dirty="0" err="1" smtClean="0">
                <a:solidFill>
                  <a:srgbClr val="000000"/>
                </a:solidFill>
                <a:latin typeface="avenir-light"/>
              </a:rPr>
              <a:t>bo</a:t>
            </a:r>
            <a:r>
              <a:rPr lang="uz-Latn-UZ" dirty="0" smtClean="0">
                <a:solidFill>
                  <a:srgbClr val="000000"/>
                </a:solidFill>
                <a:latin typeface="avenir-light"/>
              </a:rPr>
              <a:t>‘</a:t>
            </a:r>
            <a:r>
              <a:rPr lang="en-US" dirty="0" err="1" smtClean="0">
                <a:solidFill>
                  <a:srgbClr val="000000"/>
                </a:solidFill>
                <a:latin typeface="avenir-light"/>
              </a:rPr>
              <a:t>lmaydi</a:t>
            </a:r>
            <a:r>
              <a:rPr lang="en-US" dirty="0">
                <a:solidFill>
                  <a:srgbClr val="000000"/>
                </a:solidFill>
                <a:latin typeface="avenir-light"/>
              </a:rPr>
              <a:t>.</a:t>
            </a:r>
            <a:endParaRPr lang="ru-RU" dirty="0"/>
          </a:p>
        </p:txBody>
      </p:sp>
      <p:sp>
        <p:nvSpPr>
          <p:cNvPr id="7" name="Прямоугольник 6"/>
          <p:cNvSpPr/>
          <p:nvPr/>
        </p:nvSpPr>
        <p:spPr>
          <a:xfrm>
            <a:off x="139701" y="2438776"/>
            <a:ext cx="5325346" cy="369332"/>
          </a:xfrm>
          <a:prstGeom prst="rect">
            <a:avLst/>
          </a:prstGeom>
        </p:spPr>
        <p:txBody>
          <a:bodyPr wrap="square">
            <a:spAutoFit/>
          </a:bodyPr>
          <a:lstStyle/>
          <a:p>
            <a:r>
              <a:rPr lang="fi-FI" dirty="0">
                <a:solidFill>
                  <a:srgbClr val="000000"/>
                </a:solidFill>
                <a:latin typeface="avenir-light"/>
              </a:rPr>
              <a:t>Bitta bosh yaxshi, lekin ikkitasi yaxshiroq.</a:t>
            </a:r>
            <a:endParaRPr lang="ru-RU" dirty="0"/>
          </a:p>
        </p:txBody>
      </p:sp>
    </p:spTree>
    <p:extLst>
      <p:ext uri="{BB962C8B-B14F-4D97-AF65-F5344CB8AC3E}">
        <p14:creationId xmlns:p14="http://schemas.microsoft.com/office/powerpoint/2010/main" val="235055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6</a:t>
            </a:r>
            <a:endParaRPr lang="ru-RU" dirty="0"/>
          </a:p>
        </p:txBody>
      </p:sp>
      <p:sp>
        <p:nvSpPr>
          <p:cNvPr id="3" name="Объект 2"/>
          <p:cNvSpPr>
            <a:spLocks noGrp="1"/>
          </p:cNvSpPr>
          <p:nvPr>
            <p:ph sz="half" idx="2"/>
          </p:nvPr>
        </p:nvSpPr>
        <p:spPr>
          <a:xfrm>
            <a:off x="1435100" y="631824"/>
            <a:ext cx="3962400" cy="492443"/>
          </a:xfrm>
        </p:spPr>
        <p:txBody>
          <a:bodyPr/>
          <a:lstStyle/>
          <a:p>
            <a:r>
              <a:rPr lang="ru-RU" sz="1600" dirty="0" err="1" smtClean="0"/>
              <a:t>С.Михалков</a:t>
            </a:r>
            <a:r>
              <a:rPr lang="ru-RU" sz="1600" dirty="0" smtClean="0"/>
              <a:t> </a:t>
            </a:r>
            <a:r>
              <a:rPr lang="ru-RU" sz="1600" dirty="0"/>
              <a:t>«Мы с приятелем».</a:t>
            </a:r>
            <a:endParaRPr lang="ru-RU" sz="2800" dirty="0"/>
          </a:p>
        </p:txBody>
      </p:sp>
      <p:sp>
        <p:nvSpPr>
          <p:cNvPr id="5" name="Rectangle 2"/>
          <p:cNvSpPr>
            <a:spLocks noChangeArrowheads="1"/>
          </p:cNvSpPr>
          <p:nvPr/>
        </p:nvSpPr>
        <p:spPr bwMode="auto">
          <a:xfrm>
            <a:off x="0" y="0"/>
            <a:ext cx="576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Прямоугольник 3"/>
          <p:cNvSpPr/>
          <p:nvPr/>
        </p:nvSpPr>
        <p:spPr>
          <a:xfrm>
            <a:off x="139700" y="936625"/>
            <a:ext cx="2882900" cy="2246769"/>
          </a:xfrm>
          <a:prstGeom prst="rect">
            <a:avLst/>
          </a:prstGeom>
        </p:spPr>
        <p:txBody>
          <a:bodyPr>
            <a:spAutoFit/>
          </a:bodyPr>
          <a:lstStyle/>
          <a:p>
            <a:r>
              <a:rPr lang="ru-RU" sz="1400" dirty="0">
                <a:latin typeface="Arial" panose="020B0604020202020204" pitchFamily="34" charset="0"/>
                <a:ea typeface="Times New Roman" panose="02020603050405020304" pitchFamily="18" charset="0"/>
                <a:cs typeface="Arial" panose="020B0604020202020204" pitchFamily="34" charset="0"/>
              </a:rPr>
              <a:t>Мы с приятелем </a:t>
            </a:r>
            <a:r>
              <a:rPr lang="ru-RU" sz="1400" dirty="0" smtClean="0">
                <a:latin typeface="Arial" panose="020B0604020202020204" pitchFamily="34" charset="0"/>
                <a:ea typeface="Times New Roman" panose="02020603050405020304" pitchFamily="18" charset="0"/>
                <a:cs typeface="Arial" panose="020B0604020202020204" pitchFamily="34" charset="0"/>
              </a:rPr>
              <a:t>вдвоём</a:t>
            </a:r>
            <a:endParaRPr lang="ru-RU" sz="1400" dirty="0">
              <a:latin typeface="Arial" panose="020B0604020202020204" pitchFamily="34" charset="0"/>
              <a:ea typeface="Times New Roman" panose="02020603050405020304" pitchFamily="18" charset="0"/>
              <a:cs typeface="Arial" panose="020B0604020202020204" pitchFamily="34" charset="0"/>
            </a:endParaRPr>
          </a:p>
          <a:p>
            <a:r>
              <a:rPr lang="ru-RU" sz="1400" dirty="0">
                <a:latin typeface="Arial" panose="020B0604020202020204" pitchFamily="34" charset="0"/>
                <a:ea typeface="Times New Roman" panose="02020603050405020304" pitchFamily="18" charset="0"/>
                <a:cs typeface="Arial" panose="020B0604020202020204" pitchFamily="34" charset="0"/>
              </a:rPr>
              <a:t>Замечательно </a:t>
            </a:r>
            <a:r>
              <a:rPr lang="ru-RU" sz="1400" dirty="0" smtClean="0">
                <a:latin typeface="Arial" panose="020B0604020202020204" pitchFamily="34" charset="0"/>
                <a:ea typeface="Times New Roman" panose="02020603050405020304" pitchFamily="18" charset="0"/>
                <a:cs typeface="Arial" panose="020B0604020202020204" pitchFamily="34" charset="0"/>
              </a:rPr>
              <a:t>живём</a:t>
            </a:r>
            <a:r>
              <a:rPr lang="ru-RU" sz="1400" dirty="0">
                <a:latin typeface="Arial" panose="020B0604020202020204" pitchFamily="34" charset="0"/>
                <a:ea typeface="Times New Roman" panose="02020603050405020304" pitchFamily="18" charset="0"/>
                <a:cs typeface="Arial" panose="020B0604020202020204" pitchFamily="34" charset="0"/>
              </a:rPr>
              <a:t>!</a:t>
            </a:r>
          </a:p>
          <a:p>
            <a:r>
              <a:rPr lang="ru-RU" sz="1400" dirty="0">
                <a:latin typeface="Arial" panose="020B0604020202020204" pitchFamily="34" charset="0"/>
                <a:ea typeface="Times New Roman" panose="02020603050405020304" pitchFamily="18" charset="0"/>
                <a:cs typeface="Arial" panose="020B0604020202020204" pitchFamily="34" charset="0"/>
              </a:rPr>
              <a:t>Мы такие с ним друзья —</a:t>
            </a:r>
          </a:p>
          <a:p>
            <a:r>
              <a:rPr lang="ru-RU" sz="1400" dirty="0">
                <a:latin typeface="Arial" panose="020B0604020202020204" pitchFamily="34" charset="0"/>
                <a:ea typeface="Times New Roman" panose="02020603050405020304" pitchFamily="18" charset="0"/>
                <a:cs typeface="Arial" panose="020B0604020202020204" pitchFamily="34" charset="0"/>
              </a:rPr>
              <a:t>Куда он, туда и я!</a:t>
            </a:r>
          </a:p>
          <a:p>
            <a:r>
              <a:rPr lang="ru-RU" sz="1400" dirty="0">
                <a:latin typeface="Arial" panose="020B0604020202020204" pitchFamily="34" charset="0"/>
                <a:ea typeface="Times New Roman" panose="02020603050405020304" pitchFamily="18" charset="0"/>
                <a:cs typeface="Arial" panose="020B0604020202020204" pitchFamily="34" charset="0"/>
              </a:rPr>
              <a:t>Мы имеем по карманам:</a:t>
            </a:r>
          </a:p>
          <a:p>
            <a:r>
              <a:rPr lang="ru-RU" sz="1400" u="sng" dirty="0">
                <a:latin typeface="Arial" panose="020B0604020202020204" pitchFamily="34" charset="0"/>
                <a:ea typeface="Times New Roman" panose="02020603050405020304" pitchFamily="18" charset="0"/>
                <a:cs typeface="Arial" panose="020B0604020202020204" pitchFamily="34" charset="0"/>
              </a:rPr>
              <a:t>Две резинки</a:t>
            </a:r>
            <a:r>
              <a:rPr lang="ru-RU" sz="1400" dirty="0">
                <a:latin typeface="Arial" panose="020B0604020202020204" pitchFamily="34" charset="0"/>
                <a:ea typeface="Times New Roman" panose="02020603050405020304" pitchFamily="18" charset="0"/>
                <a:cs typeface="Arial" panose="020B0604020202020204" pitchFamily="34" charset="0"/>
              </a:rPr>
              <a:t>, </a:t>
            </a:r>
            <a:r>
              <a:rPr lang="ru-RU" sz="1400" u="sng" dirty="0">
                <a:latin typeface="Arial" panose="020B0604020202020204" pitchFamily="34" charset="0"/>
                <a:ea typeface="Times New Roman" panose="02020603050405020304" pitchFamily="18" charset="0"/>
                <a:cs typeface="Arial" panose="020B0604020202020204" pitchFamily="34" charset="0"/>
              </a:rPr>
              <a:t>два крючка</a:t>
            </a:r>
            <a:r>
              <a:rPr lang="ru-RU" sz="1400" dirty="0">
                <a:latin typeface="Arial" panose="020B0604020202020204" pitchFamily="34" charset="0"/>
                <a:ea typeface="Times New Roman" panose="02020603050405020304" pitchFamily="18" charset="0"/>
                <a:cs typeface="Arial" panose="020B0604020202020204" pitchFamily="34" charset="0"/>
              </a:rPr>
              <a:t>,</a:t>
            </a:r>
          </a:p>
          <a:p>
            <a:r>
              <a:rPr lang="ru-RU" sz="1400" u="sng" dirty="0">
                <a:latin typeface="Arial" panose="020B0604020202020204" pitchFamily="34" charset="0"/>
                <a:ea typeface="Times New Roman" panose="02020603050405020304" pitchFamily="18" charset="0"/>
                <a:cs typeface="Arial" panose="020B0604020202020204" pitchFamily="34" charset="0"/>
              </a:rPr>
              <a:t>Две </a:t>
            </a:r>
            <a:r>
              <a:rPr lang="ru-RU" sz="1400" dirty="0">
                <a:latin typeface="Arial" panose="020B0604020202020204" pitchFamily="34" charset="0"/>
                <a:ea typeface="Times New Roman" panose="02020603050405020304" pitchFamily="18" charset="0"/>
                <a:cs typeface="Arial" panose="020B0604020202020204" pitchFamily="34" charset="0"/>
              </a:rPr>
              <a:t>больших стеклянных </a:t>
            </a:r>
            <a:r>
              <a:rPr lang="ru-RU" sz="1400" u="sng" dirty="0">
                <a:latin typeface="Arial" panose="020B0604020202020204" pitchFamily="34" charset="0"/>
                <a:ea typeface="Times New Roman" panose="02020603050405020304" pitchFamily="18" charset="0"/>
                <a:cs typeface="Arial" panose="020B0604020202020204" pitchFamily="34" charset="0"/>
              </a:rPr>
              <a:t>пробки</a:t>
            </a:r>
            <a:r>
              <a:rPr lang="ru-RU" sz="1400" dirty="0">
                <a:latin typeface="Arial" panose="020B0604020202020204" pitchFamily="34" charset="0"/>
                <a:ea typeface="Times New Roman" panose="02020603050405020304" pitchFamily="18" charset="0"/>
                <a:cs typeface="Arial" panose="020B0604020202020204" pitchFamily="34" charset="0"/>
              </a:rPr>
              <a:t>,</a:t>
            </a:r>
          </a:p>
          <a:p>
            <a:r>
              <a:rPr lang="ru-RU" sz="1400" u="sng" dirty="0">
                <a:latin typeface="Arial" panose="020B0604020202020204" pitchFamily="34" charset="0"/>
                <a:ea typeface="Times New Roman" panose="02020603050405020304" pitchFamily="18" charset="0"/>
                <a:cs typeface="Arial" panose="020B0604020202020204" pitchFamily="34" charset="0"/>
              </a:rPr>
              <a:t>Двух жуков </a:t>
            </a:r>
            <a:r>
              <a:rPr lang="ru-RU" sz="1400" dirty="0">
                <a:latin typeface="Arial" panose="020B0604020202020204" pitchFamily="34" charset="0"/>
                <a:ea typeface="Times New Roman" panose="02020603050405020304" pitchFamily="18" charset="0"/>
                <a:cs typeface="Arial" panose="020B0604020202020204" pitchFamily="34" charset="0"/>
              </a:rPr>
              <a:t>в одной коробке,</a:t>
            </a:r>
          </a:p>
          <a:p>
            <a:r>
              <a:rPr lang="ru-RU" sz="1400" u="sng" dirty="0">
                <a:latin typeface="Arial" panose="020B0604020202020204" pitchFamily="34" charset="0"/>
                <a:ea typeface="Times New Roman" panose="02020603050405020304" pitchFamily="18" charset="0"/>
                <a:cs typeface="Arial" panose="020B0604020202020204" pitchFamily="34" charset="0"/>
              </a:rPr>
              <a:t>Два </a:t>
            </a:r>
            <a:r>
              <a:rPr lang="ru-RU" sz="1400" dirty="0">
                <a:latin typeface="Arial" panose="020B0604020202020204" pitchFamily="34" charset="0"/>
                <a:ea typeface="Times New Roman" panose="02020603050405020304" pitchFamily="18" charset="0"/>
                <a:cs typeface="Arial" panose="020B0604020202020204" pitchFamily="34" charset="0"/>
              </a:rPr>
              <a:t>тяжелых </a:t>
            </a:r>
            <a:r>
              <a:rPr lang="ru-RU" sz="1400" u="sng" dirty="0">
                <a:latin typeface="Arial" panose="020B0604020202020204" pitchFamily="34" charset="0"/>
                <a:ea typeface="Times New Roman" panose="02020603050405020304" pitchFamily="18" charset="0"/>
                <a:cs typeface="Arial" panose="020B0604020202020204" pitchFamily="34" charset="0"/>
              </a:rPr>
              <a:t>пятачка</a:t>
            </a:r>
            <a:r>
              <a:rPr lang="ru-RU" sz="1400" dirty="0">
                <a:latin typeface="Arial" panose="020B0604020202020204" pitchFamily="34" charset="0"/>
                <a:ea typeface="Times New Roman" panose="02020603050405020304" pitchFamily="18" charset="0"/>
                <a:cs typeface="Arial" panose="020B0604020202020204" pitchFamily="34" charset="0"/>
              </a:rPr>
              <a:t>.</a:t>
            </a:r>
          </a:p>
        </p:txBody>
      </p:sp>
      <p:sp>
        <p:nvSpPr>
          <p:cNvPr id="6" name="Прямоугольник 5"/>
          <p:cNvSpPr/>
          <p:nvPr/>
        </p:nvSpPr>
        <p:spPr>
          <a:xfrm>
            <a:off x="2916400" y="1028957"/>
            <a:ext cx="2882900" cy="2062103"/>
          </a:xfrm>
          <a:prstGeom prst="rect">
            <a:avLst/>
          </a:prstGeom>
        </p:spPr>
        <p:txBody>
          <a:bodyPr>
            <a:spAutoFit/>
          </a:bodyPr>
          <a:lstStyle/>
          <a:p>
            <a:r>
              <a:rPr lang="ru-RU" sz="1400" dirty="0">
                <a:latin typeface="Arial" panose="020B0604020202020204" pitchFamily="34" charset="0"/>
                <a:ea typeface="Times New Roman" panose="02020603050405020304" pitchFamily="18" charset="0"/>
                <a:cs typeface="Arial" panose="020B0604020202020204" pitchFamily="34" charset="0"/>
              </a:rPr>
              <a:t>И живут в квартире с нами</a:t>
            </a:r>
          </a:p>
          <a:p>
            <a:r>
              <a:rPr lang="ru-RU" sz="1400" u="sng" dirty="0">
                <a:latin typeface="Arial" panose="020B0604020202020204" pitchFamily="34" charset="0"/>
                <a:ea typeface="Times New Roman" panose="02020603050405020304" pitchFamily="18" charset="0"/>
                <a:cs typeface="Arial" panose="020B0604020202020204" pitchFamily="34" charset="0"/>
              </a:rPr>
              <a:t>Два ужа </a:t>
            </a:r>
            <a:r>
              <a:rPr lang="ru-RU" sz="1400" dirty="0">
                <a:latin typeface="Arial" panose="020B0604020202020204" pitchFamily="34" charset="0"/>
                <a:ea typeface="Times New Roman" panose="02020603050405020304" pitchFamily="18" charset="0"/>
                <a:cs typeface="Arial" panose="020B0604020202020204" pitchFamily="34" charset="0"/>
              </a:rPr>
              <a:t>и </a:t>
            </a:r>
            <a:r>
              <a:rPr lang="ru-RU" sz="1400" u="sng" dirty="0">
                <a:latin typeface="Arial" panose="020B0604020202020204" pitchFamily="34" charset="0"/>
                <a:ea typeface="Times New Roman" panose="02020603050405020304" pitchFamily="18" charset="0"/>
                <a:cs typeface="Arial" panose="020B0604020202020204" pitchFamily="34" charset="0"/>
              </a:rPr>
              <a:t>два ежа</a:t>
            </a:r>
            <a:r>
              <a:rPr lang="ru-RU" sz="1400" dirty="0">
                <a:latin typeface="Arial" panose="020B0604020202020204" pitchFamily="34" charset="0"/>
                <a:ea typeface="Times New Roman" panose="02020603050405020304" pitchFamily="18" charset="0"/>
                <a:cs typeface="Arial" panose="020B0604020202020204" pitchFamily="34" charset="0"/>
              </a:rPr>
              <a:t>,</a:t>
            </a:r>
          </a:p>
          <a:p>
            <a:r>
              <a:rPr lang="ru-RU" sz="1400" dirty="0">
                <a:latin typeface="Arial" panose="020B0604020202020204" pitchFamily="34" charset="0"/>
                <a:ea typeface="Times New Roman" panose="02020603050405020304" pitchFamily="18" charset="0"/>
                <a:cs typeface="Arial" panose="020B0604020202020204" pitchFamily="34" charset="0"/>
              </a:rPr>
              <a:t>Целый день поют над нами</a:t>
            </a:r>
          </a:p>
          <a:p>
            <a:r>
              <a:rPr lang="ru-RU" sz="1400" u="sng" dirty="0">
                <a:latin typeface="Arial" panose="020B0604020202020204" pitchFamily="34" charset="0"/>
                <a:ea typeface="Times New Roman" panose="02020603050405020304" pitchFamily="18" charset="0"/>
                <a:cs typeface="Arial" panose="020B0604020202020204" pitchFamily="34" charset="0"/>
              </a:rPr>
              <a:t>Два приятеля-чижа</a:t>
            </a:r>
            <a:r>
              <a:rPr lang="ru-RU" sz="1400" dirty="0">
                <a:latin typeface="Arial" panose="020B0604020202020204" pitchFamily="34" charset="0"/>
                <a:ea typeface="Times New Roman" panose="02020603050405020304" pitchFamily="18" charset="0"/>
                <a:cs typeface="Arial" panose="020B0604020202020204" pitchFamily="34" charset="0"/>
              </a:rPr>
              <a:t>.</a:t>
            </a:r>
          </a:p>
          <a:p>
            <a:r>
              <a:rPr lang="ru-RU" sz="1400" dirty="0">
                <a:latin typeface="Arial" panose="020B0604020202020204" pitchFamily="34" charset="0"/>
                <a:ea typeface="Times New Roman" panose="02020603050405020304" pitchFamily="18" charset="0"/>
                <a:cs typeface="Arial" panose="020B0604020202020204" pitchFamily="34" charset="0"/>
              </a:rPr>
              <a:t>И про наших </a:t>
            </a:r>
            <a:r>
              <a:rPr lang="ru-RU" sz="1400" u="sng" dirty="0">
                <a:latin typeface="Arial" panose="020B0604020202020204" pitchFamily="34" charset="0"/>
                <a:ea typeface="Times New Roman" panose="02020603050405020304" pitchFamily="18" charset="0"/>
                <a:cs typeface="Arial" panose="020B0604020202020204" pitchFamily="34" charset="0"/>
              </a:rPr>
              <a:t>двух ужей</a:t>
            </a:r>
            <a:r>
              <a:rPr lang="ru-RU" sz="1400" dirty="0">
                <a:latin typeface="Arial" panose="020B0604020202020204" pitchFamily="34" charset="0"/>
                <a:ea typeface="Times New Roman" panose="02020603050405020304" pitchFamily="18" charset="0"/>
                <a:cs typeface="Arial" panose="020B0604020202020204" pitchFamily="34" charset="0"/>
              </a:rPr>
              <a:t>,</a:t>
            </a:r>
          </a:p>
          <a:p>
            <a:r>
              <a:rPr lang="ru-RU" sz="1400" u="sng" dirty="0">
                <a:latin typeface="Arial" panose="020B0604020202020204" pitchFamily="34" charset="0"/>
                <a:ea typeface="Times New Roman" panose="02020603050405020304" pitchFamily="18" charset="0"/>
                <a:cs typeface="Arial" panose="020B0604020202020204" pitchFamily="34" charset="0"/>
              </a:rPr>
              <a:t>Двух ежей </a:t>
            </a:r>
            <a:r>
              <a:rPr lang="ru-RU" sz="1400" dirty="0">
                <a:latin typeface="Arial" panose="020B0604020202020204" pitchFamily="34" charset="0"/>
                <a:ea typeface="Times New Roman" panose="02020603050405020304" pitchFamily="18" charset="0"/>
                <a:cs typeface="Arial" panose="020B0604020202020204" pitchFamily="34" charset="0"/>
              </a:rPr>
              <a:t>и </a:t>
            </a:r>
            <a:r>
              <a:rPr lang="ru-RU" sz="1400" u="sng" dirty="0">
                <a:latin typeface="Arial" panose="020B0604020202020204" pitchFamily="34" charset="0"/>
                <a:ea typeface="Times New Roman" panose="02020603050405020304" pitchFamily="18" charset="0"/>
                <a:cs typeface="Arial" panose="020B0604020202020204" pitchFamily="34" charset="0"/>
              </a:rPr>
              <a:t>двух чижей</a:t>
            </a:r>
          </a:p>
          <a:p>
            <a:r>
              <a:rPr lang="ru-RU" sz="1400" dirty="0">
                <a:latin typeface="Arial" panose="020B0604020202020204" pitchFamily="34" charset="0"/>
                <a:ea typeface="Times New Roman" panose="02020603050405020304" pitchFamily="18" charset="0"/>
                <a:cs typeface="Arial" panose="020B0604020202020204" pitchFamily="34" charset="0"/>
              </a:rPr>
              <a:t>Знают в нашем новом доме</a:t>
            </a:r>
          </a:p>
          <a:p>
            <a:r>
              <a:rPr lang="ru-RU" sz="1400" dirty="0">
                <a:latin typeface="Arial" panose="020B0604020202020204" pitchFamily="34" charset="0"/>
                <a:ea typeface="Calibri" panose="020F0502020204030204" pitchFamily="34" charset="0"/>
                <a:cs typeface="Arial" panose="020B0604020202020204" pitchFamily="34" charset="0"/>
              </a:rPr>
              <a:t>Все </a:t>
            </a:r>
            <a:r>
              <a:rPr lang="ru-RU" sz="1400" u="sng" dirty="0">
                <a:latin typeface="Arial" panose="020B0604020202020204" pitchFamily="34" charset="0"/>
                <a:ea typeface="Calibri" panose="020F0502020204030204" pitchFamily="34" charset="0"/>
                <a:cs typeface="Arial" panose="020B0604020202020204" pitchFamily="34" charset="0"/>
              </a:rPr>
              <a:t>двенадцать этажей</a:t>
            </a:r>
            <a:r>
              <a:rPr lang="ru-RU" sz="1200" dirty="0">
                <a:latin typeface="Arial" panose="020B0604020202020204" pitchFamily="34" charset="0"/>
                <a:ea typeface="Calibri" panose="020F0502020204030204" pitchFamily="34" charset="0"/>
                <a:cs typeface="Arial" panose="020B0604020202020204" pitchFamily="34" charset="0"/>
              </a:rPr>
              <a:t>.</a:t>
            </a:r>
            <a:br>
              <a:rPr lang="ru-RU" sz="1200" dirty="0">
                <a:latin typeface="Arial" panose="020B0604020202020204" pitchFamily="34" charset="0"/>
                <a:ea typeface="Calibri" panose="020F0502020204030204" pitchFamily="34" charset="0"/>
                <a:cs typeface="Arial" panose="020B0604020202020204" pitchFamily="34" charset="0"/>
              </a:rPr>
            </a:b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614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Лекарственные растения</a:t>
            </a:r>
            <a:endParaRPr lang="ru-RU" dirty="0"/>
          </a:p>
        </p:txBody>
      </p:sp>
      <p:sp>
        <p:nvSpPr>
          <p:cNvPr id="3" name="Объект 2"/>
          <p:cNvSpPr>
            <a:spLocks noGrp="1"/>
          </p:cNvSpPr>
          <p:nvPr>
            <p:ph sz="half" idx="2"/>
          </p:nvPr>
        </p:nvSpPr>
        <p:spPr>
          <a:xfrm>
            <a:off x="215900" y="708025"/>
            <a:ext cx="2895601" cy="2369880"/>
          </a:xfrm>
        </p:spPr>
        <p:txBody>
          <a:bodyPr/>
          <a:lstStyle/>
          <a:p>
            <a:r>
              <a:rPr lang="ru-RU" sz="1800" dirty="0" smtClean="0"/>
              <a:t>Малина </a:t>
            </a:r>
            <a:r>
              <a:rPr lang="ru-RU" sz="1800" dirty="0"/>
              <a:t>– очень полезное растение. Ягоды и листья </a:t>
            </a:r>
            <a:r>
              <a:rPr lang="ru-RU" sz="1800" dirty="0" smtClean="0"/>
              <a:t>малины </a:t>
            </a:r>
            <a:r>
              <a:rPr lang="ru-RU" sz="1800" b="1" i="1" dirty="0"/>
              <a:t>применяют для </a:t>
            </a:r>
            <a:r>
              <a:rPr lang="ru-RU" sz="1800" b="1" i="1" dirty="0" smtClean="0"/>
              <a:t>лечения </a:t>
            </a:r>
            <a:r>
              <a:rPr lang="ru-RU" sz="1800" dirty="0" smtClean="0"/>
              <a:t>простуды и снижения температуры. Отвар из листьев малины </a:t>
            </a:r>
            <a:r>
              <a:rPr lang="ru-RU" sz="1800" b="1" i="1" dirty="0" smtClean="0"/>
              <a:t>для лечения </a:t>
            </a:r>
            <a:r>
              <a:rPr lang="ru-RU" sz="1800" dirty="0" smtClean="0"/>
              <a:t> бронхита.</a:t>
            </a:r>
            <a:endParaRPr lang="ru-RU" sz="1800" dirty="0"/>
          </a:p>
          <a:p>
            <a:endParaRPr lang="ru-RU" sz="2800" dirty="0"/>
          </a:p>
        </p:txBody>
      </p:sp>
      <p:pic>
        <p:nvPicPr>
          <p:cNvPr id="4" name="Рисунок 3"/>
          <p:cNvPicPr/>
          <p:nvPr/>
        </p:nvPicPr>
        <p:blipFill>
          <a:blip r:embed="rId2"/>
          <a:srcRect/>
          <a:stretch>
            <a:fillRect/>
          </a:stretch>
        </p:blipFill>
        <p:spPr bwMode="auto">
          <a:xfrm>
            <a:off x="3263900" y="860425"/>
            <a:ext cx="2286000" cy="1678225"/>
          </a:xfrm>
          <a:prstGeom prst="rect">
            <a:avLst/>
          </a:prstGeom>
          <a:noFill/>
          <a:ln w="9525">
            <a:noFill/>
            <a:miter lim="800000"/>
            <a:headEnd/>
            <a:tailEnd/>
          </a:ln>
        </p:spPr>
      </p:pic>
    </p:spTree>
    <p:extLst>
      <p:ext uri="{BB962C8B-B14F-4D97-AF65-F5344CB8AC3E}">
        <p14:creationId xmlns:p14="http://schemas.microsoft.com/office/powerpoint/2010/main" val="351613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6</a:t>
            </a:r>
            <a:endParaRPr lang="ru-RU" dirty="0"/>
          </a:p>
        </p:txBody>
      </p:sp>
      <p:sp>
        <p:nvSpPr>
          <p:cNvPr id="3" name="Объект 2"/>
          <p:cNvSpPr>
            <a:spLocks noGrp="1"/>
          </p:cNvSpPr>
          <p:nvPr>
            <p:ph sz="half" idx="2"/>
          </p:nvPr>
        </p:nvSpPr>
        <p:spPr>
          <a:xfrm>
            <a:off x="901700" y="631824"/>
            <a:ext cx="4267200" cy="307777"/>
          </a:xfrm>
        </p:spPr>
        <p:txBody>
          <a:bodyPr/>
          <a:lstStyle/>
          <a:p>
            <a:r>
              <a:rPr lang="ru-RU" sz="2000" dirty="0" smtClean="0"/>
              <a:t>Чиж, ёж, уж</a:t>
            </a:r>
            <a:endParaRPr lang="ru-RU" sz="2000" dirty="0"/>
          </a:p>
        </p:txBody>
      </p:sp>
      <p:sp>
        <p:nvSpPr>
          <p:cNvPr id="5" name="Rectangle 2"/>
          <p:cNvSpPr>
            <a:spLocks noChangeArrowheads="1"/>
          </p:cNvSpPr>
          <p:nvPr/>
        </p:nvSpPr>
        <p:spPr bwMode="auto">
          <a:xfrm>
            <a:off x="0" y="0"/>
            <a:ext cx="576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3314" name="Picture 2" descr="ЧИЖ - это... Что такое ЧИЖ?"/>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260" y="939601"/>
            <a:ext cx="1281472" cy="108009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Уж обыкновенный (неядовитая змея). Как ухаживать за ужом в домашних  условиях Чем кормить ужа в домашних условия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1900" y="580125"/>
            <a:ext cx="1227170" cy="92037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Что понятно и еж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275" y="1839083"/>
            <a:ext cx="2003368" cy="1126357"/>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Две стеклянные пробки для бутылок купить в Москве с доставкой | Хобби и  отдых | Авито"/>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82" b="20769"/>
          <a:stretch/>
        </p:blipFill>
        <p:spPr bwMode="auto">
          <a:xfrm>
            <a:off x="3811800" y="1927225"/>
            <a:ext cx="1219200" cy="7210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9192" y="2596108"/>
            <a:ext cx="904415" cy="369332"/>
          </a:xfrm>
          <a:prstGeom prst="rect">
            <a:avLst/>
          </a:prstGeom>
          <a:noFill/>
        </p:spPr>
        <p:txBody>
          <a:bodyPr wrap="none" rtlCol="0">
            <a:spAutoFit/>
          </a:bodyPr>
          <a:lstStyle/>
          <a:p>
            <a:r>
              <a:rPr lang="ru-RU" dirty="0" smtClean="0"/>
              <a:t>пробки</a:t>
            </a:r>
            <a:endParaRPr lang="ru-RU" dirty="0"/>
          </a:p>
        </p:txBody>
      </p:sp>
      <p:pic>
        <p:nvPicPr>
          <p:cNvPr id="13322" name="Picture 10" descr="Как привязать два крючка, чтоб они не путались? | рыбалка | Постила"/>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3101" y="736231"/>
            <a:ext cx="1044500" cy="5710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1401" y="1307266"/>
            <a:ext cx="922047" cy="369332"/>
          </a:xfrm>
          <a:prstGeom prst="rect">
            <a:avLst/>
          </a:prstGeom>
          <a:noFill/>
        </p:spPr>
        <p:txBody>
          <a:bodyPr wrap="none" rtlCol="0">
            <a:spAutoFit/>
          </a:bodyPr>
          <a:lstStyle/>
          <a:p>
            <a:r>
              <a:rPr lang="ru-RU" dirty="0" smtClean="0"/>
              <a:t>крючки</a:t>
            </a:r>
            <a:endParaRPr lang="ru-RU" dirty="0"/>
          </a:p>
        </p:txBody>
      </p:sp>
      <p:pic>
        <p:nvPicPr>
          <p:cNvPr id="13324" name="Picture 12" descr="Монета 5 копеек 1961 года стоимость и разновидности"/>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1511" b="9606"/>
          <a:stretch/>
        </p:blipFill>
        <p:spPr bwMode="auto">
          <a:xfrm>
            <a:off x="2959369" y="1724891"/>
            <a:ext cx="616599" cy="58333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Скупка 5 копеек 1961 года по 5 грн"/>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6" descr="Стоимость монеты 5 копеек 1961 года, фото, разновидност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 name="Picture 12" descr="Монета 5 копеек 1961 года стоимость и разновидности"/>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1511" b="9606"/>
          <a:stretch/>
        </p:blipFill>
        <p:spPr bwMode="auto">
          <a:xfrm>
            <a:off x="2838878" y="2070633"/>
            <a:ext cx="701079" cy="6632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41379" y="2648239"/>
            <a:ext cx="955711" cy="369332"/>
          </a:xfrm>
          <a:prstGeom prst="rect">
            <a:avLst/>
          </a:prstGeom>
          <a:noFill/>
        </p:spPr>
        <p:txBody>
          <a:bodyPr wrap="none" rtlCol="0">
            <a:spAutoFit/>
          </a:bodyPr>
          <a:lstStyle/>
          <a:p>
            <a:r>
              <a:rPr lang="ru-RU" dirty="0" smtClean="0"/>
              <a:t>пятачки</a:t>
            </a:r>
            <a:endParaRPr lang="ru-RU" dirty="0"/>
          </a:p>
        </p:txBody>
      </p:sp>
    </p:spTree>
    <p:extLst>
      <p:ext uri="{BB962C8B-B14F-4D97-AF65-F5344CB8AC3E}">
        <p14:creationId xmlns:p14="http://schemas.microsoft.com/office/powerpoint/2010/main" val="3058802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9</a:t>
            </a:r>
            <a:endParaRPr lang="ru-RU" dirty="0"/>
          </a:p>
        </p:txBody>
      </p:sp>
      <p:sp>
        <p:nvSpPr>
          <p:cNvPr id="3" name="Объект 2"/>
          <p:cNvSpPr>
            <a:spLocks noGrp="1"/>
          </p:cNvSpPr>
          <p:nvPr>
            <p:ph sz="half" idx="2"/>
          </p:nvPr>
        </p:nvSpPr>
        <p:spPr>
          <a:xfrm>
            <a:off x="215900" y="631824"/>
            <a:ext cx="5410200" cy="2893100"/>
          </a:xfrm>
        </p:spPr>
        <p:txBody>
          <a:bodyPr/>
          <a:lstStyle/>
          <a:p>
            <a:r>
              <a:rPr lang="ru-RU" b="1" dirty="0" smtClean="0"/>
              <a:t>Прочитайте </a:t>
            </a:r>
            <a:r>
              <a:rPr lang="ru-RU" b="1" dirty="0"/>
              <a:t>текст. Найдите в нём числительные. </a:t>
            </a:r>
          </a:p>
          <a:p>
            <a:r>
              <a:rPr lang="ru-RU" sz="1800" dirty="0" smtClean="0"/>
              <a:t>   Одним </a:t>
            </a:r>
            <a:r>
              <a:rPr lang="ru-RU" sz="1800" dirty="0"/>
              <a:t>из старейших петербургских садов является Летний сад. Он лишь на один год моложе города. Летний сад создавался пятнадцать лет на площади двенадцать гектаров. В нём посажено около трёх тысяч деревьев: лип, вязов, дубов. Менее сорока лип сохранилось с Петровских времён, и они старые-престарые.</a:t>
            </a:r>
          </a:p>
          <a:p>
            <a:endParaRPr lang="ru-RU" sz="3200" dirty="0"/>
          </a:p>
        </p:txBody>
      </p:sp>
      <p:sp>
        <p:nvSpPr>
          <p:cNvPr id="5" name="Rectangle 2"/>
          <p:cNvSpPr>
            <a:spLocks noChangeArrowheads="1"/>
          </p:cNvSpPr>
          <p:nvPr/>
        </p:nvSpPr>
        <p:spPr bwMode="auto">
          <a:xfrm>
            <a:off x="0" y="0"/>
            <a:ext cx="576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6386" name="Picture 2" descr="Летний сад в С.-Петербурге: фото, адрес, как добраться - Санкт-Петербург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75249"/>
            <a:ext cx="5562600" cy="257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39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9</a:t>
            </a:r>
            <a:endParaRPr lang="ru-RU" dirty="0"/>
          </a:p>
        </p:txBody>
      </p:sp>
      <p:sp>
        <p:nvSpPr>
          <p:cNvPr id="3" name="Объект 2"/>
          <p:cNvSpPr>
            <a:spLocks noGrp="1"/>
          </p:cNvSpPr>
          <p:nvPr>
            <p:ph sz="half" idx="2"/>
          </p:nvPr>
        </p:nvSpPr>
        <p:spPr>
          <a:xfrm>
            <a:off x="215900" y="631824"/>
            <a:ext cx="5410200" cy="2431435"/>
          </a:xfrm>
        </p:spPr>
        <p:txBody>
          <a:bodyPr/>
          <a:lstStyle/>
          <a:p>
            <a:r>
              <a:rPr lang="ru-RU" sz="1800" dirty="0" smtClean="0"/>
              <a:t>   </a:t>
            </a:r>
            <a:r>
              <a:rPr lang="ru-RU" sz="1800" u="sng" dirty="0" smtClean="0"/>
              <a:t>Одним</a:t>
            </a:r>
            <a:r>
              <a:rPr lang="ru-RU" sz="1800" dirty="0" smtClean="0"/>
              <a:t> </a:t>
            </a:r>
            <a:r>
              <a:rPr lang="ru-RU" sz="1800" dirty="0"/>
              <a:t>из старейших петербургских садов является Летний сад. Он лишь на </a:t>
            </a:r>
            <a:r>
              <a:rPr lang="ru-RU" sz="1800" u="sng" dirty="0"/>
              <a:t>один</a:t>
            </a:r>
            <a:r>
              <a:rPr lang="ru-RU" sz="1800" dirty="0"/>
              <a:t> год моложе города. Летний сад создавался </a:t>
            </a:r>
            <a:r>
              <a:rPr lang="ru-RU" sz="1800" u="sng" dirty="0"/>
              <a:t>пятнадцать</a:t>
            </a:r>
            <a:r>
              <a:rPr lang="ru-RU" sz="1800" dirty="0"/>
              <a:t> лет на площади </a:t>
            </a:r>
            <a:r>
              <a:rPr lang="ru-RU" sz="1800" u="sng" dirty="0"/>
              <a:t>двенадцать</a:t>
            </a:r>
            <a:r>
              <a:rPr lang="ru-RU" sz="1800" dirty="0"/>
              <a:t> гектаров. В нём посажено около </a:t>
            </a:r>
            <a:r>
              <a:rPr lang="ru-RU" sz="1800" u="sng" dirty="0"/>
              <a:t>трёх тысяч </a:t>
            </a:r>
            <a:r>
              <a:rPr lang="ru-RU" sz="1800" dirty="0"/>
              <a:t>деревьев: лип, вязов, дубов. Менее </a:t>
            </a:r>
            <a:r>
              <a:rPr lang="ru-RU" sz="1800" u="sng" dirty="0"/>
              <a:t>сорока</a:t>
            </a:r>
            <a:r>
              <a:rPr lang="ru-RU" sz="1800" dirty="0"/>
              <a:t> лип сохранилось с Петровских времён, и они старые-престарые.</a:t>
            </a:r>
          </a:p>
          <a:p>
            <a:endParaRPr lang="ru-RU" sz="3200" dirty="0"/>
          </a:p>
        </p:txBody>
      </p:sp>
      <p:sp>
        <p:nvSpPr>
          <p:cNvPr id="5" name="Rectangle 2"/>
          <p:cNvSpPr>
            <a:spLocks noChangeArrowheads="1"/>
          </p:cNvSpPr>
          <p:nvPr/>
        </p:nvSpPr>
        <p:spPr bwMode="auto">
          <a:xfrm>
            <a:off x="0" y="0"/>
            <a:ext cx="576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849824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Липа, вяз, дуб</a:t>
            </a:r>
            <a:endParaRPr lang="ru-RU" dirty="0"/>
          </a:p>
        </p:txBody>
      </p:sp>
      <p:pic>
        <p:nvPicPr>
          <p:cNvPr id="17416" name="Picture 8" descr="ЛИПА • Большая российская энциклопедия - электронная версия"/>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708025"/>
            <a:ext cx="1868325" cy="1676905"/>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Вяз — растение. Описание вяза с картинками"/>
          <p:cNvPicPr>
            <a:picLocks noGrp="1" noChangeAspect="1" noChangeArrowheads="1"/>
          </p:cNvPicPr>
          <p:nvPr>
            <p:ph sz="half" idx="3"/>
          </p:nvPr>
        </p:nvPicPr>
        <p:blipFill>
          <a:blip r:embed="rId3">
            <a:extLst>
              <a:ext uri="{28A0092B-C50C-407E-A947-70E740481C1C}">
                <a14:useLocalDpi xmlns:a14="http://schemas.microsoft.com/office/drawing/2010/main" val="0"/>
              </a:ext>
            </a:extLst>
          </a:blip>
          <a:srcRect/>
          <a:stretch>
            <a:fillRect/>
          </a:stretch>
        </p:blipFill>
        <p:spPr bwMode="auto">
          <a:xfrm>
            <a:off x="2159812" y="1470025"/>
            <a:ext cx="1417877" cy="1644073"/>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Рассказ про дуб для детей, 2-3 класс. Окружающий мир"/>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9077" y="708025"/>
            <a:ext cx="196217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09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5261610" cy="2400657"/>
          </a:xfrm>
        </p:spPr>
        <p:txBody>
          <a:bodyPr/>
          <a:lstStyle/>
          <a:p>
            <a:r>
              <a:rPr lang="ru-RU" dirty="0"/>
              <a:t> </a:t>
            </a:r>
          </a:p>
          <a:p>
            <a:r>
              <a:rPr lang="ru-RU" sz="1800" dirty="0">
                <a:solidFill>
                  <a:srgbClr val="FF0000"/>
                </a:solidFill>
              </a:rPr>
              <a:t>!!! </a:t>
            </a:r>
            <a:r>
              <a:rPr lang="ru-RU" sz="1800" dirty="0"/>
              <a:t>  Числительное </a:t>
            </a:r>
            <a:r>
              <a:rPr lang="ru-RU" sz="1800" b="1" i="1" dirty="0"/>
              <a:t>одиннадцать</a:t>
            </a:r>
            <a:r>
              <a:rPr lang="ru-RU" sz="1800" dirty="0"/>
              <a:t> произошло из </a:t>
            </a:r>
            <a:r>
              <a:rPr lang="ru-RU" sz="1800" b="1" i="1" dirty="0"/>
              <a:t>один + на + десяти</a:t>
            </a:r>
            <a:r>
              <a:rPr lang="ru-RU" sz="1800" dirty="0"/>
              <a:t>, то есть один сверх десяти. Поэтому в нём пишется две буквы н. </a:t>
            </a:r>
          </a:p>
          <a:p>
            <a:r>
              <a:rPr lang="ru-RU" sz="1800" dirty="0"/>
              <a:t>Так же образовались числительные от </a:t>
            </a:r>
            <a:r>
              <a:rPr lang="ru-RU" sz="1800" b="1" i="1" dirty="0"/>
              <a:t>двенадцати</a:t>
            </a:r>
            <a:r>
              <a:rPr lang="ru-RU" sz="1800" dirty="0"/>
              <a:t> до </a:t>
            </a:r>
            <a:r>
              <a:rPr lang="ru-RU" sz="1800" b="1" i="1" dirty="0"/>
              <a:t>девятнадцати</a:t>
            </a:r>
            <a:r>
              <a:rPr lang="ru-RU" sz="1800" dirty="0"/>
              <a:t>. </a:t>
            </a:r>
            <a:r>
              <a:rPr lang="ru-RU" sz="1800" b="1" i="1" dirty="0"/>
              <a:t>Двадцать</a:t>
            </a:r>
            <a:r>
              <a:rPr lang="ru-RU" sz="1800" dirty="0"/>
              <a:t> – это </a:t>
            </a:r>
            <a:r>
              <a:rPr lang="ru-RU" sz="1800" b="1" i="1" dirty="0"/>
              <a:t>два</a:t>
            </a:r>
            <a:r>
              <a:rPr lang="ru-RU" sz="1800" dirty="0"/>
              <a:t> раза по </a:t>
            </a:r>
            <a:r>
              <a:rPr lang="ru-RU" sz="1800" b="1" i="1" dirty="0"/>
              <a:t>десять</a:t>
            </a:r>
            <a:r>
              <a:rPr lang="ru-RU" sz="1800" dirty="0"/>
              <a:t>. </a:t>
            </a:r>
            <a:r>
              <a:rPr lang="ru-RU" sz="1800" b="1" i="1" dirty="0"/>
              <a:t>Пятьсот</a:t>
            </a:r>
            <a:r>
              <a:rPr lang="ru-RU" sz="1800" dirty="0"/>
              <a:t> – это </a:t>
            </a:r>
            <a:r>
              <a:rPr lang="ru-RU" sz="1800" b="1" i="1" dirty="0"/>
              <a:t>пять</a:t>
            </a:r>
            <a:r>
              <a:rPr lang="ru-RU" sz="1800" dirty="0"/>
              <a:t> раз по </a:t>
            </a:r>
            <a:r>
              <a:rPr lang="ru-RU" sz="1800" b="1" i="1" dirty="0"/>
              <a:t>сто</a:t>
            </a:r>
            <a:r>
              <a:rPr lang="ru-RU" sz="1800" dirty="0"/>
              <a:t>.</a:t>
            </a:r>
          </a:p>
          <a:p>
            <a:endParaRPr lang="ru-RU" sz="1800" dirty="0"/>
          </a:p>
        </p:txBody>
      </p:sp>
    </p:spTree>
    <p:extLst>
      <p:ext uri="{BB962C8B-B14F-4D97-AF65-F5344CB8AC3E}">
        <p14:creationId xmlns:p14="http://schemas.microsoft.com/office/powerpoint/2010/main" val="1795894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Запомните!</a:t>
            </a:r>
            <a:endParaRPr lang="ru-RU" dirty="0"/>
          </a:p>
        </p:txBody>
      </p:sp>
      <p:sp>
        <p:nvSpPr>
          <p:cNvPr id="3" name="Объект 2"/>
          <p:cNvSpPr>
            <a:spLocks noGrp="1"/>
          </p:cNvSpPr>
          <p:nvPr>
            <p:ph sz="half" idx="2"/>
          </p:nvPr>
        </p:nvSpPr>
        <p:spPr>
          <a:xfrm>
            <a:off x="288289" y="631825"/>
            <a:ext cx="2508123" cy="2462213"/>
          </a:xfrm>
        </p:spPr>
        <p:txBody>
          <a:bodyPr/>
          <a:lstStyle/>
          <a:p>
            <a:r>
              <a:rPr lang="ru-RU" sz="1600" dirty="0"/>
              <a:t>11 – оди</a:t>
            </a:r>
            <a:r>
              <a:rPr lang="ru-RU" sz="1600" u="sng" dirty="0"/>
              <a:t>нн</a:t>
            </a:r>
            <a:r>
              <a:rPr lang="ru-RU" sz="1600" dirty="0"/>
              <a:t>адцат</a:t>
            </a:r>
            <a:r>
              <a:rPr lang="ru-RU" sz="1600" dirty="0">
                <a:solidFill>
                  <a:srgbClr val="FF0000"/>
                </a:solidFill>
              </a:rPr>
              <a:t>ь</a:t>
            </a:r>
          </a:p>
          <a:p>
            <a:r>
              <a:rPr lang="ru-RU" sz="1600" dirty="0"/>
              <a:t>12 - двенадцат</a:t>
            </a:r>
            <a:r>
              <a:rPr lang="ru-RU" sz="1600" dirty="0">
                <a:solidFill>
                  <a:srgbClr val="FF0000"/>
                </a:solidFill>
              </a:rPr>
              <a:t>ь</a:t>
            </a:r>
          </a:p>
          <a:p>
            <a:r>
              <a:rPr lang="ru-RU" sz="1600" dirty="0"/>
              <a:t>13 - тринадцат</a:t>
            </a:r>
            <a:r>
              <a:rPr lang="ru-RU" sz="1600" dirty="0">
                <a:solidFill>
                  <a:srgbClr val="FF0000"/>
                </a:solidFill>
              </a:rPr>
              <a:t>ь</a:t>
            </a:r>
          </a:p>
          <a:p>
            <a:r>
              <a:rPr lang="ru-RU" sz="1600" dirty="0"/>
              <a:t>14 - четырнадцат</a:t>
            </a:r>
            <a:r>
              <a:rPr lang="ru-RU" sz="1600" dirty="0">
                <a:solidFill>
                  <a:srgbClr val="FF0000"/>
                </a:solidFill>
              </a:rPr>
              <a:t>ь</a:t>
            </a:r>
          </a:p>
          <a:p>
            <a:r>
              <a:rPr lang="ru-RU" sz="1600" dirty="0"/>
              <a:t>15 - пятнадцат</a:t>
            </a:r>
            <a:r>
              <a:rPr lang="ru-RU" sz="1600" dirty="0">
                <a:solidFill>
                  <a:srgbClr val="FF0000"/>
                </a:solidFill>
              </a:rPr>
              <a:t>ь</a:t>
            </a:r>
          </a:p>
          <a:p>
            <a:r>
              <a:rPr lang="ru-RU" sz="1600" dirty="0"/>
              <a:t>16 - шестнадцат</a:t>
            </a:r>
            <a:r>
              <a:rPr lang="ru-RU" sz="1600" dirty="0">
                <a:solidFill>
                  <a:srgbClr val="FF0000"/>
                </a:solidFill>
              </a:rPr>
              <a:t>ь</a:t>
            </a:r>
          </a:p>
          <a:p>
            <a:r>
              <a:rPr lang="ru-RU" sz="1600" dirty="0"/>
              <a:t>17 - семнадцат</a:t>
            </a:r>
            <a:r>
              <a:rPr lang="ru-RU" sz="1600" dirty="0">
                <a:solidFill>
                  <a:srgbClr val="FF0000"/>
                </a:solidFill>
              </a:rPr>
              <a:t>ь</a:t>
            </a:r>
          </a:p>
          <a:p>
            <a:r>
              <a:rPr lang="ru-RU" sz="1600" dirty="0"/>
              <a:t>18 - восемнадцат</a:t>
            </a:r>
            <a:r>
              <a:rPr lang="ru-RU" sz="1600" dirty="0">
                <a:solidFill>
                  <a:srgbClr val="FF0000"/>
                </a:solidFill>
              </a:rPr>
              <a:t>ь</a:t>
            </a:r>
          </a:p>
          <a:p>
            <a:r>
              <a:rPr lang="ru-RU" sz="1600" dirty="0"/>
              <a:t>19 - девятнадцат</a:t>
            </a:r>
            <a:r>
              <a:rPr lang="ru-RU" sz="1600" dirty="0">
                <a:solidFill>
                  <a:srgbClr val="FF0000"/>
                </a:solidFill>
              </a:rPr>
              <a:t>ь</a:t>
            </a:r>
          </a:p>
          <a:p>
            <a:endParaRPr lang="ru-RU" sz="1600" dirty="0"/>
          </a:p>
        </p:txBody>
      </p:sp>
      <p:sp>
        <p:nvSpPr>
          <p:cNvPr id="4" name="Объект 3"/>
          <p:cNvSpPr>
            <a:spLocks noGrp="1"/>
          </p:cNvSpPr>
          <p:nvPr>
            <p:ph sz="half" idx="3"/>
          </p:nvPr>
        </p:nvSpPr>
        <p:spPr>
          <a:xfrm>
            <a:off x="3340100" y="631825"/>
            <a:ext cx="2137410" cy="2462213"/>
          </a:xfrm>
        </p:spPr>
        <p:txBody>
          <a:bodyPr/>
          <a:lstStyle/>
          <a:p>
            <a:r>
              <a:rPr lang="ru-RU" sz="1600" dirty="0" smtClean="0"/>
              <a:t>10 – десят</a:t>
            </a:r>
            <a:r>
              <a:rPr lang="ru-RU" sz="1600" dirty="0" smtClean="0">
                <a:solidFill>
                  <a:srgbClr val="FF0000"/>
                </a:solidFill>
              </a:rPr>
              <a:t>ь</a:t>
            </a:r>
          </a:p>
          <a:p>
            <a:r>
              <a:rPr lang="ru-RU" sz="1600" dirty="0" smtClean="0"/>
              <a:t>20 – двадцат</a:t>
            </a:r>
            <a:r>
              <a:rPr lang="ru-RU" sz="1600" dirty="0" smtClean="0">
                <a:solidFill>
                  <a:srgbClr val="FF0000"/>
                </a:solidFill>
              </a:rPr>
              <a:t>ь</a:t>
            </a:r>
          </a:p>
          <a:p>
            <a:r>
              <a:rPr lang="ru-RU" sz="1600" dirty="0" smtClean="0"/>
              <a:t>30 – тридцат</a:t>
            </a:r>
            <a:r>
              <a:rPr lang="ru-RU" sz="1600" dirty="0" smtClean="0">
                <a:solidFill>
                  <a:srgbClr val="FF0000"/>
                </a:solidFill>
              </a:rPr>
              <a:t>ь</a:t>
            </a:r>
          </a:p>
          <a:p>
            <a:r>
              <a:rPr lang="ru-RU" sz="1600" dirty="0" smtClean="0"/>
              <a:t>40 – сорок</a:t>
            </a:r>
          </a:p>
          <a:p>
            <a:r>
              <a:rPr lang="ru-RU" sz="1600" dirty="0" smtClean="0"/>
              <a:t>50 – пят</a:t>
            </a:r>
            <a:r>
              <a:rPr lang="ru-RU" sz="1600" dirty="0" smtClean="0">
                <a:solidFill>
                  <a:srgbClr val="FF0000"/>
                </a:solidFill>
              </a:rPr>
              <a:t>ь</a:t>
            </a:r>
            <a:r>
              <a:rPr lang="ru-RU" sz="1600" dirty="0" smtClean="0"/>
              <a:t>десят</a:t>
            </a:r>
          </a:p>
          <a:p>
            <a:r>
              <a:rPr lang="ru-RU" sz="1600" dirty="0" smtClean="0"/>
              <a:t>60 – шест</a:t>
            </a:r>
            <a:r>
              <a:rPr lang="ru-RU" sz="1600" dirty="0" smtClean="0">
                <a:solidFill>
                  <a:srgbClr val="FF0000"/>
                </a:solidFill>
              </a:rPr>
              <a:t>ь</a:t>
            </a:r>
            <a:r>
              <a:rPr lang="ru-RU" sz="1600" dirty="0" smtClean="0"/>
              <a:t>десят</a:t>
            </a:r>
          </a:p>
          <a:p>
            <a:r>
              <a:rPr lang="ru-RU" sz="1600" dirty="0" smtClean="0"/>
              <a:t>70 – сем</a:t>
            </a:r>
            <a:r>
              <a:rPr lang="ru-RU" sz="1600" dirty="0" smtClean="0">
                <a:solidFill>
                  <a:srgbClr val="FF0000"/>
                </a:solidFill>
              </a:rPr>
              <a:t>ь</a:t>
            </a:r>
            <a:r>
              <a:rPr lang="ru-RU" sz="1600" dirty="0" smtClean="0"/>
              <a:t>десят</a:t>
            </a:r>
          </a:p>
          <a:p>
            <a:r>
              <a:rPr lang="ru-RU" sz="1600" dirty="0" smtClean="0"/>
              <a:t>80 – восем</a:t>
            </a:r>
            <a:r>
              <a:rPr lang="ru-RU" sz="1600" dirty="0" smtClean="0">
                <a:solidFill>
                  <a:srgbClr val="FF0000"/>
                </a:solidFill>
              </a:rPr>
              <a:t>ь</a:t>
            </a:r>
            <a:r>
              <a:rPr lang="ru-RU" sz="1600" dirty="0" smtClean="0"/>
              <a:t>десят</a:t>
            </a:r>
          </a:p>
          <a:p>
            <a:r>
              <a:rPr lang="ru-RU" sz="1600" dirty="0" smtClean="0"/>
              <a:t>90 – девяносто </a:t>
            </a:r>
          </a:p>
          <a:p>
            <a:r>
              <a:rPr lang="ru-RU" sz="1600" dirty="0" smtClean="0"/>
              <a:t>100 - сто</a:t>
            </a:r>
            <a:endParaRPr lang="ru-RU" sz="1600" dirty="0"/>
          </a:p>
        </p:txBody>
      </p:sp>
    </p:spTree>
    <p:extLst>
      <p:ext uri="{BB962C8B-B14F-4D97-AF65-F5344CB8AC3E}">
        <p14:creationId xmlns:p14="http://schemas.microsoft.com/office/powerpoint/2010/main" val="8249794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10</a:t>
            </a:r>
            <a:endParaRPr lang="ru-RU" dirty="0"/>
          </a:p>
        </p:txBody>
      </p:sp>
      <p:sp>
        <p:nvSpPr>
          <p:cNvPr id="3" name="Объект 2"/>
          <p:cNvSpPr>
            <a:spLocks noGrp="1"/>
          </p:cNvSpPr>
          <p:nvPr>
            <p:ph sz="half" idx="2"/>
          </p:nvPr>
        </p:nvSpPr>
        <p:spPr>
          <a:xfrm>
            <a:off x="215900" y="631825"/>
            <a:ext cx="5181600" cy="2215991"/>
          </a:xfrm>
        </p:spPr>
        <p:txBody>
          <a:bodyPr/>
          <a:lstStyle/>
          <a:p>
            <a:r>
              <a:rPr lang="ru-RU" b="1" dirty="0"/>
              <a:t>Ответьте кратко на вопросы</a:t>
            </a:r>
            <a:r>
              <a:rPr lang="ru-RU" dirty="0"/>
              <a:t>.</a:t>
            </a:r>
          </a:p>
          <a:p>
            <a:r>
              <a:rPr lang="ru-RU" sz="2000" dirty="0" smtClean="0"/>
              <a:t>   Сколько </a:t>
            </a:r>
            <a:r>
              <a:rPr lang="ru-RU" sz="2000" dirty="0"/>
              <a:t>вам лет? Сколько лет вам было год назад? Сколько лет вам будет через год? Сколько вам было лет, когда вы научились читать? Сколько вам было лет, когда вы пошли в школу? Сколько вам будет лет, когда вы окончите школу?</a:t>
            </a:r>
          </a:p>
          <a:p>
            <a:endParaRPr lang="ru-RU" dirty="0"/>
          </a:p>
        </p:txBody>
      </p:sp>
    </p:spTree>
    <p:extLst>
      <p:ext uri="{BB962C8B-B14F-4D97-AF65-F5344CB8AC3E}">
        <p14:creationId xmlns:p14="http://schemas.microsoft.com/office/powerpoint/2010/main" val="7907839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11</a:t>
            </a:r>
            <a:endParaRPr lang="ru-RU" dirty="0"/>
          </a:p>
        </p:txBody>
      </p:sp>
      <p:sp>
        <p:nvSpPr>
          <p:cNvPr id="3" name="Объект 2"/>
          <p:cNvSpPr>
            <a:spLocks noGrp="1"/>
          </p:cNvSpPr>
          <p:nvPr>
            <p:ph sz="half" idx="2"/>
          </p:nvPr>
        </p:nvSpPr>
        <p:spPr>
          <a:xfrm>
            <a:off x="215900" y="631825"/>
            <a:ext cx="5181600" cy="2954655"/>
          </a:xfrm>
        </p:spPr>
        <p:txBody>
          <a:bodyPr/>
          <a:lstStyle/>
          <a:p>
            <a:r>
              <a:rPr lang="ru-RU" b="1" dirty="0"/>
              <a:t>Запишите словосочетания. Числительные пишите словами.</a:t>
            </a:r>
          </a:p>
          <a:p>
            <a:r>
              <a:rPr lang="ru-RU" sz="1800" dirty="0"/>
              <a:t>Прочитал 11 страниц, выучил 12 новых слов, запомнил 19 глаголов, написал 20 предложений, повторил 30 пословиц. </a:t>
            </a:r>
            <a:endParaRPr lang="ru-RU" sz="1800" dirty="0" smtClean="0"/>
          </a:p>
          <a:p>
            <a:r>
              <a:rPr lang="ru-RU" sz="1800" dirty="0"/>
              <a:t>о</a:t>
            </a:r>
            <a:r>
              <a:rPr lang="ru-RU" sz="1800" dirty="0" smtClean="0"/>
              <a:t>диннадцать</a:t>
            </a:r>
          </a:p>
          <a:p>
            <a:r>
              <a:rPr lang="ru-RU" sz="1800" dirty="0"/>
              <a:t>д</a:t>
            </a:r>
            <a:r>
              <a:rPr lang="ru-RU" sz="1800" dirty="0" smtClean="0"/>
              <a:t>венадцать</a:t>
            </a:r>
          </a:p>
          <a:p>
            <a:r>
              <a:rPr lang="ru-RU" sz="1800" dirty="0"/>
              <a:t>д</a:t>
            </a:r>
            <a:r>
              <a:rPr lang="ru-RU" sz="1800" dirty="0" smtClean="0"/>
              <a:t>евятнадцать</a:t>
            </a:r>
          </a:p>
          <a:p>
            <a:r>
              <a:rPr lang="ru-RU" sz="1800" dirty="0"/>
              <a:t>д</a:t>
            </a:r>
            <a:r>
              <a:rPr lang="ru-RU" sz="1800" dirty="0" smtClean="0"/>
              <a:t>вадцать</a:t>
            </a:r>
          </a:p>
          <a:p>
            <a:r>
              <a:rPr lang="ru-RU" sz="1800" dirty="0" smtClean="0"/>
              <a:t>тридцать</a:t>
            </a:r>
          </a:p>
          <a:p>
            <a:endParaRPr lang="ru-RU" sz="1800" dirty="0"/>
          </a:p>
          <a:p>
            <a:endParaRPr lang="ru-RU" sz="1800" dirty="0"/>
          </a:p>
        </p:txBody>
      </p:sp>
    </p:spTree>
    <p:extLst>
      <p:ext uri="{BB962C8B-B14F-4D97-AF65-F5344CB8AC3E}">
        <p14:creationId xmlns:p14="http://schemas.microsoft.com/office/powerpoint/2010/main" val="424164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12</a:t>
            </a:r>
            <a:endParaRPr lang="ru-RU" dirty="0"/>
          </a:p>
        </p:txBody>
      </p:sp>
      <p:sp>
        <p:nvSpPr>
          <p:cNvPr id="3" name="Объект 2"/>
          <p:cNvSpPr>
            <a:spLocks noGrp="1"/>
          </p:cNvSpPr>
          <p:nvPr>
            <p:ph sz="half" idx="2"/>
          </p:nvPr>
        </p:nvSpPr>
        <p:spPr>
          <a:xfrm>
            <a:off x="146800" y="564850"/>
            <a:ext cx="5626100" cy="2585323"/>
          </a:xfrm>
        </p:spPr>
        <p:txBody>
          <a:bodyPr/>
          <a:lstStyle/>
          <a:p>
            <a:r>
              <a:rPr lang="ru-RU" b="1" dirty="0"/>
              <a:t>Научитесь решать примеры по-русски. </a:t>
            </a:r>
          </a:p>
          <a:p>
            <a:r>
              <a:rPr lang="ru-RU" b="1" i="1" dirty="0"/>
              <a:t>Образец</a:t>
            </a:r>
            <a:r>
              <a:rPr lang="ru-RU" dirty="0"/>
              <a:t>: 9-6=3    - Девять минус шесть будет три.</a:t>
            </a:r>
          </a:p>
          <a:p>
            <a:r>
              <a:rPr lang="ru-RU" sz="2800" dirty="0"/>
              <a:t>4+5=…     18-2=…     3+14=…    16-9=…      9+8=…    19-7=…    </a:t>
            </a:r>
            <a:endParaRPr lang="ru-RU" sz="2800" dirty="0" smtClean="0"/>
          </a:p>
          <a:p>
            <a:r>
              <a:rPr lang="ru-RU" sz="2800" dirty="0" smtClean="0"/>
              <a:t>20-8</a:t>
            </a:r>
            <a:r>
              <a:rPr lang="ru-RU" sz="2800" dirty="0"/>
              <a:t>=… </a:t>
            </a:r>
            <a:endParaRPr lang="ru-RU" sz="2800" dirty="0" smtClean="0"/>
          </a:p>
          <a:p>
            <a:r>
              <a:rPr lang="ru-RU" sz="2000" dirty="0" smtClean="0"/>
              <a:t>Четыре плюс пять равно девять.</a:t>
            </a:r>
          </a:p>
          <a:p>
            <a:r>
              <a:rPr lang="ru-RU" sz="2000" dirty="0" smtClean="0"/>
              <a:t>Шестнадцать минус девять будет семь.</a:t>
            </a:r>
            <a:endParaRPr lang="ru-RU" sz="2000" dirty="0"/>
          </a:p>
          <a:p>
            <a:r>
              <a:rPr lang="ru-RU" sz="1800" dirty="0" smtClean="0"/>
              <a:t>Двадцать минус восемь будет двенадцать.</a:t>
            </a:r>
            <a:endParaRPr lang="ru-RU" sz="1800" dirty="0"/>
          </a:p>
        </p:txBody>
      </p:sp>
    </p:spTree>
    <p:extLst>
      <p:ext uri="{BB962C8B-B14F-4D97-AF65-F5344CB8AC3E}">
        <p14:creationId xmlns:p14="http://schemas.microsoft.com/office/powerpoint/2010/main" val="259671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00" y="80500"/>
            <a:ext cx="5562600" cy="1261884"/>
          </a:xfrm>
        </p:spPr>
        <p:txBody>
          <a:bodyPr/>
          <a:lstStyle/>
          <a:p>
            <a:r>
              <a:rPr lang="ru-RU" b="0" dirty="0"/>
              <a:t>Как изменяются числительные </a:t>
            </a:r>
            <a:r>
              <a:rPr lang="ru-RU" dirty="0"/>
              <a:t>от </a:t>
            </a:r>
            <a:r>
              <a:rPr lang="ru-RU" i="1" dirty="0" smtClean="0"/>
              <a:t>5 </a:t>
            </a:r>
            <a:r>
              <a:rPr lang="ru-RU" b="0" dirty="0" smtClean="0"/>
              <a:t>до</a:t>
            </a:r>
            <a:r>
              <a:rPr lang="ru-RU" i="1" dirty="0" smtClean="0"/>
              <a:t> 20</a:t>
            </a:r>
            <a:r>
              <a:rPr lang="ru-RU" b="0" dirty="0" smtClean="0"/>
              <a:t>,</a:t>
            </a:r>
            <a:r>
              <a:rPr lang="ru-RU" i="1" dirty="0" smtClean="0"/>
              <a:t>30</a:t>
            </a:r>
            <a:r>
              <a:rPr lang="ru-RU" dirty="0" smtClean="0"/>
              <a:t> </a:t>
            </a:r>
            <a:br>
              <a:rPr lang="ru-RU" dirty="0" smtClean="0"/>
            </a:br>
            <a:r>
              <a:rPr lang="ru-RU" dirty="0"/>
              <a:t/>
            </a:r>
            <a:br>
              <a:rPr lang="ru-RU" dirty="0"/>
            </a:br>
            <a:r>
              <a:rPr lang="ru-RU" dirty="0" smtClean="0"/>
              <a:t>до </a:t>
            </a:r>
            <a:r>
              <a:rPr lang="ru-RU" i="1" dirty="0"/>
              <a:t>двадцати</a:t>
            </a:r>
            <a:r>
              <a:rPr lang="ru-RU" dirty="0"/>
              <a:t> и числительное </a:t>
            </a:r>
            <a:r>
              <a:rPr lang="ru-RU" i="1" dirty="0"/>
              <a:t>тридцать</a:t>
            </a:r>
            <a:r>
              <a:rPr lang="ru-RU" dirty="0"/>
              <a:t/>
            </a:r>
            <a:br>
              <a:rPr lang="ru-RU" dirty="0"/>
            </a:br>
            <a:endParaRPr lang="ru-RU" dirty="0"/>
          </a:p>
        </p:txBody>
      </p:sp>
      <p:pic>
        <p:nvPicPr>
          <p:cNvPr id="5" name="Рисунок 4"/>
          <p:cNvPicPr>
            <a:picLocks noChangeAspect="1"/>
          </p:cNvPicPr>
          <p:nvPr/>
        </p:nvPicPr>
        <p:blipFill>
          <a:blip r:embed="rId2"/>
          <a:stretch>
            <a:fillRect/>
          </a:stretch>
        </p:blipFill>
        <p:spPr>
          <a:xfrm>
            <a:off x="139700" y="631825"/>
            <a:ext cx="5562600" cy="2286000"/>
          </a:xfrm>
          <a:prstGeom prst="rect">
            <a:avLst/>
          </a:prstGeom>
        </p:spPr>
      </p:pic>
    </p:spTree>
    <p:extLst>
      <p:ext uri="{BB962C8B-B14F-4D97-AF65-F5344CB8AC3E}">
        <p14:creationId xmlns:p14="http://schemas.microsoft.com/office/powerpoint/2010/main" val="4161260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Лекарственные растения</a:t>
            </a:r>
          </a:p>
        </p:txBody>
      </p:sp>
      <p:sp>
        <p:nvSpPr>
          <p:cNvPr id="3" name="Объект 2"/>
          <p:cNvSpPr>
            <a:spLocks noGrp="1"/>
          </p:cNvSpPr>
          <p:nvPr>
            <p:ph sz="half" idx="2"/>
          </p:nvPr>
        </p:nvSpPr>
        <p:spPr>
          <a:xfrm>
            <a:off x="291052" y="784225"/>
            <a:ext cx="3049048" cy="1938992"/>
          </a:xfrm>
        </p:spPr>
        <p:txBody>
          <a:bodyPr/>
          <a:lstStyle/>
          <a:p>
            <a:r>
              <a:rPr lang="ru-RU" sz="1800" dirty="0" smtClean="0"/>
              <a:t>Аптечная ромашка </a:t>
            </a:r>
            <a:r>
              <a:rPr lang="ru-RU" sz="1800" dirty="0"/>
              <a:t>– очень полезное растение</a:t>
            </a:r>
            <a:r>
              <a:rPr lang="ru-RU" sz="1800" dirty="0" smtClean="0"/>
              <a:t>.</a:t>
            </a:r>
          </a:p>
          <a:p>
            <a:r>
              <a:rPr lang="ru-RU" sz="1800" dirty="0" smtClean="0"/>
              <a:t>Её используют </a:t>
            </a:r>
            <a:r>
              <a:rPr lang="ru-RU" sz="1800" b="1" i="1" dirty="0" smtClean="0"/>
              <a:t>для </a:t>
            </a:r>
            <a:r>
              <a:rPr lang="ru-RU" sz="1800" b="1" i="1" dirty="0"/>
              <a:t>успокоения болей и </a:t>
            </a:r>
            <a:r>
              <a:rPr lang="ru-RU" sz="1800" b="1" i="1" dirty="0" smtClean="0"/>
              <a:t>судорог</a:t>
            </a:r>
            <a:r>
              <a:rPr lang="ru-RU" sz="1800" dirty="0" smtClean="0"/>
              <a:t>. Применяют </a:t>
            </a:r>
            <a:r>
              <a:rPr lang="ru-RU" sz="1800" b="1" i="1" dirty="0" smtClean="0"/>
              <a:t>для лечения печени и желудка</a:t>
            </a:r>
            <a:r>
              <a:rPr lang="ru-RU" sz="1800" dirty="0" smtClean="0"/>
              <a:t>.</a:t>
            </a:r>
            <a:endParaRPr lang="ru-RU" sz="4000" dirty="0"/>
          </a:p>
        </p:txBody>
      </p:sp>
      <p:pic>
        <p:nvPicPr>
          <p:cNvPr id="1026" name="Picture 2" descr="Ромашка: лечебные свойства, польза, описание раст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631825"/>
            <a:ext cx="2286000" cy="197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807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13</a:t>
            </a:r>
            <a:endParaRPr lang="ru-RU" dirty="0"/>
          </a:p>
        </p:txBody>
      </p:sp>
      <p:sp>
        <p:nvSpPr>
          <p:cNvPr id="3" name="Объект 2"/>
          <p:cNvSpPr>
            <a:spLocks noGrp="1"/>
          </p:cNvSpPr>
          <p:nvPr>
            <p:ph sz="half" idx="2"/>
          </p:nvPr>
        </p:nvSpPr>
        <p:spPr>
          <a:xfrm>
            <a:off x="215900" y="555626"/>
            <a:ext cx="5410200" cy="2954655"/>
          </a:xfrm>
        </p:spPr>
        <p:txBody>
          <a:bodyPr/>
          <a:lstStyle/>
          <a:p>
            <a:r>
              <a:rPr lang="ru-RU" b="1" dirty="0"/>
              <a:t>Правильно прочитайте и запишите пословицы с числом 7. </a:t>
            </a:r>
          </a:p>
          <a:p>
            <a:r>
              <a:rPr lang="ru-RU" sz="1800" dirty="0"/>
              <a:t>(Сколько?) 7 раз отмерь, один раз отрежь. </a:t>
            </a:r>
            <a:endParaRPr lang="ru-RU" sz="1800" dirty="0" smtClean="0"/>
          </a:p>
          <a:p>
            <a:r>
              <a:rPr lang="ru-RU" sz="1800" dirty="0" smtClean="0"/>
              <a:t>Семь раз отмерь, один раз отрежь.</a:t>
            </a:r>
            <a:endParaRPr lang="ru-RU" sz="1800" dirty="0"/>
          </a:p>
          <a:p>
            <a:r>
              <a:rPr lang="ru-RU" sz="1800" dirty="0" smtClean="0"/>
              <a:t>У </a:t>
            </a:r>
            <a:r>
              <a:rPr lang="ru-RU" sz="1800" dirty="0"/>
              <a:t>(скольких?) 7 нянек дитя без присмотра</a:t>
            </a:r>
            <a:r>
              <a:rPr lang="ru-RU" sz="1800" dirty="0" smtClean="0"/>
              <a:t>.</a:t>
            </a:r>
          </a:p>
          <a:p>
            <a:r>
              <a:rPr lang="ru-RU" sz="1800" dirty="0" smtClean="0"/>
              <a:t>У семи нянек дитя без присмотра.</a:t>
            </a:r>
            <a:endParaRPr lang="ru-RU" sz="1800" dirty="0"/>
          </a:p>
          <a:p>
            <a:r>
              <a:rPr lang="ru-RU" sz="1800" dirty="0" smtClean="0"/>
              <a:t>Лук </a:t>
            </a:r>
            <a:r>
              <a:rPr lang="ru-RU" sz="1800" dirty="0"/>
              <a:t>– от (скольких?) 7 недуг. </a:t>
            </a:r>
            <a:endParaRPr lang="ru-RU" sz="1800" dirty="0" smtClean="0"/>
          </a:p>
          <a:p>
            <a:r>
              <a:rPr lang="ru-RU" sz="1800" dirty="0" smtClean="0"/>
              <a:t>Лук -  от семи недуг.</a:t>
            </a:r>
            <a:endParaRPr lang="ru-RU" sz="1800" dirty="0"/>
          </a:p>
          <a:p>
            <a:r>
              <a:rPr lang="ru-RU" sz="1800" dirty="0" smtClean="0"/>
              <a:t>У </a:t>
            </a:r>
            <a:r>
              <a:rPr lang="ru-RU" sz="1800" dirty="0"/>
              <a:t>него (сколько?) 7 пятниц на неделе. </a:t>
            </a:r>
            <a:endParaRPr lang="ru-RU" sz="1800" dirty="0" smtClean="0"/>
          </a:p>
          <a:p>
            <a:r>
              <a:rPr lang="ru-RU" sz="1800" dirty="0" smtClean="0"/>
              <a:t>У него семь пятниц на неделе.</a:t>
            </a:r>
            <a:endParaRPr lang="ru-RU" sz="1800" dirty="0"/>
          </a:p>
          <a:p>
            <a:r>
              <a:rPr lang="ru-RU" sz="1800" dirty="0" smtClean="0"/>
              <a:t>Хорошая </a:t>
            </a:r>
            <a:r>
              <a:rPr lang="ru-RU" sz="1800" dirty="0"/>
              <a:t>дочь (скольких?) 7 сыновей стоит. </a:t>
            </a:r>
          </a:p>
          <a:p>
            <a:endParaRPr lang="ru-RU" sz="1800" dirty="0"/>
          </a:p>
        </p:txBody>
      </p:sp>
    </p:spTree>
    <p:extLst>
      <p:ext uri="{BB962C8B-B14F-4D97-AF65-F5344CB8AC3E}">
        <p14:creationId xmlns:p14="http://schemas.microsoft.com/office/powerpoint/2010/main" val="346888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14</a:t>
            </a:r>
            <a:endParaRPr lang="ru-RU" dirty="0"/>
          </a:p>
        </p:txBody>
      </p:sp>
      <p:sp>
        <p:nvSpPr>
          <p:cNvPr id="3" name="Объект 2"/>
          <p:cNvSpPr>
            <a:spLocks noGrp="1"/>
          </p:cNvSpPr>
          <p:nvPr>
            <p:ph sz="half" idx="2"/>
          </p:nvPr>
        </p:nvSpPr>
        <p:spPr>
          <a:xfrm>
            <a:off x="304852" y="555625"/>
            <a:ext cx="4864048" cy="184666"/>
          </a:xfrm>
        </p:spPr>
        <p:txBody>
          <a:bodyPr/>
          <a:lstStyle/>
          <a:p>
            <a:r>
              <a:rPr lang="ru-RU" b="1" dirty="0"/>
              <a:t>Прочитайте текст с числительными. Вам помогут вопросы.</a:t>
            </a:r>
          </a:p>
        </p:txBody>
      </p:sp>
      <p:sp>
        <p:nvSpPr>
          <p:cNvPr id="5" name="Прямоугольник 4"/>
          <p:cNvSpPr/>
          <p:nvPr/>
        </p:nvSpPr>
        <p:spPr>
          <a:xfrm>
            <a:off x="139700" y="784225"/>
            <a:ext cx="5486400" cy="2308324"/>
          </a:xfrm>
          <a:prstGeom prst="rect">
            <a:avLst/>
          </a:prstGeom>
        </p:spPr>
        <p:txBody>
          <a:bodyPr wrap="square">
            <a:spAutoFit/>
          </a:bodyPr>
          <a:lstStyle/>
          <a:p>
            <a:r>
              <a:rPr lang="ru-RU" sz="1400" dirty="0" smtClean="0">
                <a:latin typeface="Arial" panose="020B0604020202020204" pitchFamily="34" charset="0"/>
                <a:ea typeface="Calibri" panose="020F0502020204030204" pitchFamily="34" charset="0"/>
                <a:cs typeface="Arial" panose="020B0604020202020204" pitchFamily="34" charset="0"/>
              </a:rPr>
              <a:t>   </a:t>
            </a:r>
            <a:r>
              <a:rPr lang="ru-RU" sz="1600" dirty="0" smtClean="0">
                <a:latin typeface="Arial" panose="020B0604020202020204" pitchFamily="34" charset="0"/>
                <a:ea typeface="Calibri" panose="020F0502020204030204" pitchFamily="34" charset="0"/>
                <a:cs typeface="Arial" panose="020B0604020202020204" pitchFamily="34" charset="0"/>
              </a:rPr>
              <a:t>Домашние </a:t>
            </a:r>
            <a:r>
              <a:rPr lang="ru-RU" sz="1600" dirty="0">
                <a:latin typeface="Arial" panose="020B0604020202020204" pitchFamily="34" charset="0"/>
                <a:ea typeface="Calibri" panose="020F0502020204030204" pitchFamily="34" charset="0"/>
                <a:cs typeface="Arial" panose="020B0604020202020204" pitchFamily="34" charset="0"/>
              </a:rPr>
              <a:t>кошки </a:t>
            </a:r>
            <a:r>
              <a:rPr lang="ru-RU" sz="1600" dirty="0" smtClean="0">
                <a:latin typeface="Arial" panose="020B0604020202020204" pitchFamily="34" charset="0"/>
                <a:ea typeface="Calibri" panose="020F0502020204030204" pitchFamily="34" charset="0"/>
                <a:cs typeface="Arial" panose="020B0604020202020204" pitchFamily="34" charset="0"/>
              </a:rPr>
              <a:t>живут </a:t>
            </a:r>
            <a:r>
              <a:rPr lang="ru-RU" sz="1600" dirty="0">
                <a:latin typeface="Arial" panose="020B0604020202020204" pitchFamily="34" charset="0"/>
                <a:ea typeface="Calibri" panose="020F0502020204030204" pitchFamily="34" charset="0"/>
                <a:cs typeface="Arial" panose="020B0604020202020204" pitchFamily="34" charset="0"/>
              </a:rPr>
              <a:t>обычно (сколько?) </a:t>
            </a:r>
            <a:r>
              <a:rPr lang="ru-RU" sz="1600" dirty="0" smtClean="0">
                <a:latin typeface="Arial" panose="020B0604020202020204" pitchFamily="34" charset="0"/>
                <a:ea typeface="Calibri" panose="020F0502020204030204" pitchFamily="34" charset="0"/>
                <a:cs typeface="Arial" panose="020B0604020202020204" pitchFamily="34" charset="0"/>
              </a:rPr>
              <a:t>10 -15 </a:t>
            </a:r>
            <a:r>
              <a:rPr lang="ru-RU" sz="1600" dirty="0">
                <a:latin typeface="Arial" panose="020B0604020202020204" pitchFamily="34" charset="0"/>
                <a:ea typeface="Calibri" panose="020F0502020204030204" pitchFamily="34" charset="0"/>
                <a:cs typeface="Arial" panose="020B0604020202020204" pitchFamily="34" charset="0"/>
              </a:rPr>
              <a:t>лет. Дикие кошки – от трёх до пяти лет. Собаки маленьких пород могут прожить дольше, чем крупные. Например, китайский малыш </a:t>
            </a:r>
            <a:r>
              <a:rPr lang="ru-RU" sz="1600" dirty="0" err="1">
                <a:latin typeface="Arial" panose="020B0604020202020204" pitchFamily="34" charset="0"/>
                <a:ea typeface="Calibri" panose="020F0502020204030204" pitchFamily="34" charset="0"/>
                <a:cs typeface="Arial" panose="020B0604020202020204" pitchFamily="34" charset="0"/>
              </a:rPr>
              <a:t>чи-хуа-хуа</a:t>
            </a:r>
            <a:r>
              <a:rPr lang="ru-RU" sz="1600" dirty="0">
                <a:latin typeface="Arial" panose="020B0604020202020204" pitchFamily="34" charset="0"/>
                <a:ea typeface="Calibri" panose="020F0502020204030204" pitchFamily="34" charset="0"/>
                <a:cs typeface="Arial" panose="020B0604020202020204" pitchFamily="34" charset="0"/>
              </a:rPr>
              <a:t> доживёт до (</a:t>
            </a:r>
            <a:r>
              <a:rPr lang="ru-RU" sz="1600" dirty="0" err="1" smtClean="0">
                <a:latin typeface="Arial" panose="020B0604020202020204" pitchFamily="34" charset="0"/>
                <a:ea typeface="Calibri" panose="020F0502020204030204" pitchFamily="34" charset="0"/>
                <a:cs typeface="Arial" panose="020B0604020202020204" pitchFamily="34" charset="0"/>
              </a:rPr>
              <a:t>скОльких</a:t>
            </a:r>
            <a:r>
              <a:rPr lang="ru-RU" sz="1600" dirty="0">
                <a:latin typeface="Arial" panose="020B0604020202020204" pitchFamily="34" charset="0"/>
                <a:ea typeface="Calibri" panose="020F0502020204030204" pitchFamily="34" charset="0"/>
                <a:cs typeface="Arial" panose="020B0604020202020204" pitchFamily="34" charset="0"/>
              </a:rPr>
              <a:t>?)17 лет. Красавица болонка радует хозяйку даже после (</a:t>
            </a:r>
            <a:r>
              <a:rPr lang="ru-RU" sz="1600" dirty="0" err="1" smtClean="0">
                <a:latin typeface="Arial" panose="020B0604020202020204" pitchFamily="34" charset="0"/>
                <a:ea typeface="Calibri" panose="020F0502020204030204" pitchFamily="34" charset="0"/>
                <a:cs typeface="Arial" panose="020B0604020202020204" pitchFamily="34" charset="0"/>
              </a:rPr>
              <a:t>скОльких</a:t>
            </a:r>
            <a:r>
              <a:rPr lang="ru-RU" sz="1600" dirty="0">
                <a:latin typeface="Arial" panose="020B0604020202020204" pitchFamily="34" charset="0"/>
                <a:ea typeface="Calibri" panose="020F0502020204030204" pitchFamily="34" charset="0"/>
                <a:cs typeface="Arial" panose="020B0604020202020204" pitchFamily="34" charset="0"/>
              </a:rPr>
              <a:t>?) 20 лет. Большая и сильная немецкая овчарка или английский спаниель могут жить до (</a:t>
            </a:r>
            <a:r>
              <a:rPr lang="ru-RU" sz="1600" dirty="0" err="1" smtClean="0">
                <a:latin typeface="Arial" panose="020B0604020202020204" pitchFamily="34" charset="0"/>
                <a:ea typeface="Calibri" panose="020F0502020204030204" pitchFamily="34" charset="0"/>
                <a:cs typeface="Arial" panose="020B0604020202020204" pitchFamily="34" charset="0"/>
              </a:rPr>
              <a:t>скОльких</a:t>
            </a:r>
            <a:r>
              <a:rPr lang="ru-RU" sz="1600" dirty="0">
                <a:latin typeface="Arial" panose="020B0604020202020204" pitchFamily="34" charset="0"/>
                <a:ea typeface="Calibri" panose="020F0502020204030204" pitchFamily="34" charset="0"/>
                <a:cs typeface="Arial" panose="020B0604020202020204" pitchFamily="34" charset="0"/>
              </a:rPr>
              <a:t>?) </a:t>
            </a:r>
            <a:r>
              <a:rPr lang="ru-RU" sz="1600" dirty="0" smtClean="0">
                <a:latin typeface="Arial" panose="020B0604020202020204" pitchFamily="34" charset="0"/>
                <a:ea typeface="Calibri" panose="020F0502020204030204" pitchFamily="34" charset="0"/>
                <a:cs typeface="Arial" panose="020B0604020202020204" pitchFamily="34" charset="0"/>
              </a:rPr>
              <a:t>14 лет? </a:t>
            </a:r>
            <a:r>
              <a:rPr lang="ru-RU" sz="1600" dirty="0">
                <a:latin typeface="Arial" panose="020B0604020202020204" pitchFamily="34" charset="0"/>
                <a:cs typeface="Arial" panose="020B0604020202020204" pitchFamily="34" charset="0"/>
              </a:rPr>
              <a:t>Огромному догу дано только 8 лет.</a:t>
            </a:r>
          </a:p>
          <a:p>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0722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1700" y="102424"/>
            <a:ext cx="4563347" cy="315471"/>
          </a:xfrm>
        </p:spPr>
        <p:txBody>
          <a:bodyPr/>
          <a:lstStyle/>
          <a:p>
            <a:r>
              <a:rPr lang="ru-RU" dirty="0" smtClean="0"/>
              <a:t>Правильно ставим ударение</a:t>
            </a:r>
            <a:endParaRPr lang="ru-RU" dirty="0"/>
          </a:p>
        </p:txBody>
      </p:sp>
      <p:sp>
        <p:nvSpPr>
          <p:cNvPr id="5" name="Объект 4"/>
          <p:cNvSpPr>
            <a:spLocks noGrp="1"/>
          </p:cNvSpPr>
          <p:nvPr>
            <p:ph sz="half" idx="2"/>
          </p:nvPr>
        </p:nvSpPr>
        <p:spPr>
          <a:xfrm>
            <a:off x="288290" y="746315"/>
            <a:ext cx="2508123" cy="2462213"/>
          </a:xfrm>
          <a:prstGeom prst="rect">
            <a:avLst/>
          </a:prstGeom>
        </p:spPr>
        <p:txBody>
          <a:bodyPr wrap="square">
            <a:spAutoFit/>
          </a:bodyPr>
          <a:lstStyle/>
          <a:p>
            <a:r>
              <a:rPr lang="ru-RU" sz="2000" dirty="0" err="1">
                <a:solidFill>
                  <a:srgbClr val="303030"/>
                </a:solidFill>
                <a:latin typeface="Open Sans"/>
              </a:rPr>
              <a:t>И.п</a:t>
            </a:r>
            <a:r>
              <a:rPr lang="ru-RU" sz="2000" dirty="0">
                <a:solidFill>
                  <a:srgbClr val="303030"/>
                </a:solidFill>
                <a:latin typeface="Open Sans"/>
              </a:rPr>
              <a:t>. </a:t>
            </a:r>
            <a:r>
              <a:rPr lang="ru-RU" sz="2000" dirty="0" smtClean="0">
                <a:solidFill>
                  <a:srgbClr val="303030"/>
                </a:solidFill>
                <a:latin typeface="Open Sans"/>
              </a:rPr>
              <a:t>сколько</a:t>
            </a:r>
            <a:r>
              <a:rPr lang="ru-RU" sz="2000" dirty="0" smtClean="0"/>
              <a:t/>
            </a:r>
            <a:br>
              <a:rPr lang="ru-RU" sz="2000" dirty="0" smtClean="0"/>
            </a:br>
            <a:r>
              <a:rPr lang="ru-RU" sz="2000" dirty="0" err="1" smtClean="0">
                <a:solidFill>
                  <a:srgbClr val="303030"/>
                </a:solidFill>
                <a:latin typeface="Open Sans"/>
              </a:rPr>
              <a:t>Р.п</a:t>
            </a:r>
            <a:r>
              <a:rPr lang="ru-RU" sz="2000" dirty="0">
                <a:solidFill>
                  <a:srgbClr val="303030"/>
                </a:solidFill>
                <a:latin typeface="Open Sans"/>
              </a:rPr>
              <a:t>. </a:t>
            </a:r>
            <a:r>
              <a:rPr lang="ru-RU" sz="2000" dirty="0" err="1" smtClean="0">
                <a:solidFill>
                  <a:srgbClr val="303030"/>
                </a:solidFill>
                <a:latin typeface="Open Sans"/>
              </a:rPr>
              <a:t>скОльких</a:t>
            </a:r>
            <a:r>
              <a:rPr lang="ru-RU" sz="2000" dirty="0" smtClean="0"/>
              <a:t/>
            </a:r>
            <a:br>
              <a:rPr lang="ru-RU" sz="2000" dirty="0" smtClean="0"/>
            </a:br>
            <a:r>
              <a:rPr lang="ru-RU" sz="2000" dirty="0" err="1" smtClean="0">
                <a:solidFill>
                  <a:srgbClr val="303030"/>
                </a:solidFill>
                <a:latin typeface="Open Sans"/>
              </a:rPr>
              <a:t>В.п</a:t>
            </a:r>
            <a:r>
              <a:rPr lang="ru-RU" sz="2000" dirty="0">
                <a:solidFill>
                  <a:srgbClr val="303030"/>
                </a:solidFill>
                <a:latin typeface="Open Sans"/>
              </a:rPr>
              <a:t>. </a:t>
            </a:r>
            <a:r>
              <a:rPr lang="ru-RU" sz="2000" dirty="0" err="1">
                <a:solidFill>
                  <a:srgbClr val="303030"/>
                </a:solidFill>
                <a:latin typeface="Open Sans"/>
              </a:rPr>
              <a:t>скОльких</a:t>
            </a:r>
            <a:r>
              <a:rPr lang="ru-RU" sz="2000" dirty="0"/>
              <a:t/>
            </a:r>
            <a:br>
              <a:rPr lang="ru-RU" sz="2000" dirty="0"/>
            </a:br>
            <a:r>
              <a:rPr lang="ru-RU" sz="2000" dirty="0" err="1">
                <a:solidFill>
                  <a:srgbClr val="303030"/>
                </a:solidFill>
                <a:latin typeface="Open Sans"/>
              </a:rPr>
              <a:t>Д.п</a:t>
            </a:r>
            <a:r>
              <a:rPr lang="ru-RU" sz="2000" dirty="0">
                <a:solidFill>
                  <a:srgbClr val="303030"/>
                </a:solidFill>
                <a:latin typeface="Open Sans"/>
              </a:rPr>
              <a:t>. </a:t>
            </a:r>
            <a:r>
              <a:rPr lang="ru-RU" sz="2000" dirty="0" err="1" smtClean="0">
                <a:solidFill>
                  <a:srgbClr val="303030"/>
                </a:solidFill>
                <a:latin typeface="Open Sans"/>
              </a:rPr>
              <a:t>скОльким</a:t>
            </a:r>
            <a:r>
              <a:rPr lang="ru-RU" sz="2000" dirty="0" smtClean="0"/>
              <a:t/>
            </a:r>
            <a:br>
              <a:rPr lang="ru-RU" sz="2000" dirty="0" smtClean="0"/>
            </a:br>
            <a:r>
              <a:rPr lang="ru-RU" sz="2000" dirty="0" smtClean="0">
                <a:solidFill>
                  <a:srgbClr val="303030"/>
                </a:solidFill>
                <a:latin typeface="Open Sans"/>
              </a:rPr>
              <a:t>Т.п</a:t>
            </a:r>
            <a:r>
              <a:rPr lang="ru-RU" sz="2000" dirty="0">
                <a:solidFill>
                  <a:srgbClr val="303030"/>
                </a:solidFill>
                <a:latin typeface="Open Sans"/>
              </a:rPr>
              <a:t>. </a:t>
            </a:r>
            <a:r>
              <a:rPr lang="ru-RU" sz="2000" dirty="0" err="1">
                <a:solidFill>
                  <a:srgbClr val="303030"/>
                </a:solidFill>
                <a:latin typeface="Open Sans"/>
              </a:rPr>
              <a:t>скОлькими</a:t>
            </a:r>
            <a:r>
              <a:rPr lang="ru-RU" sz="2000" dirty="0"/>
              <a:t/>
            </a:r>
            <a:br>
              <a:rPr lang="ru-RU" sz="2000" dirty="0"/>
            </a:br>
            <a:r>
              <a:rPr lang="ru-RU" sz="2000" dirty="0" err="1">
                <a:solidFill>
                  <a:srgbClr val="303030"/>
                </a:solidFill>
                <a:latin typeface="Open Sans"/>
              </a:rPr>
              <a:t>П.п</a:t>
            </a:r>
            <a:r>
              <a:rPr lang="ru-RU" sz="2000" dirty="0">
                <a:solidFill>
                  <a:srgbClr val="303030"/>
                </a:solidFill>
                <a:latin typeface="Open Sans"/>
              </a:rPr>
              <a:t>. о </a:t>
            </a:r>
            <a:r>
              <a:rPr lang="ru-RU" sz="2000" dirty="0" err="1">
                <a:solidFill>
                  <a:srgbClr val="303030"/>
                </a:solidFill>
                <a:latin typeface="Open Sans"/>
              </a:rPr>
              <a:t>скОльких</a:t>
            </a:r>
            <a:r>
              <a:rPr lang="ru-RU" sz="2000" dirty="0"/>
              <a:t/>
            </a:r>
            <a:br>
              <a:rPr lang="ru-RU" sz="2000" dirty="0"/>
            </a:br>
            <a:r>
              <a:rPr lang="ru-RU" sz="2000" dirty="0"/>
              <a:t/>
            </a:r>
            <a:br>
              <a:rPr lang="ru-RU" sz="2000" dirty="0"/>
            </a:br>
            <a:endParaRPr lang="ru-RU" sz="2000" dirty="0"/>
          </a:p>
        </p:txBody>
      </p:sp>
      <p:pic>
        <p:nvPicPr>
          <p:cNvPr id="18434" name="Picture 2" descr="Порода собак: чихуахуа - характеристика и описание чихуахуа, фото,  содержание и уход."/>
          <p:cNvPicPr>
            <a:picLocks noGrp="1" noChangeAspect="1" noChangeArrowheads="1"/>
          </p:cNvPicPr>
          <p:nvPr>
            <p:ph sz="half" idx="3"/>
          </p:nvPr>
        </p:nvPicPr>
        <p:blipFill>
          <a:blip r:embed="rId2" cstate="print">
            <a:extLst>
              <a:ext uri="{28A0092B-C50C-407E-A947-70E740481C1C}">
                <a14:useLocalDpi xmlns:a14="http://schemas.microsoft.com/office/drawing/2010/main" val="0"/>
              </a:ext>
            </a:extLst>
          </a:blip>
          <a:srcRect/>
          <a:stretch>
            <a:fillRect/>
          </a:stretch>
        </p:blipFill>
        <p:spPr bwMode="auto">
          <a:xfrm>
            <a:off x="2372868" y="620450"/>
            <a:ext cx="845497" cy="950479"/>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Французская болонка: фото породы бишон-фризе, характер и описание соба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399" y="591257"/>
            <a:ext cx="1434032" cy="15088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8126" y="1128714"/>
            <a:ext cx="1066800" cy="369332"/>
          </a:xfrm>
          <a:prstGeom prst="rect">
            <a:avLst/>
          </a:prstGeom>
          <a:noFill/>
        </p:spPr>
        <p:txBody>
          <a:bodyPr wrap="square" rtlCol="0">
            <a:spAutoFit/>
          </a:bodyPr>
          <a:lstStyle/>
          <a:p>
            <a:r>
              <a:rPr lang="ru-RU" dirty="0" smtClean="0"/>
              <a:t>17 лет</a:t>
            </a:r>
            <a:endParaRPr lang="ru-RU" dirty="0"/>
          </a:p>
        </p:txBody>
      </p:sp>
      <p:sp>
        <p:nvSpPr>
          <p:cNvPr id="7" name="TextBox 6"/>
          <p:cNvSpPr txBox="1"/>
          <p:nvPr/>
        </p:nvSpPr>
        <p:spPr>
          <a:xfrm>
            <a:off x="4672138" y="2079625"/>
            <a:ext cx="792909" cy="369332"/>
          </a:xfrm>
          <a:prstGeom prst="rect">
            <a:avLst/>
          </a:prstGeom>
          <a:noFill/>
        </p:spPr>
        <p:txBody>
          <a:bodyPr wrap="none" rtlCol="0">
            <a:spAutoFit/>
          </a:bodyPr>
          <a:lstStyle/>
          <a:p>
            <a:r>
              <a:rPr lang="ru-RU" dirty="0" smtClean="0"/>
              <a:t>20 лет</a:t>
            </a:r>
            <a:endParaRPr lang="ru-RU" dirty="0"/>
          </a:p>
        </p:txBody>
      </p:sp>
      <p:pic>
        <p:nvPicPr>
          <p:cNvPr id="18438" name="Picture 6" descr="Стоит ли учить ЗКС спаниеля | Гостиница для собак и кошек &quot;Карандаши&quot; в  Геленджике"/>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1330" y="1367596"/>
            <a:ext cx="1803595" cy="17933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72899" y="2689640"/>
            <a:ext cx="832210" cy="369332"/>
          </a:xfrm>
          <a:prstGeom prst="rect">
            <a:avLst/>
          </a:prstGeom>
          <a:noFill/>
        </p:spPr>
        <p:txBody>
          <a:bodyPr wrap="square" rtlCol="0">
            <a:spAutoFit/>
          </a:bodyPr>
          <a:lstStyle/>
          <a:p>
            <a:r>
              <a:rPr lang="ru-RU" dirty="0" smtClean="0"/>
              <a:t>14 лет</a:t>
            </a:r>
            <a:endParaRPr lang="ru-RU" dirty="0"/>
          </a:p>
        </p:txBody>
      </p:sp>
    </p:spTree>
    <p:extLst>
      <p:ext uri="{BB962C8B-B14F-4D97-AF65-F5344CB8AC3E}">
        <p14:creationId xmlns:p14="http://schemas.microsoft.com/office/powerpoint/2010/main" val="146662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1000"/>
                                        <p:tgtEl>
                                          <p:spTgt spid="18436"/>
                                        </p:tgtEl>
                                      </p:cBhvr>
                                    </p:animEffect>
                                    <p:anim calcmode="lin" valueType="num">
                                      <p:cBhvr>
                                        <p:cTn id="8" dur="1000" fill="hold"/>
                                        <p:tgtEl>
                                          <p:spTgt spid="18436"/>
                                        </p:tgtEl>
                                        <p:attrNameLst>
                                          <p:attrName>ppt_x</p:attrName>
                                        </p:attrNameLst>
                                      </p:cBhvr>
                                      <p:tavLst>
                                        <p:tav tm="0">
                                          <p:val>
                                            <p:strVal val="#ppt_x"/>
                                          </p:val>
                                        </p:tav>
                                        <p:tav tm="100000">
                                          <p:val>
                                            <p:strVal val="#ppt_x"/>
                                          </p:val>
                                        </p:tav>
                                      </p:tavLst>
                                    </p:anim>
                                    <p:anim calcmode="lin" valueType="num">
                                      <p:cBhvr>
                                        <p:cTn id="9"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700" y="102424"/>
            <a:ext cx="5626100" cy="630942"/>
          </a:xfrm>
        </p:spPr>
        <p:txBody>
          <a:bodyPr/>
          <a:lstStyle/>
          <a:p>
            <a:r>
              <a:rPr lang="ru-RU" dirty="0"/>
              <a:t>Как изменяются числительные </a:t>
            </a:r>
            <a:r>
              <a:rPr lang="ru-RU" dirty="0" smtClean="0"/>
              <a:t>от 50 до 80</a:t>
            </a:r>
            <a:endParaRPr lang="ru-RU" dirty="0"/>
          </a:p>
        </p:txBody>
      </p:sp>
      <p:pic>
        <p:nvPicPr>
          <p:cNvPr id="5" name="Рисунок 4"/>
          <p:cNvPicPr>
            <a:picLocks noChangeAspect="1"/>
          </p:cNvPicPr>
          <p:nvPr/>
        </p:nvPicPr>
        <p:blipFill>
          <a:blip r:embed="rId2"/>
          <a:stretch>
            <a:fillRect/>
          </a:stretch>
        </p:blipFill>
        <p:spPr>
          <a:xfrm>
            <a:off x="113200" y="479425"/>
            <a:ext cx="5562600" cy="2667000"/>
          </a:xfrm>
          <a:prstGeom prst="rect">
            <a:avLst/>
          </a:prstGeom>
        </p:spPr>
      </p:pic>
    </p:spTree>
    <p:extLst>
      <p:ext uri="{BB962C8B-B14F-4D97-AF65-F5344CB8AC3E}">
        <p14:creationId xmlns:p14="http://schemas.microsoft.com/office/powerpoint/2010/main" val="35503722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Упражнение 15</a:t>
            </a:r>
            <a:endParaRPr lang="ru-RU" dirty="0"/>
          </a:p>
        </p:txBody>
      </p:sp>
      <p:sp>
        <p:nvSpPr>
          <p:cNvPr id="3" name="Объект 2"/>
          <p:cNvSpPr>
            <a:spLocks noGrp="1"/>
          </p:cNvSpPr>
          <p:nvPr>
            <p:ph sz="half" idx="2"/>
          </p:nvPr>
        </p:nvSpPr>
        <p:spPr>
          <a:xfrm>
            <a:off x="300752" y="555625"/>
            <a:ext cx="5249148" cy="1569660"/>
          </a:xfrm>
        </p:spPr>
        <p:txBody>
          <a:bodyPr/>
          <a:lstStyle/>
          <a:p>
            <a:r>
              <a:rPr lang="ru-RU" b="1" dirty="0" smtClean="0"/>
              <a:t>Научитесь произносить правильно числительные по вопросам.</a:t>
            </a:r>
          </a:p>
          <a:p>
            <a:r>
              <a:rPr lang="ru-RU" sz="1800" dirty="0" smtClean="0"/>
              <a:t>Растут 11 деревьев, нет (скольких?) 12 веток, обрезали сучья (скольким?)13 яблоням, посадили 14 черешен, довольны (сколькими?) 15 вишнями, висят на (скольких) на 16 сливах.</a:t>
            </a:r>
          </a:p>
          <a:p>
            <a:endParaRPr lang="ru-RU" sz="1800" dirty="0"/>
          </a:p>
        </p:txBody>
      </p:sp>
      <p:sp>
        <p:nvSpPr>
          <p:cNvPr id="5" name="Прямоугольник 4"/>
          <p:cNvSpPr/>
          <p:nvPr/>
        </p:nvSpPr>
        <p:spPr>
          <a:xfrm>
            <a:off x="215900" y="1774825"/>
            <a:ext cx="5549900" cy="1754326"/>
          </a:xfrm>
          <a:prstGeom prst="rect">
            <a:avLst/>
          </a:prstGeom>
        </p:spPr>
        <p:txBody>
          <a:bodyPr wrap="square">
            <a:spAutoFit/>
          </a:bodyPr>
          <a:lstStyle/>
          <a:p>
            <a:r>
              <a:rPr lang="ru-RU" dirty="0">
                <a:latin typeface="Arial" panose="020B0604020202020204" pitchFamily="34" charset="0"/>
                <a:cs typeface="Arial" panose="020B0604020202020204" pitchFamily="34" charset="0"/>
              </a:rPr>
              <a:t>Растут </a:t>
            </a:r>
            <a:r>
              <a:rPr lang="ru-RU" b="1" dirty="0" smtClean="0">
                <a:latin typeface="Arial" panose="020B0604020202020204" pitchFamily="34" charset="0"/>
                <a:cs typeface="Arial" panose="020B0604020202020204" pitchFamily="34" charset="0"/>
              </a:rPr>
              <a:t>одиннадцать</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деревьев, нет </a:t>
            </a:r>
            <a:r>
              <a:rPr lang="ru-RU" b="1" dirty="0" smtClean="0">
                <a:latin typeface="Arial" panose="020B0604020202020204" pitchFamily="34" charset="0"/>
                <a:cs typeface="Arial" panose="020B0604020202020204" pitchFamily="34" charset="0"/>
              </a:rPr>
              <a:t>двенадцати</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веток, обрезали сучья </a:t>
            </a:r>
            <a:r>
              <a:rPr lang="ru-RU" b="1" dirty="0" smtClean="0">
                <a:latin typeface="Arial" panose="020B0604020202020204" pitchFamily="34" charset="0"/>
                <a:cs typeface="Arial" panose="020B0604020202020204" pitchFamily="34" charset="0"/>
              </a:rPr>
              <a:t>тринадцати</a:t>
            </a:r>
            <a:r>
              <a:rPr lang="ru-RU" dirty="0" smtClean="0">
                <a:latin typeface="Arial" panose="020B0604020202020204" pitchFamily="34" charset="0"/>
                <a:cs typeface="Arial" panose="020B0604020202020204" pitchFamily="34" charset="0"/>
              </a:rPr>
              <a:t> яблоням</a:t>
            </a:r>
            <a:r>
              <a:rPr lang="ru-RU" dirty="0">
                <a:latin typeface="Arial" panose="020B0604020202020204" pitchFamily="34" charset="0"/>
                <a:cs typeface="Arial" panose="020B0604020202020204" pitchFamily="34" charset="0"/>
              </a:rPr>
              <a:t>, посадили </a:t>
            </a:r>
            <a:r>
              <a:rPr lang="ru-RU" b="1" dirty="0" smtClean="0">
                <a:latin typeface="Arial" panose="020B0604020202020204" pitchFamily="34" charset="0"/>
                <a:cs typeface="Arial" panose="020B0604020202020204" pitchFamily="34" charset="0"/>
              </a:rPr>
              <a:t>четырнадцать</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черешен, довольны </a:t>
            </a:r>
            <a:r>
              <a:rPr lang="ru-RU" b="1" dirty="0" smtClean="0">
                <a:latin typeface="Arial" panose="020B0604020202020204" pitchFamily="34" charset="0"/>
                <a:cs typeface="Arial" panose="020B0604020202020204" pitchFamily="34" charset="0"/>
              </a:rPr>
              <a:t>пятнадцатью</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вишнями, висят </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на </a:t>
            </a:r>
            <a:r>
              <a:rPr lang="ru-RU" b="1" dirty="0" smtClean="0">
                <a:latin typeface="Arial" panose="020B0604020202020204" pitchFamily="34" charset="0"/>
                <a:cs typeface="Arial" panose="020B0604020202020204" pitchFamily="34" charset="0"/>
              </a:rPr>
              <a:t>шестнадцати</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сливах.</a:t>
            </a:r>
          </a:p>
          <a:p>
            <a:endParaRPr lang="ru-RU" dirty="0"/>
          </a:p>
        </p:txBody>
      </p:sp>
    </p:spTree>
    <p:extLst>
      <p:ext uri="{BB962C8B-B14F-4D97-AF65-F5344CB8AC3E}">
        <p14:creationId xmlns:p14="http://schemas.microsoft.com/office/powerpoint/2010/main" val="282399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7900" y="98425"/>
            <a:ext cx="4715747" cy="315471"/>
          </a:xfrm>
        </p:spPr>
        <p:txBody>
          <a:bodyPr/>
          <a:lstStyle/>
          <a:p>
            <a:r>
              <a:rPr lang="ru-RU" dirty="0" smtClean="0"/>
              <a:t>Выполните самостоятельно</a:t>
            </a:r>
            <a:endParaRPr lang="ru-RU" dirty="0"/>
          </a:p>
        </p:txBody>
      </p:sp>
      <p:sp>
        <p:nvSpPr>
          <p:cNvPr id="3" name="Объект 2"/>
          <p:cNvSpPr>
            <a:spLocks noGrp="1"/>
          </p:cNvSpPr>
          <p:nvPr>
            <p:ph sz="half" idx="2"/>
          </p:nvPr>
        </p:nvSpPr>
        <p:spPr>
          <a:xfrm>
            <a:off x="215900" y="860425"/>
            <a:ext cx="5337810" cy="1107996"/>
          </a:xfrm>
        </p:spPr>
        <p:txBody>
          <a:bodyPr/>
          <a:lstStyle/>
          <a:p>
            <a:pPr algn="ctr"/>
            <a:r>
              <a:rPr lang="ru-RU" sz="2400" dirty="0" smtClean="0"/>
              <a:t>Упражнение 16 на странице 83-84.</a:t>
            </a:r>
          </a:p>
          <a:p>
            <a:pPr algn="ctr"/>
            <a:r>
              <a:rPr lang="ru-RU" sz="2400" dirty="0" smtClean="0"/>
              <a:t>Упражнение 17 на странице 84. Решите шуточную задачу </a:t>
            </a:r>
            <a:r>
              <a:rPr lang="ru-RU" sz="2400" dirty="0" err="1" smtClean="0"/>
              <a:t>Остера</a:t>
            </a:r>
            <a:r>
              <a:rPr lang="ru-RU" sz="2400" dirty="0" smtClean="0"/>
              <a:t>.</a:t>
            </a:r>
            <a:endParaRPr lang="ru-RU" sz="2400" dirty="0"/>
          </a:p>
        </p:txBody>
      </p:sp>
    </p:spTree>
    <p:extLst>
      <p:ext uri="{BB962C8B-B14F-4D97-AF65-F5344CB8AC3E}">
        <p14:creationId xmlns:p14="http://schemas.microsoft.com/office/powerpoint/2010/main" val="2268765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Лекарственные растения</a:t>
            </a:r>
          </a:p>
        </p:txBody>
      </p:sp>
      <p:sp>
        <p:nvSpPr>
          <p:cNvPr id="3" name="Объект 2"/>
          <p:cNvSpPr>
            <a:spLocks noGrp="1"/>
          </p:cNvSpPr>
          <p:nvPr>
            <p:ph sz="half" idx="2"/>
          </p:nvPr>
        </p:nvSpPr>
        <p:spPr>
          <a:xfrm>
            <a:off x="300751" y="860425"/>
            <a:ext cx="2582149" cy="2369880"/>
          </a:xfrm>
        </p:spPr>
        <p:txBody>
          <a:bodyPr/>
          <a:lstStyle/>
          <a:p>
            <a:r>
              <a:rPr lang="ru-RU" sz="1800" dirty="0" smtClean="0"/>
              <a:t>Облепиха </a:t>
            </a:r>
            <a:r>
              <a:rPr lang="ru-RU" sz="1800" dirty="0"/>
              <a:t>– очень полезное растение. Ягоды </a:t>
            </a:r>
            <a:r>
              <a:rPr lang="ru-RU" sz="1800" dirty="0" smtClean="0"/>
              <a:t>облепихи </a:t>
            </a:r>
            <a:r>
              <a:rPr lang="ru-RU" sz="1800" b="1" i="1" dirty="0"/>
              <a:t>применяют для лечения</a:t>
            </a:r>
            <a:r>
              <a:rPr lang="ru-RU" sz="1800" dirty="0"/>
              <a:t> болезней сердца. Ещё они </a:t>
            </a:r>
            <a:r>
              <a:rPr lang="ru-RU" sz="1800" b="1" i="1" dirty="0"/>
              <a:t>лечат от простуды</a:t>
            </a:r>
            <a:r>
              <a:rPr lang="ru-RU" sz="1800" dirty="0"/>
              <a:t>.</a:t>
            </a:r>
          </a:p>
          <a:p>
            <a:endParaRPr lang="ru-RU" sz="2800" dirty="0"/>
          </a:p>
        </p:txBody>
      </p:sp>
      <p:pic>
        <p:nvPicPr>
          <p:cNvPr id="7" name="Рисунок 6"/>
          <p:cNvPicPr/>
          <p:nvPr/>
        </p:nvPicPr>
        <p:blipFill>
          <a:blip r:embed="rId2"/>
          <a:srcRect/>
          <a:stretch>
            <a:fillRect/>
          </a:stretch>
        </p:blipFill>
        <p:spPr bwMode="auto">
          <a:xfrm>
            <a:off x="3263900" y="826909"/>
            <a:ext cx="2201147" cy="1981200"/>
          </a:xfrm>
          <a:prstGeom prst="rect">
            <a:avLst/>
          </a:prstGeom>
          <a:noFill/>
          <a:ln w="9525">
            <a:noFill/>
            <a:miter lim="800000"/>
            <a:headEnd/>
            <a:tailEnd/>
          </a:ln>
        </p:spPr>
      </p:pic>
    </p:spTree>
    <p:extLst>
      <p:ext uri="{BB962C8B-B14F-4D97-AF65-F5344CB8AC3E}">
        <p14:creationId xmlns:p14="http://schemas.microsoft.com/office/powerpoint/2010/main" val="3730148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Лекарственные растения</a:t>
            </a:r>
          </a:p>
        </p:txBody>
      </p:sp>
      <p:sp>
        <p:nvSpPr>
          <p:cNvPr id="3" name="Объект 2"/>
          <p:cNvSpPr>
            <a:spLocks noGrp="1"/>
          </p:cNvSpPr>
          <p:nvPr>
            <p:ph sz="half" idx="2"/>
          </p:nvPr>
        </p:nvSpPr>
        <p:spPr>
          <a:xfrm>
            <a:off x="300752" y="708025"/>
            <a:ext cx="2582149" cy="2646878"/>
          </a:xfrm>
        </p:spPr>
        <p:txBody>
          <a:bodyPr/>
          <a:lstStyle/>
          <a:p>
            <a:r>
              <a:rPr lang="ru-RU" sz="1800" dirty="0" smtClean="0"/>
              <a:t>Алоэ </a:t>
            </a:r>
            <a:r>
              <a:rPr lang="ru-RU" sz="1800" dirty="0"/>
              <a:t>– очень полезное растение. </a:t>
            </a:r>
            <a:r>
              <a:rPr lang="ru-RU" sz="1800" dirty="0" smtClean="0"/>
              <a:t>Листья алоэ </a:t>
            </a:r>
            <a:r>
              <a:rPr lang="ru-RU" sz="1800" b="1" i="1" dirty="0"/>
              <a:t>применяют для лечения</a:t>
            </a:r>
            <a:r>
              <a:rPr lang="ru-RU" sz="1800" dirty="0"/>
              <a:t> болезней </a:t>
            </a:r>
            <a:r>
              <a:rPr lang="ru-RU" sz="1800" dirty="0" smtClean="0"/>
              <a:t>желудка. </a:t>
            </a:r>
            <a:r>
              <a:rPr lang="ru-RU" sz="1800" dirty="0"/>
              <a:t>Ещё </a:t>
            </a:r>
            <a:r>
              <a:rPr lang="ru-RU" sz="1800" dirty="0" smtClean="0"/>
              <a:t>его </a:t>
            </a:r>
            <a:r>
              <a:rPr lang="ru-RU" sz="1800" b="1" i="1" dirty="0" smtClean="0"/>
              <a:t>используют для восстановления</a:t>
            </a:r>
            <a:r>
              <a:rPr lang="ru-RU" sz="1800" dirty="0" smtClean="0"/>
              <a:t> организма. </a:t>
            </a:r>
            <a:endParaRPr lang="ru-RU" sz="1800" dirty="0"/>
          </a:p>
          <a:p>
            <a:endParaRPr lang="ru-RU" sz="2800" dirty="0"/>
          </a:p>
        </p:txBody>
      </p:sp>
      <p:pic>
        <p:nvPicPr>
          <p:cNvPr id="5" name="Рисунок 4"/>
          <p:cNvPicPr/>
          <p:nvPr/>
        </p:nvPicPr>
        <p:blipFill>
          <a:blip r:embed="rId2"/>
          <a:srcRect/>
          <a:stretch>
            <a:fillRect/>
          </a:stretch>
        </p:blipFill>
        <p:spPr bwMode="auto">
          <a:xfrm>
            <a:off x="3187700" y="784225"/>
            <a:ext cx="2209800" cy="1981200"/>
          </a:xfrm>
          <a:prstGeom prst="rect">
            <a:avLst/>
          </a:prstGeom>
          <a:noFill/>
          <a:ln w="9525">
            <a:noFill/>
            <a:miter lim="800000"/>
            <a:headEnd/>
            <a:tailEnd/>
          </a:ln>
        </p:spPr>
      </p:pic>
      <p:pic>
        <p:nvPicPr>
          <p:cNvPr id="2050" name="Picture 2" descr="Алое вера — купить в Красноярске. Горшечные растения и комнатные цветы на  интернет-аукционе Au.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2" y="708025"/>
            <a:ext cx="246697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69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a:t>Лекарственные растения</a:t>
            </a:r>
          </a:p>
        </p:txBody>
      </p:sp>
      <p:sp>
        <p:nvSpPr>
          <p:cNvPr id="3" name="Объект 2"/>
          <p:cNvSpPr>
            <a:spLocks noGrp="1"/>
          </p:cNvSpPr>
          <p:nvPr>
            <p:ph sz="half" idx="2"/>
          </p:nvPr>
        </p:nvSpPr>
        <p:spPr>
          <a:xfrm>
            <a:off x="300751" y="860425"/>
            <a:ext cx="2582149" cy="2092881"/>
          </a:xfrm>
        </p:spPr>
        <p:txBody>
          <a:bodyPr/>
          <a:lstStyle/>
          <a:p>
            <a:r>
              <a:rPr lang="ru-RU" sz="1800" dirty="0" smtClean="0"/>
              <a:t>Мята </a:t>
            </a:r>
            <a:r>
              <a:rPr lang="ru-RU" sz="1800" dirty="0"/>
              <a:t>– очень полезное растение. </a:t>
            </a:r>
            <a:r>
              <a:rPr lang="ru-RU" sz="1800" dirty="0" smtClean="0"/>
              <a:t>Листья мяты </a:t>
            </a:r>
            <a:r>
              <a:rPr lang="ru-RU" sz="1800" b="1" i="1" dirty="0"/>
              <a:t>применяют для </a:t>
            </a:r>
            <a:r>
              <a:rPr lang="ru-RU" sz="1800" b="1" i="1" dirty="0" smtClean="0"/>
              <a:t>лечения нервов.</a:t>
            </a:r>
            <a:r>
              <a:rPr lang="ru-RU" sz="1800" dirty="0" smtClean="0"/>
              <a:t> Ещё </a:t>
            </a:r>
            <a:r>
              <a:rPr lang="ru-RU" sz="1800" dirty="0"/>
              <a:t>они </a:t>
            </a:r>
            <a:r>
              <a:rPr lang="ru-RU" sz="1800" b="1" i="1" dirty="0"/>
              <a:t>лечат от </a:t>
            </a:r>
            <a:r>
              <a:rPr lang="ru-RU" sz="1800" b="1" i="1" dirty="0" smtClean="0"/>
              <a:t>давления</a:t>
            </a:r>
            <a:r>
              <a:rPr lang="ru-RU" sz="1800" dirty="0" smtClean="0"/>
              <a:t>.</a:t>
            </a:r>
            <a:endParaRPr lang="ru-RU" sz="1800" dirty="0"/>
          </a:p>
          <a:p>
            <a:endParaRPr lang="ru-RU" sz="2800" dirty="0"/>
          </a:p>
        </p:txBody>
      </p:sp>
      <p:pic>
        <p:nvPicPr>
          <p:cNvPr id="6" name="Рисунок 5"/>
          <p:cNvPicPr/>
          <p:nvPr/>
        </p:nvPicPr>
        <p:blipFill>
          <a:blip r:embed="rId2"/>
          <a:srcRect/>
          <a:stretch>
            <a:fillRect/>
          </a:stretch>
        </p:blipFill>
        <p:spPr bwMode="auto">
          <a:xfrm>
            <a:off x="3235000" y="784225"/>
            <a:ext cx="2201147" cy="1885355"/>
          </a:xfrm>
          <a:prstGeom prst="rect">
            <a:avLst/>
          </a:prstGeom>
          <a:noFill/>
          <a:ln w="9525">
            <a:noFill/>
            <a:miter lim="800000"/>
            <a:headEnd/>
            <a:tailEnd/>
          </a:ln>
        </p:spPr>
      </p:pic>
    </p:spTree>
    <p:extLst>
      <p:ext uri="{BB962C8B-B14F-4D97-AF65-F5344CB8AC3E}">
        <p14:creationId xmlns:p14="http://schemas.microsoft.com/office/powerpoint/2010/main" val="1618725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Проверим упражнение </a:t>
            </a:r>
            <a:r>
              <a:rPr lang="ru-RU" dirty="0"/>
              <a:t>8</a:t>
            </a:r>
            <a:r>
              <a:rPr lang="ru-RU" dirty="0" smtClean="0"/>
              <a:t>(стр.7)</a:t>
            </a:r>
            <a:endParaRPr lang="ru-RU" dirty="0"/>
          </a:p>
        </p:txBody>
      </p:sp>
      <p:sp>
        <p:nvSpPr>
          <p:cNvPr id="3" name="Объект 2"/>
          <p:cNvSpPr>
            <a:spLocks noGrp="1"/>
          </p:cNvSpPr>
          <p:nvPr>
            <p:ph sz="half" idx="2"/>
          </p:nvPr>
        </p:nvSpPr>
        <p:spPr>
          <a:xfrm>
            <a:off x="215900" y="631825"/>
            <a:ext cx="5486400" cy="3016210"/>
          </a:xfrm>
        </p:spPr>
        <p:txBody>
          <a:bodyPr/>
          <a:lstStyle/>
          <a:p>
            <a:r>
              <a:rPr lang="ru-RU" b="1" dirty="0" smtClean="0"/>
              <a:t>Как </a:t>
            </a:r>
            <a:r>
              <a:rPr lang="ru-RU" b="1" dirty="0"/>
              <a:t>это можно сказать по-русски?</a:t>
            </a:r>
          </a:p>
          <a:p>
            <a:r>
              <a:rPr lang="en-US" sz="1800" dirty="0"/>
              <a:t>Sen </a:t>
            </a:r>
            <a:r>
              <a:rPr lang="en-US" sz="1800" dirty="0" err="1"/>
              <a:t>uchun</a:t>
            </a:r>
            <a:r>
              <a:rPr lang="en-US" sz="1800" dirty="0"/>
              <a:t> </a:t>
            </a:r>
            <a:r>
              <a:rPr lang="en-US" sz="1800" dirty="0" err="1"/>
              <a:t>teatrga</a:t>
            </a:r>
            <a:r>
              <a:rPr lang="en-US" sz="1800" dirty="0"/>
              <a:t> </a:t>
            </a:r>
            <a:r>
              <a:rPr lang="en-US" sz="1800" dirty="0" err="1"/>
              <a:t>bilet</a:t>
            </a:r>
            <a:r>
              <a:rPr lang="en-US" sz="1800" dirty="0"/>
              <a:t> </a:t>
            </a:r>
            <a:r>
              <a:rPr lang="en-US" sz="1800" dirty="0" err="1"/>
              <a:t>oldim</a:t>
            </a:r>
            <a:r>
              <a:rPr lang="en-US" sz="1800" dirty="0"/>
              <a:t>. </a:t>
            </a:r>
            <a:r>
              <a:rPr lang="ru-RU" sz="1800" dirty="0" smtClean="0"/>
              <a:t> Я взял для тебя билет в театр. </a:t>
            </a:r>
            <a:r>
              <a:rPr lang="en-US" sz="1800" dirty="0" err="1" smtClean="0"/>
              <a:t>Darsni</a:t>
            </a:r>
            <a:r>
              <a:rPr lang="en-US" sz="1800" dirty="0" smtClean="0"/>
              <a:t> </a:t>
            </a:r>
            <a:r>
              <a:rPr lang="en-US" sz="1800" dirty="0" err="1"/>
              <a:t>puxta</a:t>
            </a:r>
            <a:r>
              <a:rPr lang="en-US" sz="1800" dirty="0"/>
              <a:t> </a:t>
            </a:r>
            <a:r>
              <a:rPr lang="en-US" sz="1800" dirty="0" err="1"/>
              <a:t>tayyorlaganim</a:t>
            </a:r>
            <a:r>
              <a:rPr lang="en-US" sz="1800" dirty="0"/>
              <a:t> </a:t>
            </a:r>
            <a:r>
              <a:rPr lang="en-US" sz="1800" dirty="0" err="1"/>
              <a:t>uchun</a:t>
            </a:r>
            <a:r>
              <a:rPr lang="en-US" sz="1800" dirty="0"/>
              <a:t> 5 </a:t>
            </a:r>
            <a:r>
              <a:rPr lang="en-US" sz="1800" dirty="0" err="1"/>
              <a:t>baho</a:t>
            </a:r>
            <a:r>
              <a:rPr lang="en-US" sz="1800" dirty="0"/>
              <a:t> </a:t>
            </a:r>
            <a:r>
              <a:rPr lang="en-US" sz="1800" dirty="0" err="1"/>
              <a:t>oldim</a:t>
            </a:r>
            <a:r>
              <a:rPr lang="en-US" sz="1800" dirty="0"/>
              <a:t>. </a:t>
            </a:r>
            <a:r>
              <a:rPr lang="ru-RU" sz="1800" dirty="0" smtClean="0"/>
              <a:t> Я получил 5 из-за хорошей подготовки к уроку.</a:t>
            </a:r>
            <a:r>
              <a:rPr lang="en-US" sz="1800" dirty="0" err="1" smtClean="0"/>
              <a:t>Maktab</a:t>
            </a:r>
            <a:r>
              <a:rPr lang="en-US" sz="1800" dirty="0" smtClean="0"/>
              <a:t> </a:t>
            </a:r>
            <a:r>
              <a:rPr lang="en-US" sz="1800" dirty="0" err="1"/>
              <a:t>kutubxonasi</a:t>
            </a:r>
            <a:r>
              <a:rPr lang="en-US" sz="1800" dirty="0"/>
              <a:t> </a:t>
            </a:r>
            <a:r>
              <a:rPr lang="en-US" sz="1800" dirty="0" err="1"/>
              <a:t>uchun</a:t>
            </a:r>
            <a:r>
              <a:rPr lang="en-US" sz="1800" dirty="0"/>
              <a:t> </a:t>
            </a:r>
            <a:r>
              <a:rPr lang="en-US" sz="1800" dirty="0" err="1"/>
              <a:t>yangi</a:t>
            </a:r>
            <a:r>
              <a:rPr lang="en-US" sz="1800" dirty="0"/>
              <a:t> </a:t>
            </a:r>
            <a:r>
              <a:rPr lang="en-US" sz="1800" dirty="0" err="1"/>
              <a:t>gazeta</a:t>
            </a:r>
            <a:r>
              <a:rPr lang="en-US" sz="1800" dirty="0"/>
              <a:t> </a:t>
            </a:r>
            <a:r>
              <a:rPr lang="en-US" sz="1800" dirty="0" err="1"/>
              <a:t>va</a:t>
            </a:r>
            <a:r>
              <a:rPr lang="en-US" sz="1800" dirty="0"/>
              <a:t> </a:t>
            </a:r>
            <a:r>
              <a:rPr lang="en-US" sz="1800" dirty="0" err="1"/>
              <a:t>jurnallar</a:t>
            </a:r>
            <a:r>
              <a:rPr lang="en-US" sz="1800" dirty="0"/>
              <a:t> </a:t>
            </a:r>
            <a:r>
              <a:rPr lang="en-US" sz="1800" dirty="0" err="1"/>
              <a:t>olib</a:t>
            </a:r>
            <a:r>
              <a:rPr lang="en-US" sz="1800" dirty="0"/>
              <a:t> </a:t>
            </a:r>
            <a:r>
              <a:rPr lang="en-US" sz="1800" dirty="0" err="1"/>
              <a:t>kelindi</a:t>
            </a:r>
            <a:r>
              <a:rPr lang="en-US" sz="1800" dirty="0" smtClean="0"/>
              <a:t>.</a:t>
            </a:r>
            <a:r>
              <a:rPr lang="ru-RU" sz="1800" dirty="0" smtClean="0"/>
              <a:t> Для школьной библиотеки привезли новые газеты и журналы.</a:t>
            </a:r>
            <a:r>
              <a:rPr lang="en-US" sz="1800" dirty="0" smtClean="0"/>
              <a:t> Do</a:t>
            </a:r>
            <a:r>
              <a:rPr lang="uz-Latn-UZ" sz="1800" dirty="0" smtClean="0"/>
              <a:t>‘</a:t>
            </a:r>
            <a:r>
              <a:rPr lang="en-US" sz="1800" dirty="0" smtClean="0"/>
              <a:t>sting </a:t>
            </a:r>
            <a:r>
              <a:rPr lang="en-US" sz="1800" dirty="0" err="1"/>
              <a:t>uchun</a:t>
            </a:r>
            <a:r>
              <a:rPr lang="en-US" sz="1800" dirty="0"/>
              <a:t> </a:t>
            </a:r>
            <a:r>
              <a:rPr lang="en-US" sz="1800" dirty="0" err="1"/>
              <a:t>zaxar</a:t>
            </a:r>
            <a:r>
              <a:rPr lang="en-US" sz="1800" dirty="0"/>
              <a:t> </a:t>
            </a:r>
            <a:r>
              <a:rPr lang="en-US" sz="1800" dirty="0" err="1"/>
              <a:t>yut</a:t>
            </a:r>
            <a:r>
              <a:rPr lang="en-US" sz="1800" dirty="0" smtClean="0"/>
              <a:t>.</a:t>
            </a:r>
            <a:r>
              <a:rPr lang="ru-RU" sz="1800" dirty="0" smtClean="0"/>
              <a:t> Ради друга выпей яд.</a:t>
            </a:r>
            <a:r>
              <a:rPr lang="en-US" sz="1800" dirty="0" smtClean="0"/>
              <a:t> </a:t>
            </a:r>
            <a:r>
              <a:rPr lang="en-US" sz="1800" dirty="0"/>
              <a:t>Men </a:t>
            </a:r>
            <a:r>
              <a:rPr lang="en-US" sz="1800" dirty="0" err="1"/>
              <a:t>uchun</a:t>
            </a:r>
            <a:r>
              <a:rPr lang="en-US" sz="1800" dirty="0"/>
              <a:t> </a:t>
            </a:r>
            <a:r>
              <a:rPr lang="en-US" sz="1800" dirty="0" err="1"/>
              <a:t>siz</a:t>
            </a:r>
            <a:r>
              <a:rPr lang="en-US" sz="1800" dirty="0"/>
              <a:t> </a:t>
            </a:r>
            <a:r>
              <a:rPr lang="en-US" sz="1800" dirty="0" err="1"/>
              <a:t>begona</a:t>
            </a:r>
            <a:r>
              <a:rPr lang="en-US" sz="1800" dirty="0"/>
              <a:t> </a:t>
            </a:r>
            <a:r>
              <a:rPr lang="en-US" sz="1800" dirty="0" err="1"/>
              <a:t>emassiz</a:t>
            </a:r>
            <a:r>
              <a:rPr lang="ru-RU" sz="1800" dirty="0" smtClean="0"/>
              <a:t>. Для меня вы не чужая.</a:t>
            </a:r>
            <a:endParaRPr lang="ru-RU" sz="1800" dirty="0"/>
          </a:p>
          <a:p>
            <a:endParaRPr lang="ru-RU" sz="4000" dirty="0"/>
          </a:p>
        </p:txBody>
      </p:sp>
    </p:spTree>
    <p:extLst>
      <p:ext uri="{BB962C8B-B14F-4D97-AF65-F5344CB8AC3E}">
        <p14:creationId xmlns:p14="http://schemas.microsoft.com/office/powerpoint/2010/main" val="2472182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3616</TotalTime>
  <Words>2270</Words>
  <Application>Microsoft Office PowerPoint</Application>
  <PresentationFormat>Произвольный</PresentationFormat>
  <Paragraphs>234</Paragraphs>
  <Slides>55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55</vt:i4>
      </vt:variant>
    </vt:vector>
  </HeadingPairs>
  <TitlesOfParts>
    <vt:vector size="61" baseType="lpstr">
      <vt:lpstr>Arial</vt:lpstr>
      <vt:lpstr>avenir-light</vt:lpstr>
      <vt:lpstr>Calibri</vt:lpstr>
      <vt:lpstr>Open Sans</vt:lpstr>
      <vt:lpstr>Times New Roman</vt:lpstr>
      <vt:lpstr>Office Theme</vt:lpstr>
      <vt:lpstr> Русский язык</vt:lpstr>
      <vt:lpstr>Сегодня на уроке мы</vt:lpstr>
      <vt:lpstr>Проверим упражнение 7(стр.7)</vt:lpstr>
      <vt:lpstr>Лекарственные растения</vt:lpstr>
      <vt:lpstr>Лекарственные растения</vt:lpstr>
      <vt:lpstr>Лекарственные растения</vt:lpstr>
      <vt:lpstr>Лекарственные растения</vt:lpstr>
      <vt:lpstr>Лекарственные растения</vt:lpstr>
      <vt:lpstr>Проверим упражнение 8(стр.7)</vt:lpstr>
      <vt:lpstr>Интервью Анвара на заводе  </vt:lpstr>
      <vt:lpstr>Презентация PowerPoint</vt:lpstr>
      <vt:lpstr>Презентация PowerPoint</vt:lpstr>
      <vt:lpstr>Разряды имён числительных</vt:lpstr>
      <vt:lpstr>Презентация PowerPoint</vt:lpstr>
      <vt:lpstr>Упражнение 1</vt:lpstr>
      <vt:lpstr>Упражнение 1</vt:lpstr>
      <vt:lpstr>Упражнение 2</vt:lpstr>
      <vt:lpstr>Презентация PowerPoint</vt:lpstr>
      <vt:lpstr>Проверим!</vt:lpstr>
      <vt:lpstr>Упражнение 3</vt:lpstr>
      <vt:lpstr>Упражнение 3</vt:lpstr>
      <vt:lpstr>Презентация PowerPoint</vt:lpstr>
      <vt:lpstr>Как изменяется числительное один? </vt:lpstr>
      <vt:lpstr>Упражнение 3 </vt:lpstr>
      <vt:lpstr>Упражнение 3 </vt:lpstr>
      <vt:lpstr>Упражнение 4 </vt:lpstr>
      <vt:lpstr>Упражнение 4 </vt:lpstr>
      <vt:lpstr>Как изменяются числительные два, две, три, четыре </vt:lpstr>
      <vt:lpstr>Упражнение 5 </vt:lpstr>
      <vt:lpstr>Упражнение 5 </vt:lpstr>
      <vt:lpstr>Упражнение 7</vt:lpstr>
      <vt:lpstr>Презентация PowerPoint</vt:lpstr>
      <vt:lpstr>      Задание для самостоятельного выполнения</vt:lpstr>
      <vt:lpstr> Русский язык</vt:lpstr>
      <vt:lpstr>Сегодня на уроке мы</vt:lpstr>
      <vt:lpstr>Упражнение 6</vt:lpstr>
      <vt:lpstr>якорь</vt:lpstr>
      <vt:lpstr>Упражнение 6</vt:lpstr>
      <vt:lpstr>Упражнение 6</vt:lpstr>
      <vt:lpstr>Упражнение 6</vt:lpstr>
      <vt:lpstr>Упражнение 9</vt:lpstr>
      <vt:lpstr>Упражнение 9</vt:lpstr>
      <vt:lpstr>Липа, вяз, дуб</vt:lpstr>
      <vt:lpstr>Презентация PowerPoint</vt:lpstr>
      <vt:lpstr>Запомните!</vt:lpstr>
      <vt:lpstr>Упражнение 10</vt:lpstr>
      <vt:lpstr>Упражнение 11</vt:lpstr>
      <vt:lpstr>Упражнение 12</vt:lpstr>
      <vt:lpstr>Как изменяются числительные от 5 до 20,30   до двадцати и числительное тридцать </vt:lpstr>
      <vt:lpstr>Упражнение 13</vt:lpstr>
      <vt:lpstr>Упражнение 14</vt:lpstr>
      <vt:lpstr>Правильно ставим ударение</vt:lpstr>
      <vt:lpstr>Как изменяются числительные от 50 до 80</vt:lpstr>
      <vt:lpstr>Упражнение 15</vt:lpstr>
      <vt:lpstr>Выполните самостоятельно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cp:lastModifiedBy>WINDOWS 10</cp:lastModifiedBy>
  <cp:revision>222</cp:revision>
  <dcterms:created xsi:type="dcterms:W3CDTF">2020-04-13T08:06:06Z</dcterms:created>
  <dcterms:modified xsi:type="dcterms:W3CDTF">2021-01-04T08:07:40Z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