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</p:sldMasterIdLst>
  <p:notesMasterIdLst>
    <p:notesMasterId r:id="rId15"/>
  </p:notesMasterIdLst>
  <p:handoutMasterIdLst>
    <p:handoutMasterId r:id="rId16"/>
  </p:handoutMasterIdLst>
  <p:sldIdLst>
    <p:sldId id="409" r:id="rId6"/>
    <p:sldId id="460" r:id="rId7"/>
    <p:sldId id="463" r:id="rId8"/>
    <p:sldId id="464" r:id="rId9"/>
    <p:sldId id="465" r:id="rId10"/>
    <p:sldId id="466" r:id="rId11"/>
    <p:sldId id="467" r:id="rId12"/>
    <p:sldId id="468" r:id="rId13"/>
    <p:sldId id="432" r:id="rId14"/>
  </p:sldIdLst>
  <p:sldSz cx="9144000" cy="5143500" type="screen16x9"/>
  <p:notesSz cx="6735763" cy="9866313"/>
  <p:defaultTextStyle>
    <a:defPPr>
      <a:defRPr lang="en-US"/>
    </a:defPPr>
    <a:lvl1pPr marL="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767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53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305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071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840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609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376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143" algn="l" defTabSz="342767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0202"/>
    <a:srgbClr val="CC00CC"/>
    <a:srgbClr val="FFCCFF"/>
    <a:srgbClr val="66FFFF"/>
    <a:srgbClr val="DBE79D"/>
    <a:srgbClr val="CCFFCC"/>
    <a:srgbClr val="CCFFFF"/>
    <a:srgbClr val="66FF33"/>
    <a:srgbClr val="FF66CC"/>
    <a:srgbClr val="FA97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7509" autoAdjust="0"/>
  </p:normalViewPr>
  <p:slideViewPr>
    <p:cSldViewPr snapToGrid="0">
      <p:cViewPr>
        <p:scale>
          <a:sx n="94" d="100"/>
          <a:sy n="94" d="100"/>
        </p:scale>
        <p:origin x="-636" y="-72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025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04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07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097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121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143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168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190" algn="l" defTabSz="914048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7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7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6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6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1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1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1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3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3" y="12298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3" y="291493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4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450" indent="-91818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10/17/2020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5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8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8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8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11" indent="-185647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6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9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94" indent="-171364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60" indent="-171364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71" indent="0">
              <a:buNone/>
              <a:defRPr sz="2100" b="1"/>
            </a:lvl2pPr>
            <a:lvl3pPr marL="913946" indent="0">
              <a:buNone/>
              <a:defRPr sz="1700" b="1"/>
            </a:lvl3pPr>
            <a:lvl4pPr marL="1370917" indent="0">
              <a:buNone/>
              <a:defRPr sz="1600" b="1"/>
            </a:lvl4pPr>
            <a:lvl5pPr marL="1827890" indent="0">
              <a:buNone/>
              <a:defRPr sz="1600" b="1"/>
            </a:lvl5pPr>
            <a:lvl6pPr marL="2284865" indent="0">
              <a:buNone/>
              <a:defRPr sz="1600" b="1"/>
            </a:lvl6pPr>
            <a:lvl7pPr marL="2741840" indent="0">
              <a:buNone/>
              <a:defRPr sz="1600" b="1"/>
            </a:lvl7pPr>
            <a:lvl8pPr marL="3198811" indent="0">
              <a:buNone/>
              <a:defRPr sz="1600" b="1"/>
            </a:lvl8pPr>
            <a:lvl9pPr marL="3655785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 xmlns="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3" indent="-114243">
              <a:buFont typeface="Arial" panose="020B0604020202020204" pitchFamily="34" charset="0"/>
              <a:buChar char="•"/>
              <a:defRPr sz="1100"/>
            </a:lvl2pPr>
            <a:lvl3pPr marL="228487" indent="-114243">
              <a:defRPr sz="1100"/>
            </a:lvl3pPr>
            <a:lvl4pPr marL="399852" indent="-171364">
              <a:defRPr sz="1100"/>
            </a:lvl4pPr>
            <a:lvl5pPr marL="571217" indent="-171364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40" indent="-114240">
              <a:buFont typeface="Arial" panose="020B0604020202020204" pitchFamily="34" charset="0"/>
              <a:buChar char="•"/>
              <a:defRPr sz="1100"/>
            </a:lvl2pPr>
            <a:lvl3pPr marL="228479" indent="-114240">
              <a:defRPr sz="1100"/>
            </a:lvl3pPr>
            <a:lvl4pPr marL="399840" indent="-171358">
              <a:defRPr sz="1100"/>
            </a:lvl4pPr>
            <a:lvl5pPr marL="571198" indent="-17135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54" indent="-128526">
              <a:defRPr sz="1100">
                <a:solidFill>
                  <a:srgbClr val="FFFFFF"/>
                </a:solidFill>
              </a:defRPr>
            </a:lvl3pPr>
            <a:lvl4pPr marL="385582" indent="-128526">
              <a:defRPr sz="1100">
                <a:solidFill>
                  <a:srgbClr val="FFFFFF"/>
                </a:solidFill>
              </a:defRPr>
            </a:lvl4pPr>
            <a:lvl5pPr marL="556952" indent="-171369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6" indent="-128526">
              <a:buFont typeface="Arial" panose="020B0604020202020204" pitchFamily="34" charset="0"/>
              <a:buChar char="•"/>
              <a:defRPr sz="1100"/>
            </a:lvl2pPr>
            <a:lvl3pPr marL="257054" indent="-128526">
              <a:defRPr sz="1100"/>
            </a:lvl3pPr>
            <a:lvl4pPr marL="385582" indent="-12852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82" indent="-12852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881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7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10/17/2020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881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881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4"/>
            <a:ext cx="7772401" cy="3470673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6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=""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6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49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3"/>
            <a:ext cx="1831086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3"/>
            <a:ext cx="2496312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2291463"/>
            <a:ext cx="3813049" cy="224124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528304"/>
            <a:ext cx="3813049" cy="1004405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6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1"/>
            <a:ext cx="1831086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1"/>
            <a:ext cx="1831086" cy="840102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1"/>
            <a:ext cx="1831086" cy="840102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1"/>
            <a:ext cx="1831086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1831086" cy="1285169"/>
          </a:xfrm>
        </p:spPr>
        <p:txBody>
          <a:bodyPr/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2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49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29"/>
            <a:ext cx="2496312" cy="1313019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49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3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3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49">
                <a:solidFill>
                  <a:srgbClr val="FFFFFF"/>
                </a:solidFill>
              </a:defRPr>
            </a:lvl2pPr>
            <a:lvl3pPr marL="257153" indent="-128576">
              <a:defRPr sz="1049">
                <a:solidFill>
                  <a:srgbClr val="FFFFFF"/>
                </a:solidFill>
              </a:defRPr>
            </a:lvl3pPr>
            <a:lvl4pPr marL="385729" indent="-128576">
              <a:defRPr sz="1049">
                <a:solidFill>
                  <a:srgbClr val="FFFFFF"/>
                </a:solidFill>
              </a:defRPr>
            </a:lvl4pPr>
            <a:lvl5pPr marL="557165" indent="-171436">
              <a:defRPr sz="1049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3" y="3159228"/>
            <a:ext cx="3813049" cy="1277300"/>
          </a:xfrm>
        </p:spPr>
        <p:txBody>
          <a:bodyPr/>
          <a:lstStyle>
            <a:lvl1pPr marL="0" indent="0">
              <a:buNone/>
              <a:defRPr sz="1575"/>
            </a:lvl1pPr>
            <a:lvl2pPr marL="128576" indent="-128576">
              <a:buFont typeface="Arial" panose="020B0604020202020204" pitchFamily="34" charset="0"/>
              <a:buChar char="•"/>
              <a:defRPr sz="1049"/>
            </a:lvl2pPr>
            <a:lvl3pPr marL="257153" indent="-128576">
              <a:defRPr sz="1049"/>
            </a:lvl3pPr>
            <a:lvl4pPr marL="385729" indent="-128576">
              <a:defRPr sz="1049"/>
            </a:lvl4pPr>
            <a:lvl5pPr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2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2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3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78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3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78" y="291493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4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3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87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49" i="1"/>
            </a:lvl2pPr>
            <a:lvl3pPr marL="0" indent="0" algn="ctr">
              <a:buNone/>
              <a:defRPr sz="1049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8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99" indent="-18564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46" indent="-128524">
              <a:defRPr sz="1100">
                <a:solidFill>
                  <a:srgbClr val="FFFFFF"/>
                </a:solidFill>
              </a:defRPr>
            </a:lvl3pPr>
            <a:lvl4pPr marL="385569" indent="-128524">
              <a:defRPr sz="1100">
                <a:solidFill>
                  <a:srgbClr val="FFFFFF"/>
                </a:solidFill>
              </a:defRPr>
            </a:lvl4pPr>
            <a:lvl5pPr marL="556932" indent="-171364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4" indent="-128524">
              <a:buFont typeface="Arial" panose="020B0604020202020204" pitchFamily="34" charset="0"/>
              <a:buChar char="•"/>
              <a:defRPr sz="1100"/>
            </a:lvl2pPr>
            <a:lvl3pPr marL="257046" indent="-128524">
              <a:defRPr sz="1100"/>
            </a:lvl3pPr>
            <a:lvl4pPr marL="385569" indent="-128524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4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58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21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080" indent="-17135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440" indent="-17135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7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569" indent="-128524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7" y="1597825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4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9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3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8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2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7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1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16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41" indent="-132621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7" y="1089316"/>
            <a:ext cx="7772401" cy="3470673"/>
          </a:xfrm>
        </p:spPr>
        <p:txBody>
          <a:bodyPr numCol="2" spcCol="27421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18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39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257" indent="-122418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677" indent="-122418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452" indent="0">
              <a:buNone/>
              <a:defRPr sz="1400" b="1"/>
            </a:lvl2pPr>
            <a:lvl3pPr marL="652902" indent="0">
              <a:buNone/>
              <a:defRPr sz="1300" b="1"/>
            </a:lvl3pPr>
            <a:lvl4pPr marL="979353" indent="0">
              <a:buNone/>
              <a:defRPr sz="1100" b="1"/>
            </a:lvl4pPr>
            <a:lvl5pPr marL="1305806" indent="0">
              <a:buNone/>
              <a:defRPr sz="1100" b="1"/>
            </a:lvl5pPr>
            <a:lvl6pPr marL="1632255" indent="0">
              <a:buNone/>
              <a:defRPr sz="1100" b="1"/>
            </a:lvl6pPr>
            <a:lvl7pPr marL="1958708" indent="0">
              <a:buNone/>
              <a:defRPr sz="1100" b="1"/>
            </a:lvl7pPr>
            <a:lvl8pPr marL="2285159" indent="0">
              <a:buNone/>
              <a:defRPr sz="1100" b="1"/>
            </a:lvl8pPr>
            <a:lvl9pPr marL="2611611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7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9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0"/>
            <a:ext cx="1831086" cy="1721357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10" tIns="91405" rIns="182810" bIns="9140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12" indent="-81612">
              <a:buFont typeface="Arial" panose="020B0604020202020204" pitchFamily="34" charset="0"/>
              <a:buChar char="•"/>
              <a:defRPr sz="800"/>
            </a:lvl2pPr>
            <a:lvl3pPr marL="163225" indent="-81612">
              <a:defRPr sz="800"/>
            </a:lvl3pPr>
            <a:lvl4pPr marL="285644" indent="-122418">
              <a:defRPr sz="800"/>
            </a:lvl4pPr>
            <a:lvl5pPr marL="408064" indent="-122418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6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6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2291466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9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9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960" indent="0">
              <a:buNone/>
              <a:defRPr sz="2100" b="1"/>
            </a:lvl2pPr>
            <a:lvl3pPr marL="913917" indent="0">
              <a:buNone/>
              <a:defRPr sz="1700" b="1"/>
            </a:lvl3pPr>
            <a:lvl4pPr marL="1370876" indent="0">
              <a:buNone/>
              <a:defRPr sz="1600" b="1"/>
            </a:lvl4pPr>
            <a:lvl5pPr marL="1827835" indent="0">
              <a:buNone/>
              <a:defRPr sz="1600" b="1"/>
            </a:lvl5pPr>
            <a:lvl6pPr marL="2284792" indent="0">
              <a:buNone/>
              <a:defRPr sz="1600" b="1"/>
            </a:lvl6pPr>
            <a:lvl7pPr marL="2741751" indent="0">
              <a:buNone/>
              <a:defRPr sz="1600" b="1"/>
            </a:lvl7pPr>
            <a:lvl8pPr marL="3198709" indent="0">
              <a:buNone/>
              <a:defRPr sz="1600" b="1"/>
            </a:lvl8pPr>
            <a:lvl9pPr marL="365567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6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8" y="3528308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6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8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8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8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8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8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10" tIns="91405" rIns="182810" bIns="91405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34" indent="-91818">
              <a:defRPr sz="800">
                <a:solidFill>
                  <a:srgbClr val="FFFFFF"/>
                </a:solidFill>
              </a:defRPr>
            </a:lvl3pPr>
            <a:lvl4pPr marL="275450" indent="-91818">
              <a:defRPr sz="800">
                <a:solidFill>
                  <a:srgbClr val="FFFFFF"/>
                </a:solidFill>
              </a:defRPr>
            </a:lvl4pPr>
            <a:lvl5pPr marL="397874" indent="-122423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4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18" indent="-91818">
              <a:buFont typeface="Arial" panose="020B0604020202020204" pitchFamily="34" charset="0"/>
              <a:buChar char="•"/>
              <a:defRPr sz="800"/>
            </a:lvl2pPr>
            <a:lvl3pPr marL="183634" indent="-91818">
              <a:defRPr sz="800"/>
            </a:lvl3pPr>
            <a:lvl4pPr marL="275450" indent="-91818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52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52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91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8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05" indent="-172947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6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24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385" indent="-171358" algn="l" defTabSz="91391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71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23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192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147" indent="-228479" algn="l" defTabSz="91391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6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17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76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35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92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751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709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670" algn="l" defTabSz="91391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5"/>
            <a:ext cx="1620957" cy="163646"/>
          </a:xfrm>
          <a:prstGeom prst="rect">
            <a:avLst/>
          </a:prstGeom>
        </p:spPr>
        <p:txBody>
          <a:bodyPr vert="horz" wrap="square" lIns="65297" tIns="32647" rIns="65297" bIns="3264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7"/>
            <a:ext cx="104567" cy="246221"/>
          </a:xfrm>
          <a:prstGeom prst="rect">
            <a:avLst/>
          </a:prstGeom>
        </p:spPr>
        <p:txBody>
          <a:bodyPr vert="horz" wrap="none" lIns="65297" tIns="32647" rIns="65297" bIns="3264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97" tIns="32647" rIns="65297" bIns="32647" numCol="1" anchor="t" anchorCtr="0" compatLnSpc="1">
            <a:prstTxWarp prst="textNoShape">
              <a:avLst/>
            </a:prstTxWarp>
          </a:bodyPr>
          <a:lstStyle/>
          <a:p>
            <a:pPr defTabSz="652856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652856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902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18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72" indent="-123552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390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81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232" indent="-122418" algn="l" defTabSz="652902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48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932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385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834" indent="-163225" algn="l" defTabSz="652902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45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902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353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806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255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708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159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1611" algn="l" defTabSz="652902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96" tIns="45698" rIns="91396" bIns="45698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91396" tIns="45698" rIns="91396" bIns="45698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1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6" tIns="45698" rIns="91396" bIns="45698" numCol="1" anchor="t" anchorCtr="0" compatLnSpc="1">
            <a:prstTxWarp prst="textNoShape">
              <a:avLst/>
            </a:prstTxWarp>
          </a:bodyPr>
          <a:lstStyle/>
          <a:p>
            <a:pPr defTabSz="913881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5" tIns="45701" rIns="91405" bIns="45701" rtlCol="0" anchor="ctr"/>
          <a:lstStyle/>
          <a:p>
            <a:pPr algn="ctr" defTabSz="913881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394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64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16" indent="-172952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680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046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412" indent="-171364" algn="l" defTabSz="91394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351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325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297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270" indent="-228487" algn="l" defTabSz="91394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7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46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17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89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86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840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811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785" algn="l" defTabSz="91394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727518"/>
            <a:ext cx="1620957" cy="230820"/>
          </a:xfrm>
          <a:prstGeom prst="rect">
            <a:avLst/>
          </a:prstGeom>
        </p:spPr>
        <p:txBody>
          <a:bodyPr vert="horz" wrap="square" lIns="91430" tIns="45714" rIns="91430" bIns="4571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5" y="4719816"/>
            <a:ext cx="104567" cy="246221"/>
          </a:xfrm>
          <a:prstGeom prst="rect">
            <a:avLst/>
          </a:prstGeom>
        </p:spPr>
        <p:txBody>
          <a:bodyPr vert="horz" wrap="none" lIns="91430" tIns="45714" rIns="91430" bIns="4571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68" y="4792774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0" tIns="45714" rIns="91430" bIns="45714" numCol="1" anchor="t" anchorCtr="0" compatLnSpc="1">
            <a:prstTxWarp prst="textNoShape">
              <a:avLst/>
            </a:prstTxWarp>
          </a:bodyPr>
          <a:lstStyle/>
          <a:p>
            <a:pPr defTabSz="914233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33"/>
            <a:endParaRPr lang="en-US" sz="851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7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7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3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2" rIns="0" bIns="0" rtlCol="0" anchor="ctr">
            <a:spAutoFit/>
          </a:bodyPr>
          <a:lstStyle/>
          <a:p>
            <a:pPr marL="14378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3" y="1706299"/>
            <a:ext cx="8033029" cy="1154743"/>
          </a:xfrm>
          <a:prstGeom prst="rect">
            <a:avLst/>
          </a:prstGeom>
        </p:spPr>
        <p:txBody>
          <a:bodyPr vert="horz" wrap="square" lIns="0" tIns="15815" rIns="0" bIns="0" rtlCol="0">
            <a:spAutoFit/>
          </a:bodyPr>
          <a:lstStyle/>
          <a:p>
            <a:pPr marL="20845" algn="ctr" defTabSz="652856">
              <a:spcBef>
                <a:spcPts val="125"/>
              </a:spcBef>
            </a:pPr>
            <a:r>
              <a:rPr lang="en-US" sz="37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3700" b="1" dirty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uz-Latn-UZ" sz="3700" b="1" dirty="0" smtClean="0">
                <a:solidFill>
                  <a:schemeClr val="bg2">
                    <a:lumMod val="50000"/>
                  </a:schemeClr>
                </a:solidFill>
                <a:latin typeface="Arial"/>
                <a:cs typeface="Arial"/>
              </a:rPr>
              <a:t>HOZIRGI VA KELASI ZAMON SIFATDOSHLARI</a:t>
            </a:r>
            <a:endParaRPr lang="uz-Latn-UZ" sz="2900" i="1" dirty="0">
              <a:solidFill>
                <a:schemeClr val="bg2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81" y="1523695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0070C0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81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5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856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4" y="394654"/>
            <a:ext cx="1172757" cy="464424"/>
          </a:xfrm>
          <a:prstGeom prst="rect">
            <a:avLst/>
          </a:prstGeom>
        </p:spPr>
        <p:txBody>
          <a:bodyPr vert="horz" wrap="square" lIns="0" tIns="17972" rIns="0" bIns="0" rtlCol="0">
            <a:spAutoFit/>
          </a:bodyPr>
          <a:lstStyle/>
          <a:p>
            <a:pPr defTabSz="652856">
              <a:spcBef>
                <a:spcPts val="141"/>
              </a:spcBef>
            </a:pPr>
            <a:r>
              <a:rPr lang="ru-RU" sz="29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2234" y="3043648"/>
            <a:ext cx="2995046" cy="16760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14960" y="1020447"/>
            <a:ext cx="8463279" cy="738664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 berilgan sifatdoshlarni tarkibiy qismlarga ajrating. Sifatdosh shakli qaysi zamonni ifodalashini ayting.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гнутая вверх стрелка 11"/>
          <p:cNvSpPr/>
          <p:nvPr/>
        </p:nvSpPr>
        <p:spPr>
          <a:xfrm>
            <a:off x="345440" y="1991699"/>
            <a:ext cx="670560" cy="26161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5120" y="2122504"/>
            <a:ext cx="3666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urayotgan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(mashina)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25120" y="2856196"/>
            <a:ext cx="25875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oradigan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(joy)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37660" y="3652052"/>
            <a:ext cx="29065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o‘qiydigan (kitob)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5120" y="4351628"/>
            <a:ext cx="31261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uylayotgan (bola)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>
            <a:off x="325120" y="2691763"/>
            <a:ext cx="670560" cy="26161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верх стрелка 15"/>
          <p:cNvSpPr/>
          <p:nvPr/>
        </p:nvSpPr>
        <p:spPr>
          <a:xfrm>
            <a:off x="345440" y="3521247"/>
            <a:ext cx="670560" cy="26161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верх стрелка 16"/>
          <p:cNvSpPr/>
          <p:nvPr/>
        </p:nvSpPr>
        <p:spPr>
          <a:xfrm>
            <a:off x="345440" y="4220823"/>
            <a:ext cx="670560" cy="261610"/>
          </a:xfrm>
          <a:prstGeom prst="curvedDownArrow">
            <a:avLst/>
          </a:prstGeom>
          <a:solidFill>
            <a:srgbClr val="FF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18" name="Прямая соединительная линия 17"/>
          <p:cNvCxnSpPr/>
          <p:nvPr/>
        </p:nvCxnSpPr>
        <p:spPr>
          <a:xfrm>
            <a:off x="1016000" y="2615244"/>
            <a:ext cx="105664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1016000" y="3332740"/>
            <a:ext cx="944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995680" y="4144792"/>
            <a:ext cx="944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>
            <a:off x="1272782" y="4795032"/>
            <a:ext cx="9448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149713" y="4277659"/>
            <a:ext cx="54731" cy="2368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993382" y="4277659"/>
            <a:ext cx="156331" cy="2063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>
            <a:off x="3931920" y="2412383"/>
            <a:ext cx="6807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>
            <a:off x="2903865" y="3132429"/>
            <a:ext cx="6807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/>
          <p:nvPr/>
        </p:nvCxnSpPr>
        <p:spPr>
          <a:xfrm>
            <a:off x="3230062" y="4007503"/>
            <a:ext cx="6807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3362960" y="4688223"/>
            <a:ext cx="68072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683760" y="2092024"/>
            <a:ext cx="2425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ozirgi zamon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3703320" y="2870819"/>
            <a:ext cx="2284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 zamon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3992180" y="3697603"/>
            <a:ext cx="228460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 zamon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4150360" y="4396073"/>
            <a:ext cx="24256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ozirgi zamon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3439" y="1814417"/>
            <a:ext cx="1626995" cy="18831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8307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5" grpId="0" animBg="1"/>
      <p:bldP spid="16" grpId="0" animBg="1"/>
      <p:bldP spid="17" grpId="0" animBg="1"/>
      <p:bldP spid="36" grpId="0"/>
      <p:bldP spid="37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3- topshiriq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16560" y="954058"/>
            <a:ext cx="82905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>
              <a:spcBef>
                <a:spcPct val="20000"/>
              </a:spcBef>
              <a:buClr>
                <a:srgbClr val="51C3CA"/>
              </a:buClr>
            </a:pPr>
            <a:r>
              <a:rPr lang="uz-Latn-UZ" sz="2400" kern="800" spc="-1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400" kern="800" spc="-10" dirty="0">
              <a:solidFill>
                <a:srgbClr val="57565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9728625"/>
              </p:ext>
            </p:extLst>
          </p:nvPr>
        </p:nvGraphicFramePr>
        <p:xfrm>
          <a:off x="248286" y="1788627"/>
          <a:ext cx="8529954" cy="2590800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4264977"/>
                <a:gridCol w="426497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Bo‘lishli</a:t>
                      </a:r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Bo‘lishsiz</a:t>
                      </a:r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yurayotgan (mashina)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boradigan (joy)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o‘qiydigan (kitob)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b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kuylayotgan (bola)</a:t>
                      </a:r>
                      <a:endParaRPr lang="ru-RU" sz="2800" b="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b="1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48287" y="964506"/>
            <a:ext cx="87264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bo‘lishsiz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510088" y="2307104"/>
            <a:ext cx="4237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 </a:t>
            </a:r>
            <a:r>
              <a:rPr lang="uz-Latn-UZ" sz="28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(mashina)</a:t>
            </a:r>
            <a:endParaRPr lang="ru-RU" sz="28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35012" y="2798078"/>
            <a:ext cx="4237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/>
            <a:r>
              <a:rPr lang="uz-Latn-UZ" sz="2800" dirty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ydigan (joy)</a:t>
            </a:r>
            <a:endParaRPr lang="ru-RU" sz="28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10088" y="3320276"/>
            <a:ext cx="4237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/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ydigan (kitob)</a:t>
            </a:r>
            <a:endParaRPr lang="ru-RU" sz="28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531360" y="3836352"/>
            <a:ext cx="423767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946"/>
            <a:r>
              <a:rPr lang="en-US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</a:t>
            </a:r>
            <a:r>
              <a:rPr lang="uz-Latn-UZ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uz-Latn-UZ" sz="2800" dirty="0" smtClean="0">
                <a:solidFill>
                  <a:srgbClr val="57565A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 (bola)</a:t>
            </a:r>
            <a:endParaRPr lang="ru-RU" sz="2800" dirty="0">
              <a:solidFill>
                <a:srgbClr val="57565A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83043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BILIB OLING!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16560" y="969647"/>
            <a:ext cx="5537199" cy="3785652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uz-Latn-UZ" sz="30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yotgan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qo‘shimchasini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uz-Latn-UZ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asoslariga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ydigan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3000" b="1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adigan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000" b="1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-(</a:t>
            </a:r>
            <a:r>
              <a:rPr lang="en-US" sz="30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a)r</a:t>
            </a:r>
            <a:r>
              <a:rPr lang="en-US" sz="30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20202"/>
              </a:solidFill>
            </a:endParaRP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9301" y="1044734"/>
            <a:ext cx="2399506" cy="29684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23331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156-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43840" y="1040767"/>
            <a:ext cx="8646160" cy="36933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520" y="1873131"/>
            <a:ext cx="553720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Endigina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ko‘tarilib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sarg‘ish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qo‘ynida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mudrayotgan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pastqam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yalang‘och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novdalarini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o‘xtaboyev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en-US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818" y="4130372"/>
            <a:ext cx="759141" cy="617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>
            <a:off x="4053840" y="2351084"/>
            <a:ext cx="11379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2794000" y="3211959"/>
            <a:ext cx="99568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6846" y="1770395"/>
            <a:ext cx="1958042" cy="19989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734126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156-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43840" y="1040767"/>
            <a:ext cx="8646160" cy="369332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yasalishini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3520" y="1873131"/>
            <a:ext cx="857504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7920" y="4083981"/>
            <a:ext cx="731520" cy="594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23520" y="1919297"/>
            <a:ext cx="54152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Chuqur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ariqdan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toyimni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sug‘orib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chiqayotganimda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uloqchi-chavandozlar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uchrab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qoldilar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(A.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Qodiriy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947739" y="2813582"/>
            <a:ext cx="1137920" cy="13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004"/>
          <a:stretch/>
        </p:blipFill>
        <p:spPr bwMode="auto">
          <a:xfrm>
            <a:off x="6664960" y="1494621"/>
            <a:ext cx="1991360" cy="24271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33472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157-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64160" y="979807"/>
            <a:ext cx="8676640" cy="861774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65760" y="2121138"/>
            <a:ext cx="57200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dirty="0"/>
              <a:t> </a:t>
            </a:r>
            <a:r>
              <a:rPr lang="uz-Latn-UZ" dirty="0" smtClean="0"/>
              <a:t>   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Eshon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otasining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vasiyatiga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joy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tegmaydigan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poygakda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tegmaydigan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yetishibdi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Abdulla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Qahhor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1648143"/>
            <a:ext cx="1710055" cy="20406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Прямая соединительная линия 7"/>
          <p:cNvCxnSpPr/>
          <p:nvPr/>
        </p:nvCxnSpPr>
        <p:spPr>
          <a:xfrm flipV="1">
            <a:off x="4046539" y="3026942"/>
            <a:ext cx="921701" cy="13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002248" y="3453662"/>
            <a:ext cx="921701" cy="136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35388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158- mashq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65760" y="1030607"/>
            <a:ext cx="8331201" cy="1107996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24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birikmalari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tarkibidagi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sifatdoshlarini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sifatdoshlariga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aylantiring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4183550"/>
              </p:ext>
            </p:extLst>
          </p:nvPr>
        </p:nvGraphicFramePr>
        <p:xfrm>
          <a:off x="193040" y="2338070"/>
          <a:ext cx="8666481" cy="207264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888827"/>
                <a:gridCol w="2888827"/>
                <a:gridCol w="288882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Kelasi zamon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O‘tgan zamon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800" b="1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Hozirgi zamon</a:t>
                      </a:r>
                      <a:endParaRPr lang="ru-RU" sz="28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ichiladigan suv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bajariladigan</a:t>
                      </a:r>
                      <a:r>
                        <a:rPr lang="uz-Latn-UZ" sz="2800" baseline="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ish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uz-Latn-UZ" sz="28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qilinadigan to‘y</a:t>
                      </a:r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8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3140326" y="2844582"/>
            <a:ext cx="206498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ichilgan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85126" y="2859584"/>
            <a:ext cx="27446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ichil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ayot</a:t>
            </a:r>
            <a:r>
              <a:rPr lang="en-US" sz="2800" dirty="0" err="1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099685" y="3372644"/>
            <a:ext cx="23070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ajarilgan ish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964806" y="3377228"/>
            <a:ext cx="298671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bajarilayotgan ish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099685" y="3880128"/>
            <a:ext cx="208582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ilingan to‘y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85126" y="3904516"/>
            <a:ext cx="27655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qilinayotgan to‘y</a:t>
            </a:r>
            <a:endParaRPr lang="en-US" sz="2800" dirty="0">
              <a:solidFill>
                <a:schemeClr val="tx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085055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topshiriq: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96240" y="1169035"/>
            <a:ext cx="63093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159-mashq.</a:t>
            </a:r>
            <a:r>
              <a:rPr lang="en-US" sz="2400" dirty="0">
                <a:solidFill>
                  <a:schemeClr val="tx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Qaytmoq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keltirmoq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ikkilanmoq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anglamoq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yanglishmoq</a:t>
            </a:r>
            <a:r>
              <a:rPr lang="en-US" sz="2400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hozirgi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zamon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sifatdoshlarini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61658"/>
              </p:ext>
            </p:extLst>
          </p:nvPr>
        </p:nvGraphicFramePr>
        <p:xfrm>
          <a:off x="243840" y="3303409"/>
          <a:ext cx="8341359" cy="13716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780453"/>
                <a:gridCol w="2780453"/>
                <a:gridCol w="2780453"/>
              </a:tblGrid>
              <a:tr h="408325"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O‘tgan zamon</a:t>
                      </a:r>
                      <a:endParaRPr lang="ru-RU" sz="24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Hozirgi zamon</a:t>
                      </a:r>
                      <a:endParaRPr lang="ru-RU" sz="24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Latn-UZ" sz="2400" b="1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Kelasi zamon</a:t>
                      </a:r>
                      <a:endParaRPr lang="ru-RU" sz="2400" b="1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8325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anglagan (bola)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anglayotgan (bola)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anglaydigan (bola)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  <a:tr h="408325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979919" y="1169035"/>
            <a:ext cx="1768793" cy="1785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6662</TotalTime>
  <Words>304</Words>
  <Application>Microsoft Office PowerPoint</Application>
  <PresentationFormat>Экран (16:9)</PresentationFormat>
  <Paragraphs>62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1_Office Theme</vt:lpstr>
      <vt:lpstr>3_Office Theme</vt:lpstr>
      <vt:lpstr>4_Office Theme</vt:lpstr>
      <vt:lpstr>5_Office Theme</vt:lpstr>
      <vt:lpstr>6_Office Theme</vt:lpstr>
      <vt:lpstr>ONA TILI</vt:lpstr>
      <vt:lpstr>1- topshiriq</vt:lpstr>
      <vt:lpstr>3- topshiriq</vt:lpstr>
      <vt:lpstr>BILIB OLING!</vt:lpstr>
      <vt:lpstr>156- mashq</vt:lpstr>
      <vt:lpstr>156- mashq</vt:lpstr>
      <vt:lpstr>157- mashq</vt:lpstr>
      <vt:lpstr>158- mashq</vt:lpstr>
      <vt:lpstr>Mustaqil bajarish uchun topshiriq: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 Windows</cp:lastModifiedBy>
  <cp:revision>628</cp:revision>
  <cp:lastPrinted>2020-08-26T14:49:45Z</cp:lastPrinted>
  <dcterms:created xsi:type="dcterms:W3CDTF">2020-04-11T16:25:36Z</dcterms:created>
  <dcterms:modified xsi:type="dcterms:W3CDTF">2020-10-17T03:35:45Z</dcterms:modified>
</cp:coreProperties>
</file>