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  <p:sldMasterId id="2147484132" r:id="rId6"/>
  </p:sldMasterIdLst>
  <p:notesMasterIdLst>
    <p:notesMasterId r:id="rId21"/>
  </p:notesMasterIdLst>
  <p:handoutMasterIdLst>
    <p:handoutMasterId r:id="rId22"/>
  </p:handoutMasterIdLst>
  <p:sldIdLst>
    <p:sldId id="409" r:id="rId7"/>
    <p:sldId id="493" r:id="rId8"/>
    <p:sldId id="494" r:id="rId9"/>
    <p:sldId id="496" r:id="rId10"/>
    <p:sldId id="497" r:id="rId11"/>
    <p:sldId id="498" r:id="rId12"/>
    <p:sldId id="499" r:id="rId13"/>
    <p:sldId id="502" r:id="rId14"/>
    <p:sldId id="501" r:id="rId15"/>
    <p:sldId id="500" r:id="rId16"/>
    <p:sldId id="503" r:id="rId17"/>
    <p:sldId id="504" r:id="rId18"/>
    <p:sldId id="432" r:id="rId19"/>
    <p:sldId id="495" r:id="rId20"/>
  </p:sldIdLst>
  <p:sldSz cx="9144000" cy="5143500" type="screen16x9"/>
  <p:notesSz cx="6735763" cy="9866313"/>
  <p:defaultTextStyle>
    <a:defPPr>
      <a:defRPr lang="en-US"/>
    </a:defPPr>
    <a:lvl1pPr marL="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30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614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91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227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53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841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6142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8453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20202"/>
    <a:srgbClr val="CCFFCC"/>
    <a:srgbClr val="FFFF99"/>
    <a:srgbClr val="66FFFF"/>
    <a:srgbClr val="FFCCFF"/>
    <a:srgbClr val="66FF33"/>
    <a:srgbClr val="FF6600"/>
    <a:srgbClr val="FF66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509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40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227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63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042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45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85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264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10/31/2020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10/31/2020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248809"/>
      </p:ext>
    </p:extLst>
  </p:cSld>
  <p:clrMapOvr>
    <a:masterClrMapping/>
  </p:clrMapOvr>
  <p:transition>
    <p:wedg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136412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8255673"/>
      </p:ext>
    </p:extLst>
  </p:cSld>
  <p:clrMapOvr>
    <a:masterClrMapping/>
  </p:clrMapOvr>
  <p:transition>
    <p:wedg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307565"/>
      </p:ext>
    </p:extLst>
  </p:cSld>
  <p:clrMapOvr>
    <a:masterClrMapping/>
  </p:clrMapOvr>
  <p:transition>
    <p:wedg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2538192"/>
      </p:ext>
    </p:extLst>
  </p:cSld>
  <p:clrMapOvr>
    <a:masterClrMapping/>
  </p:clrMapOvr>
  <p:transition>
    <p:wedg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3778834"/>
      </p:ext>
    </p:extLst>
  </p:cSld>
  <p:clrMapOvr>
    <a:masterClrMapping/>
  </p:clrMapOvr>
  <p:transition>
    <p:wedg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508777"/>
      </p:ext>
    </p:extLst>
  </p:cSld>
  <p:clrMapOvr>
    <a:masterClrMapping/>
  </p:clrMapOvr>
  <p:transition>
    <p:wedg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915200"/>
      </p:ext>
    </p:extLst>
  </p:cSld>
  <p:clrMapOvr>
    <a:masterClrMapping/>
  </p:clrMapOvr>
  <p:transition>
    <p:wedg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5115672"/>
      </p:ext>
    </p:extLst>
  </p:cSld>
  <p:clrMapOvr>
    <a:masterClrMapping/>
  </p:clrMapOvr>
  <p:transition>
    <p:wedg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34926"/>
      </p:ext>
    </p:extLst>
  </p:cSld>
  <p:clrMapOvr>
    <a:masterClrMapping/>
  </p:clrMapOvr>
  <p:transition>
    <p:wedg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8413787"/>
      </p:ext>
    </p:extLst>
  </p:cSld>
  <p:clrMapOvr>
    <a:masterClrMapping/>
  </p:clrMapOvr>
  <p:transition>
    <p:wedg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816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3301"/>
      </p:ext>
    </p:extLst>
  </p:cSld>
  <p:clrMapOvr>
    <a:masterClrMapping/>
  </p:clrMapOvr>
  <p:transition>
    <p:wedg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2582"/>
      </p:ext>
    </p:extLst>
  </p:cSld>
  <p:clrMapOvr>
    <a:masterClrMapping/>
  </p:clrMapOvr>
  <p:transition>
    <p:wedg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7696"/>
      </p:ext>
    </p:extLst>
  </p:cSld>
  <p:clrMapOvr>
    <a:masterClrMapping/>
  </p:clrMapOvr>
  <p:transition>
    <p:wedg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515761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471503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79280"/>
      </p:ext>
    </p:extLst>
  </p:cSld>
  <p:clrMapOvr>
    <a:masterClrMapping/>
  </p:clrMapOvr>
  <p:transition>
    <p:wedg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293124"/>
      </p:ext>
    </p:extLst>
  </p:cSld>
  <p:clrMapOvr>
    <a:masterClrMapping/>
  </p:clrMapOvr>
  <p:transition>
    <p:wedg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6503"/>
      </p:ext>
    </p:extLst>
  </p:cSld>
  <p:clrMapOvr>
    <a:masterClrMapping/>
  </p:clrMapOvr>
  <p:transition>
    <p:wedg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0127409"/>
      </p:ext>
    </p:extLst>
  </p:cSld>
  <p:clrMapOvr>
    <a:masterClrMapping/>
  </p:clrMapOvr>
  <p:transition>
    <p:wedg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061781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355957"/>
      </p:ext>
    </p:extLst>
  </p:cSld>
  <p:clrMapOvr>
    <a:masterClrMapping/>
  </p:clrMapOvr>
  <p:transition>
    <p:wedg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40447"/>
      </p:ext>
    </p:extLst>
  </p:cSld>
  <p:clrMapOvr>
    <a:masterClrMapping/>
  </p:clrMapOvr>
  <p:transition>
    <p:wedg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5059209"/>
      </p:ext>
    </p:extLst>
  </p:cSld>
  <p:clrMapOvr>
    <a:masterClrMapping/>
  </p:clrMapOvr>
  <p:transition>
    <p:wedg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638533"/>
      </p:ext>
    </p:extLst>
  </p:cSld>
  <p:clrMapOvr>
    <a:masterClrMapping/>
  </p:clrMapOvr>
  <p:transition>
    <p:wedg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2157442"/>
      </p:ext>
    </p:extLst>
  </p:cSld>
  <p:clrMapOvr>
    <a:masterClrMapping/>
  </p:clrMapOvr>
  <p:transition>
    <p:wedg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3898"/>
      </p:ext>
    </p:extLst>
  </p:cSld>
  <p:clrMapOvr>
    <a:masterClrMapping/>
  </p:clrMapOvr>
  <p:transition>
    <p:wedg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4941082"/>
      </p:ext>
    </p:extLst>
  </p:cSld>
  <p:clrMapOvr>
    <a:masterClrMapping/>
  </p:clrMapOvr>
  <p:transition>
    <p:wedg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0139"/>
      </p:ext>
    </p:extLst>
  </p:cSld>
  <p:clrMapOvr>
    <a:masterClrMapping/>
  </p:clrMapOvr>
  <p:transition>
    <p:wedg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3505034"/>
      </p:ext>
    </p:extLst>
  </p:cSld>
  <p:clrMapOvr>
    <a:masterClrMapping/>
  </p:clrMapOvr>
  <p:transition>
    <p:wedg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369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0306225"/>
      </p:ext>
    </p:extLst>
  </p:cSld>
  <p:clrMapOvr>
    <a:masterClrMapping/>
  </p:clrMapOvr>
  <p:transition>
    <p:wedg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778283"/>
      </p:ext>
    </p:extLst>
  </p:cSld>
  <p:clrMapOvr>
    <a:masterClrMapping/>
  </p:clrMapOvr>
  <p:transition>
    <p:wedg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427373"/>
      </p:ext>
    </p:extLst>
  </p:cSld>
  <p:clrMapOvr>
    <a:masterClrMapping/>
  </p:clrMapOvr>
  <p:transition>
    <p:wedg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9873537"/>
      </p:ext>
    </p:extLst>
  </p:cSld>
  <p:clrMapOvr>
    <a:masterClrMapping/>
  </p:clrMapOvr>
  <p:transition>
    <p:wedg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533515"/>
      </p:ext>
    </p:extLst>
  </p:cSld>
  <p:clrMapOvr>
    <a:masterClrMapping/>
  </p:clrMapOvr>
  <p:transition>
    <p:wedg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4613041"/>
      </p:ext>
    </p:extLst>
  </p:cSld>
  <p:clrMapOvr>
    <a:masterClrMapping/>
  </p:clrMapOvr>
  <p:transition>
    <p:wedg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3870432"/>
      </p:ext>
    </p:extLst>
  </p:cSld>
  <p:clrMapOvr>
    <a:masterClrMapping/>
  </p:clrMapOvr>
  <p:transition>
    <p:wedg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467325"/>
      </p:ext>
    </p:extLst>
  </p:cSld>
  <p:clrMapOvr>
    <a:masterClrMapping/>
  </p:clrMapOvr>
  <p:transition>
    <p:wedg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53052"/>
      </p:ext>
    </p:extLst>
  </p:cSld>
  <p:clrMapOvr>
    <a:masterClrMapping/>
  </p:clrMapOvr>
  <p:transition>
    <p:wedg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0040635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984252"/>
      </p:ext>
    </p:extLst>
  </p:cSld>
  <p:clrMapOvr>
    <a:masterClrMapping/>
  </p:clrMapOvr>
  <p:transition>
    <p:wedg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87159"/>
      </p:ext>
    </p:extLst>
  </p:cSld>
  <p:clrMapOvr>
    <a:masterClrMapping/>
  </p:clrMapOvr>
  <p:transition>
    <p:wedg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1245312"/>
      </p:ext>
    </p:extLst>
  </p:cSld>
  <p:clrMapOvr>
    <a:masterClrMapping/>
  </p:clrMapOvr>
  <p:transition>
    <p:wedg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5098513"/>
      </p:ext>
    </p:extLst>
  </p:cSld>
  <p:clrMapOvr>
    <a:masterClrMapping/>
  </p:clrMapOvr>
  <p:transition>
    <p:wedg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182489"/>
      </p:ext>
    </p:extLst>
  </p:cSld>
  <p:clrMapOvr>
    <a:masterClrMapping/>
  </p:clrMapOvr>
  <p:transition>
    <p:wedg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5637267"/>
      </p:ext>
    </p:extLst>
  </p:cSld>
  <p:clrMapOvr>
    <a:masterClrMapping/>
  </p:clrMapOvr>
  <p:transition>
    <p:wedg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779685"/>
      </p:ext>
    </p:extLst>
  </p:cSld>
  <p:clrMapOvr>
    <a:masterClrMapping/>
  </p:clrMapOvr>
  <p:transition>
    <p:wedg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4099633"/>
      </p:ext>
    </p:extLst>
  </p:cSld>
  <p:clrMapOvr>
    <a:masterClrMapping/>
  </p:clrMapOvr>
  <p:transition>
    <p:wedg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4584772"/>
      </p:ext>
    </p:extLst>
  </p:cSld>
  <p:clrMapOvr>
    <a:masterClrMapping/>
  </p:clrMapOvr>
  <p:transition>
    <p:wedg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5895837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0535949"/>
      </p:ext>
    </p:extLst>
  </p:cSld>
  <p:clrMapOvr>
    <a:masterClrMapping/>
  </p:clrMapOvr>
  <p:transition>
    <p:wedg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666780"/>
      </p:ext>
    </p:extLst>
  </p:cSld>
  <p:clrMapOvr>
    <a:masterClrMapping/>
  </p:clrMapOvr>
  <p:transition>
    <p:wedg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587721"/>
      </p:ext>
    </p:extLst>
  </p:cSld>
  <p:clrMapOvr>
    <a:masterClrMapping/>
  </p:clrMapOvr>
  <p:transition>
    <p:wedg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320974"/>
      </p:ext>
    </p:extLst>
  </p:cSld>
  <p:clrMapOvr>
    <a:masterClrMapping/>
  </p:clrMapOvr>
  <p:transition>
    <p:wedg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376399"/>
      </p:ext>
    </p:extLst>
  </p:cSld>
  <p:clrMapOvr>
    <a:masterClrMapping/>
  </p:clrMapOvr>
  <p:transition>
    <p:wedg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5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10/31/2020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5329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21" indent="-18539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63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9" y="1597836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697" indent="-132444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512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26" Type="http://schemas.openxmlformats.org/officeDocument/2006/relationships/slideLayout" Target="../slideLayouts/slideLayout313.xml"/><Relationship Id="rId39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08.xml"/><Relationship Id="rId34" Type="http://schemas.openxmlformats.org/officeDocument/2006/relationships/slideLayout" Target="../slideLayouts/slideLayout321.xml"/><Relationship Id="rId42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334.xml"/><Relationship Id="rId50" Type="http://schemas.openxmlformats.org/officeDocument/2006/relationships/slideLayout" Target="../slideLayouts/slideLayout337.xml"/><Relationship Id="rId55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29" Type="http://schemas.openxmlformats.org/officeDocument/2006/relationships/slideLayout" Target="../slideLayouts/slideLayout316.xml"/><Relationship Id="rId41" Type="http://schemas.openxmlformats.org/officeDocument/2006/relationships/slideLayout" Target="../slideLayouts/slideLayout328.xml"/><Relationship Id="rId54" Type="http://schemas.openxmlformats.org/officeDocument/2006/relationships/slideLayout" Target="../slideLayouts/slideLayout34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45" Type="http://schemas.openxmlformats.org/officeDocument/2006/relationships/slideLayout" Target="../slideLayouts/slideLayout332.xml"/><Relationship Id="rId53" Type="http://schemas.openxmlformats.org/officeDocument/2006/relationships/slideLayout" Target="../slideLayouts/slideLayout340.xml"/><Relationship Id="rId58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49" Type="http://schemas.openxmlformats.org/officeDocument/2006/relationships/slideLayout" Target="../slideLayouts/slideLayout336.xml"/><Relationship Id="rId57" Type="http://schemas.openxmlformats.org/officeDocument/2006/relationships/slideLayout" Target="../slideLayouts/slideLayout34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31" Type="http://schemas.openxmlformats.org/officeDocument/2006/relationships/slideLayout" Target="../slideLayouts/slideLayout318.xml"/><Relationship Id="rId44" Type="http://schemas.openxmlformats.org/officeDocument/2006/relationships/slideLayout" Target="../slideLayouts/slideLayout331.xml"/><Relationship Id="rId52" Type="http://schemas.openxmlformats.org/officeDocument/2006/relationships/slideLayout" Target="../slideLayouts/slideLayout33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43" Type="http://schemas.openxmlformats.org/officeDocument/2006/relationships/slideLayout" Target="../slideLayouts/slideLayout330.xml"/><Relationship Id="rId48" Type="http://schemas.openxmlformats.org/officeDocument/2006/relationships/slideLayout" Target="../slideLayouts/slideLayout335.xml"/><Relationship Id="rId56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95.xml"/><Relationship Id="rId51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Relationship Id="rId46" Type="http://schemas.openxmlformats.org/officeDocument/2006/relationships/slideLayout" Target="../slideLayouts/slideLayout333.xml"/><Relationship Id="rId5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268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26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1" indent="-172714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64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00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885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33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79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17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86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31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7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6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99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47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9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6"/>
            <a:ext cx="1620957" cy="163646"/>
          </a:xfrm>
          <a:prstGeom prst="rect">
            <a:avLst/>
          </a:prstGeom>
        </p:spPr>
        <p:txBody>
          <a:bodyPr vert="horz" wrap="square" lIns="65208" tIns="32602" rIns="65208" bIns="32602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1" y="4719817"/>
            <a:ext cx="104567" cy="246221"/>
          </a:xfrm>
          <a:prstGeom prst="rect">
            <a:avLst/>
          </a:prstGeom>
        </p:spPr>
        <p:txBody>
          <a:bodyPr vert="horz" wrap="none" lIns="65208" tIns="32602" rIns="65208" bIns="3260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024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52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640" indent="-123385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7894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15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241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3062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9076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5085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099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011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02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033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049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0056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6068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08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809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157" r:id="rId25"/>
    <p:sldLayoutId id="2147484158" r:id="rId26"/>
    <p:sldLayoutId id="2147484159" r:id="rId27"/>
    <p:sldLayoutId id="2147484160" r:id="rId28"/>
    <p:sldLayoutId id="2147484161" r:id="rId29"/>
    <p:sldLayoutId id="2147484162" r:id="rId30"/>
    <p:sldLayoutId id="2147484163" r:id="rId31"/>
    <p:sldLayoutId id="2147484164" r:id="rId32"/>
    <p:sldLayoutId id="2147484165" r:id="rId33"/>
    <p:sldLayoutId id="2147484166" r:id="rId34"/>
    <p:sldLayoutId id="2147484167" r:id="rId35"/>
    <p:sldLayoutId id="2147484168" r:id="rId36"/>
    <p:sldLayoutId id="2147484169" r:id="rId37"/>
    <p:sldLayoutId id="2147484170" r:id="rId38"/>
    <p:sldLayoutId id="2147484171" r:id="rId39"/>
    <p:sldLayoutId id="2147484172" r:id="rId40"/>
    <p:sldLayoutId id="2147484173" r:id="rId41"/>
    <p:sldLayoutId id="2147484174" r:id="rId42"/>
    <p:sldLayoutId id="2147484175" r:id="rId43"/>
    <p:sldLayoutId id="2147484176" r:id="rId44"/>
    <p:sldLayoutId id="2147484177" r:id="rId45"/>
    <p:sldLayoutId id="2147484178" r:id="rId46"/>
    <p:sldLayoutId id="2147484179" r:id="rId47"/>
    <p:sldLayoutId id="2147484180" r:id="rId48"/>
    <p:sldLayoutId id="2147484181" r:id="rId49"/>
    <p:sldLayoutId id="2147484182" r:id="rId50"/>
    <p:sldLayoutId id="2147484183" r:id="rId51"/>
    <p:sldLayoutId id="2147484184" r:id="rId52"/>
    <p:sldLayoutId id="2147484185" r:id="rId53"/>
    <p:sldLayoutId id="2147484186" r:id="rId54"/>
    <p:sldLayoutId id="2147484187" r:id="rId55"/>
    <p:sldLayoutId id="2147484188" r:id="rId56"/>
    <p:sldLayoutId id="2147484189" r:id="rId57"/>
    <p:sldLayoutId id="2147484190" r:id="rId58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14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4356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84405" y="1807899"/>
            <a:ext cx="8033030" cy="1154720"/>
          </a:xfrm>
          <a:prstGeom prst="rect">
            <a:avLst/>
          </a:prstGeom>
        </p:spPr>
        <p:txBody>
          <a:bodyPr vert="horz" wrap="square" lIns="0" tIns="15792" rIns="0" bIns="0" rtlCol="0">
            <a:spAutoFit/>
          </a:bodyPr>
          <a:lstStyle/>
          <a:p>
            <a:pPr marL="20818" algn="ctr" defTabSz="651978">
              <a:spcBef>
                <a:spcPts val="125"/>
              </a:spcBef>
            </a:pPr>
            <a:r>
              <a:rPr lang="en-US" sz="3700" b="1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uz-Latn-UZ" sz="3700" b="1" dirty="0" smtClean="0">
                <a:solidFill>
                  <a:srgbClr val="002060"/>
                </a:solidFill>
                <a:latin typeface="Arial"/>
                <a:cs typeface="Arial"/>
              </a:rPr>
              <a:t> FE’LLARNING TUZILISHIGA KO‘RA TURLARI</a:t>
            </a:r>
            <a:endParaRPr lang="uz-Latn-UZ" sz="2900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66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5" y="394656"/>
            <a:ext cx="1298515" cy="510568"/>
          </a:xfrm>
          <a:prstGeom prst="rect">
            <a:avLst/>
          </a:prstGeom>
        </p:spPr>
        <p:txBody>
          <a:bodyPr vert="horz" wrap="square" lIns="0" tIns="17950" rIns="0" bIns="0" rtlCol="0">
            <a:spAutoFit/>
          </a:bodyPr>
          <a:lstStyle/>
          <a:p>
            <a:pPr defTabSz="651978">
              <a:spcBef>
                <a:spcPts val="141"/>
              </a:spcBef>
            </a:pPr>
            <a:r>
              <a:rPr lang="ru-RU" sz="32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3200" b="1" spc="11" dirty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32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22" y="3066393"/>
            <a:ext cx="3889525" cy="198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400" y="1696720"/>
            <a:ext cx="457200" cy="14935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6400" y="3342640"/>
            <a:ext cx="457200" cy="14935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Post-it - 2 Free Stock Photo - Public Domain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79" y="476717"/>
            <a:ext cx="3295013" cy="37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JUFT VA TAKRORIY FE’LLAR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48920" y="1000135"/>
            <a:ext cx="6131560" cy="3163943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juftligidan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so‘roqqa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bo‘luvchi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gapda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vazifasida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keluvchi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ish-harakatning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kutilmaganda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uz-Latn-UZ" sz="2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yozdi-qo‘ydi, aytdi-qo‘ydi...</a:t>
            </a:r>
            <a:endParaRPr lang="en-US" sz="24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chiziqcha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8" descr="Sticky Note With Paperclip Png Clip Art - Yellow Sticky Note Clipart,  Transparent Png - vh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2620">
            <a:off x="6260144" y="1327279"/>
            <a:ext cx="2621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Oldi-berdi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bordi-keldi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turkumiga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038" y="4294702"/>
            <a:ext cx="6456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Yaqinlaring bilan 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bordi-keldi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uzilmasin.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6769" y="4007604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Nima?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880" y="4487268"/>
            <a:ext cx="2589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3730" y="4317098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87176" y="4840318"/>
            <a:ext cx="119729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66856" y="4742876"/>
            <a:ext cx="119729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71001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TAKRORIY FE’LLAR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3960" y="1243355"/>
            <a:ext cx="5011640" cy="2462213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800" dirty="0" smtClean="0">
                <a:solidFill>
                  <a:srgbClr val="020202"/>
                </a:solidFill>
              </a:rPr>
              <a:t>  </a:t>
            </a:r>
            <a:r>
              <a:rPr lang="en-US" sz="3200" dirty="0" err="1" smtClean="0">
                <a:solidFill>
                  <a:srgbClr val="020202"/>
                </a:solidFill>
              </a:rPr>
              <a:t>Asosni</a:t>
            </a:r>
            <a:r>
              <a:rPr lang="en-US" sz="3200" dirty="0" smtClean="0">
                <a:solidFill>
                  <a:srgbClr val="020202"/>
                </a:solidFill>
              </a:rPr>
              <a:t> </a:t>
            </a:r>
            <a:r>
              <a:rPr lang="en-US" sz="3200" dirty="0" err="1">
                <a:solidFill>
                  <a:srgbClr val="020202"/>
                </a:solidFill>
              </a:rPr>
              <a:t>takrorlash</a:t>
            </a:r>
            <a:r>
              <a:rPr lang="en-US" sz="3200" dirty="0">
                <a:solidFill>
                  <a:srgbClr val="020202"/>
                </a:solidFill>
              </a:rPr>
              <a:t> </a:t>
            </a:r>
            <a:r>
              <a:rPr lang="en-US" sz="3200" dirty="0" err="1">
                <a:solidFill>
                  <a:srgbClr val="020202"/>
                </a:solidFill>
              </a:rPr>
              <a:t>bilan</a:t>
            </a:r>
            <a:r>
              <a:rPr lang="en-US" sz="3200" dirty="0">
                <a:solidFill>
                  <a:srgbClr val="020202"/>
                </a:solidFill>
              </a:rPr>
              <a:t> </a:t>
            </a:r>
            <a:r>
              <a:rPr lang="en-US" sz="3200" dirty="0" err="1">
                <a:solidFill>
                  <a:srgbClr val="020202"/>
                </a:solidFill>
              </a:rPr>
              <a:t>hosil</a:t>
            </a:r>
            <a:r>
              <a:rPr lang="en-US" sz="3200" dirty="0">
                <a:solidFill>
                  <a:srgbClr val="020202"/>
                </a:solidFill>
              </a:rPr>
              <a:t> </a:t>
            </a:r>
            <a:r>
              <a:rPr lang="en-US" sz="3200" dirty="0" err="1" smtClean="0">
                <a:solidFill>
                  <a:srgbClr val="020202"/>
                </a:solidFill>
              </a:rPr>
              <a:t>bo‘lgan</a:t>
            </a:r>
            <a:r>
              <a:rPr lang="uz-Latn-UZ" sz="3200" dirty="0" smtClean="0">
                <a:solidFill>
                  <a:srgbClr val="020202"/>
                </a:solidFill>
              </a:rPr>
              <a:t> juft fe’llar </a:t>
            </a:r>
            <a:r>
              <a:rPr lang="en-US" sz="3200" dirty="0" smtClean="0">
                <a:solidFill>
                  <a:srgbClr val="020202"/>
                </a:solidFill>
              </a:rPr>
              <a:t> </a:t>
            </a:r>
            <a:r>
              <a:rPr lang="en-US" sz="3200" dirty="0" err="1" smtClean="0">
                <a:solidFill>
                  <a:srgbClr val="020202"/>
                </a:solidFill>
              </a:rPr>
              <a:t>takroriy</a:t>
            </a:r>
            <a:r>
              <a:rPr lang="en-US" sz="3200" dirty="0" smtClean="0">
                <a:solidFill>
                  <a:srgbClr val="020202"/>
                </a:solidFill>
              </a:rPr>
              <a:t> </a:t>
            </a:r>
            <a:r>
              <a:rPr lang="en-US" sz="3200" dirty="0" err="1">
                <a:solidFill>
                  <a:srgbClr val="020202"/>
                </a:solidFill>
              </a:rPr>
              <a:t>fe’llar</a:t>
            </a:r>
            <a:r>
              <a:rPr lang="en-US" sz="3200" dirty="0">
                <a:solidFill>
                  <a:srgbClr val="020202"/>
                </a:solidFill>
              </a:rPr>
              <a:t> </a:t>
            </a:r>
            <a:r>
              <a:rPr lang="uz-Latn-UZ" sz="3200" dirty="0" smtClean="0">
                <a:solidFill>
                  <a:srgbClr val="020202"/>
                </a:solidFill>
              </a:rPr>
              <a:t>ham </a:t>
            </a:r>
            <a:r>
              <a:rPr lang="en-US" sz="3200" dirty="0" err="1" smtClean="0">
                <a:solidFill>
                  <a:srgbClr val="020202"/>
                </a:solidFill>
              </a:rPr>
              <a:t>deyiladi</a:t>
            </a:r>
            <a:r>
              <a:rPr lang="en-US" sz="3200" dirty="0">
                <a:solidFill>
                  <a:srgbClr val="020202"/>
                </a:solidFill>
              </a:rPr>
              <a:t>. </a:t>
            </a:r>
            <a:r>
              <a:rPr lang="uz-Latn-UZ" sz="3200" dirty="0" err="1" smtClean="0">
                <a:solidFill>
                  <a:srgbClr val="020202"/>
                </a:solidFill>
              </a:rPr>
              <a:t>T</a:t>
            </a:r>
            <a:r>
              <a:rPr lang="en-US" sz="3200" dirty="0" err="1" smtClean="0">
                <a:solidFill>
                  <a:srgbClr val="020202"/>
                </a:solidFill>
              </a:rPr>
              <a:t>akroriy</a:t>
            </a:r>
            <a:r>
              <a:rPr lang="en-US" sz="3200" dirty="0" smtClean="0">
                <a:solidFill>
                  <a:srgbClr val="020202"/>
                </a:solidFill>
              </a:rPr>
              <a:t> </a:t>
            </a:r>
            <a:r>
              <a:rPr lang="en-US" sz="3200" dirty="0" err="1">
                <a:solidFill>
                  <a:srgbClr val="020202"/>
                </a:solidFill>
              </a:rPr>
              <a:t>fe’l</a:t>
            </a:r>
            <a:r>
              <a:rPr lang="en-US" sz="3200" dirty="0">
                <a:solidFill>
                  <a:srgbClr val="020202"/>
                </a:solidFill>
              </a:rPr>
              <a:t> </a:t>
            </a:r>
            <a:r>
              <a:rPr lang="en-US" sz="3200" dirty="0" err="1">
                <a:solidFill>
                  <a:srgbClr val="020202"/>
                </a:solidFill>
              </a:rPr>
              <a:t>qismlari</a:t>
            </a:r>
            <a:r>
              <a:rPr lang="en-US" sz="3200" dirty="0">
                <a:solidFill>
                  <a:srgbClr val="020202"/>
                </a:solidFill>
              </a:rPr>
              <a:t> ham </a:t>
            </a:r>
            <a:r>
              <a:rPr lang="en-US" sz="3200" dirty="0" err="1">
                <a:solidFill>
                  <a:srgbClr val="020202"/>
                </a:solidFill>
              </a:rPr>
              <a:t>chiziqcha</a:t>
            </a:r>
            <a:r>
              <a:rPr lang="en-US" sz="3200" dirty="0">
                <a:solidFill>
                  <a:srgbClr val="020202"/>
                </a:solidFill>
              </a:rPr>
              <a:t> </a:t>
            </a:r>
            <a:r>
              <a:rPr lang="en-US" sz="3200" dirty="0" err="1">
                <a:solidFill>
                  <a:srgbClr val="020202"/>
                </a:solidFill>
              </a:rPr>
              <a:t>bilan</a:t>
            </a:r>
            <a:r>
              <a:rPr lang="en-US" sz="3200" dirty="0">
                <a:solidFill>
                  <a:srgbClr val="020202"/>
                </a:solidFill>
              </a:rPr>
              <a:t> </a:t>
            </a:r>
            <a:r>
              <a:rPr lang="en-US" sz="3200" dirty="0" err="1" smtClean="0">
                <a:solidFill>
                  <a:srgbClr val="020202"/>
                </a:solidFill>
              </a:rPr>
              <a:t>yoziladi</a:t>
            </a:r>
            <a:r>
              <a:rPr lang="uz-Latn-UZ" sz="3200" dirty="0" smtClean="0">
                <a:solidFill>
                  <a:srgbClr val="020202"/>
                </a:solidFill>
              </a:rPr>
              <a:t>.</a:t>
            </a:r>
            <a:r>
              <a:rPr lang="en-US" sz="3200" dirty="0" smtClean="0">
                <a:solidFill>
                  <a:srgbClr val="020202"/>
                </a:solidFill>
              </a:rPr>
              <a:t> </a:t>
            </a:r>
            <a:endParaRPr lang="ru-RU" sz="3200" dirty="0">
              <a:solidFill>
                <a:srgbClr val="020202"/>
              </a:solidFill>
            </a:endParaRPr>
          </a:p>
        </p:txBody>
      </p:sp>
      <p:pic>
        <p:nvPicPr>
          <p:cNvPr id="2052" name="Picture 4" descr="paper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14" y="1056640"/>
            <a:ext cx="3116981" cy="30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349739">
            <a:off x="5944680" y="1640388"/>
            <a:ext cx="3018339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3067">
              <a:spcBef>
                <a:spcPct val="20000"/>
              </a:spcBef>
              <a:buClr>
                <a:srgbClr val="51C3CA"/>
              </a:buClr>
            </a:pPr>
            <a:r>
              <a:rPr lang="en-US" sz="3200" kern="800" spc="-10" dirty="0" err="1">
                <a:solidFill>
                  <a:srgbClr val="020202"/>
                </a:solidFill>
                <a:latin typeface="Arial"/>
                <a:cs typeface="Arial"/>
              </a:rPr>
              <a:t>ishlay-ishlay</a:t>
            </a:r>
            <a:r>
              <a:rPr lang="en-US" sz="3200" kern="800" spc="-10" dirty="0">
                <a:solidFill>
                  <a:srgbClr val="020202"/>
                </a:solidFill>
                <a:latin typeface="Arial"/>
                <a:cs typeface="Arial"/>
              </a:rPr>
              <a:t>, </a:t>
            </a:r>
            <a:r>
              <a:rPr lang="en-US" sz="3200" kern="800" spc="-10" dirty="0" err="1">
                <a:solidFill>
                  <a:srgbClr val="020202"/>
                </a:solidFill>
                <a:latin typeface="Arial"/>
                <a:cs typeface="Arial"/>
              </a:rPr>
              <a:t>kuta-kuta</a:t>
            </a:r>
            <a:r>
              <a:rPr lang="en-US" sz="3200" kern="800" spc="-10" dirty="0">
                <a:solidFill>
                  <a:srgbClr val="020202"/>
                </a:solidFill>
                <a:latin typeface="Arial"/>
                <a:cs typeface="Arial"/>
              </a:rPr>
              <a:t>, </a:t>
            </a:r>
            <a:endParaRPr lang="uz-Latn-UZ" sz="3200" kern="800" spc="-10" dirty="0" smtClean="0">
              <a:solidFill>
                <a:srgbClr val="020202"/>
              </a:solidFill>
              <a:latin typeface="Arial"/>
              <a:cs typeface="Arial"/>
            </a:endParaRPr>
          </a:p>
          <a:p>
            <a:pPr lvl="0" algn="just" defTabSz="913067">
              <a:spcBef>
                <a:spcPct val="20000"/>
              </a:spcBef>
              <a:buClr>
                <a:srgbClr val="51C3CA"/>
              </a:buClr>
            </a:pPr>
            <a:r>
              <a:rPr lang="en-US" sz="3200" kern="800" spc="-10" dirty="0" err="1" smtClean="0">
                <a:solidFill>
                  <a:srgbClr val="020202"/>
                </a:solidFill>
                <a:latin typeface="Arial"/>
                <a:cs typeface="Arial"/>
              </a:rPr>
              <a:t>o‘yladi</a:t>
            </a:r>
            <a:r>
              <a:rPr lang="uz-Latn-UZ" sz="3200" kern="800" spc="-10" dirty="0">
                <a:solidFill>
                  <a:srgbClr val="020202"/>
                </a:solidFill>
                <a:latin typeface="Arial"/>
                <a:cs typeface="Arial"/>
              </a:rPr>
              <a:t>-</a:t>
            </a:r>
            <a:r>
              <a:rPr lang="en-US" sz="3200" kern="800" spc="-10" dirty="0" err="1" smtClean="0">
                <a:solidFill>
                  <a:srgbClr val="020202"/>
                </a:solidFill>
                <a:latin typeface="Arial"/>
                <a:cs typeface="Arial"/>
              </a:rPr>
              <a:t>o‘yladi</a:t>
            </a:r>
            <a:r>
              <a:rPr lang="uz-Latn-UZ" sz="3200" kern="800" spc="-10" dirty="0" smtClean="0">
                <a:solidFill>
                  <a:srgbClr val="020202"/>
                </a:solidFill>
                <a:latin typeface="Arial"/>
                <a:cs typeface="Arial"/>
              </a:rPr>
              <a:t>...</a:t>
            </a:r>
            <a:endParaRPr lang="ru-RU" sz="3200" kern="800" spc="-10" dirty="0">
              <a:solidFill>
                <a:srgbClr val="02020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1569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205- mashq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314960" y="979815"/>
            <a:ext cx="8392161" cy="738664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886370"/>
              </p:ext>
            </p:extLst>
          </p:nvPr>
        </p:nvGraphicFramePr>
        <p:xfrm>
          <a:off x="782320" y="1870710"/>
          <a:ext cx="7193280" cy="2286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9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Sodda fe’llar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Qo‘shma fe’llar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Juft fe’llar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98877" y="2359619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urindi-turtindi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3517" y="2332969"/>
            <a:ext cx="2018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bahslashmoq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7777" y="2332969"/>
            <a:ext cx="211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ahs yuritmoq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3517" y="279463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haydamoq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19195" y="2794634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o‘radi-qo‘ydi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97777" y="2799733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avob berdi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19195" y="3256299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o‘tdi-o‘tdi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3517" y="3251238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tozaladi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4536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</a:t>
            </a:r>
            <a:r>
              <a:rPr lang="uz-Latn-UZ" dirty="0" smtClean="0"/>
              <a:t>topshiriq</a:t>
            </a:r>
            <a:r>
              <a:rPr lang="en-US" smtClean="0"/>
              <a:t>lar</a:t>
            </a:r>
            <a:r>
              <a:rPr lang="uz-Latn-UZ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000" y="976784"/>
            <a:ext cx="6593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200-mashq.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203-mashq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O‘zbekona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urf-odatlar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sodda,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juft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79" y="1012803"/>
            <a:ext cx="1767841" cy="117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32" y="1570343"/>
            <a:ext cx="1766460" cy="124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Milliy urf-odatlar - Tarix.U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64" y="2689616"/>
            <a:ext cx="1714469" cy="114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Fe’llar</a:t>
            </a:r>
            <a:r>
              <a:rPr lang="en-US" dirty="0"/>
              <a:t> </a:t>
            </a:r>
            <a:r>
              <a:rPr lang="en-US" dirty="0" err="1"/>
              <a:t>tuzilishiga</a:t>
            </a:r>
            <a:r>
              <a:rPr lang="en-US" dirty="0"/>
              <a:t> </a:t>
            </a:r>
            <a:r>
              <a:rPr lang="en-US" dirty="0" err="1" smtClean="0"/>
              <a:t>ko‘ra</a:t>
            </a:r>
            <a:r>
              <a:rPr lang="uz-Latn-UZ" dirty="0" smtClean="0"/>
              <a:t> turlari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9144000" cy="5234940"/>
          </a:xfrm>
        </p:spPr>
      </p:pic>
    </p:spTree>
    <p:extLst>
      <p:ext uri="{BB962C8B-B14F-4D97-AF65-F5344CB8AC3E}">
        <p14:creationId xmlns:p14="http://schemas.microsoft.com/office/powerpoint/2010/main" val="25676262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1- topshiriq</a:t>
            </a: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11" y="1416844"/>
            <a:ext cx="2218666" cy="270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3440" y="207951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z-Latn-UZ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opib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toshmoq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oqmoq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uxlab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qolmoq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yurmoq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sakramoq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720" y="1000155"/>
            <a:ext cx="8808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sz="32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solishtiring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farqlarini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0672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r>
              <a:rPr lang="uz-Latn-UZ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52120" y="2381895"/>
            <a:ext cx="7096760" cy="2166747"/>
          </a:xfrm>
        </p:spPr>
        <p:txBody>
          <a:bodyPr/>
          <a:lstStyle/>
          <a:p>
            <a:pPr marL="0" indent="0">
              <a:buNone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asdiqlamoq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tasdiq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etmoq</a:t>
            </a:r>
            <a:endParaRPr lang="uz-Latn-UZ" sz="3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z-Latn-UZ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ko‘maklashmoq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ko‘mak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bermoq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600" y="966977"/>
            <a:ext cx="8493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uz-Latn-UZ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</a:t>
            </a:r>
            <a:r>
              <a:rPr lang="en-US" sz="32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uz-Latn-UZ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ilgan</a:t>
            </a:r>
            <a:r>
              <a:rPr lang="en-US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fe’llarini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qiyoslab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farqli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tomonlarini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200" kern="800" spc="-1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Busca Ativa Escolar – Campa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20" y="1838961"/>
            <a:ext cx="1605280" cy="1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3075" y="2859030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 qilmoq?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157" y="2856995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 qilmoq?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554988" y="2092532"/>
            <a:ext cx="1072169" cy="396668"/>
          </a:xfrm>
          <a:prstGeom prst="curvedDown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627157" y="2092532"/>
            <a:ext cx="211803" cy="39666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24998" y="2098038"/>
            <a:ext cx="139700" cy="3911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Выгнутая вверх стрелка 14"/>
          <p:cNvSpPr/>
          <p:nvPr/>
        </p:nvSpPr>
        <p:spPr>
          <a:xfrm>
            <a:off x="3393578" y="2044195"/>
            <a:ext cx="1072169" cy="396668"/>
          </a:xfrm>
          <a:prstGeom prst="curvedDown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518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2" y="889000"/>
            <a:ext cx="8745398" cy="4073471"/>
          </a:xfrm>
        </p:spPr>
      </p:pic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010202" y="1223655"/>
            <a:ext cx="7015135" cy="430887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Fe’llarning tuzilishiga ko‘ra to‘rt xil bo‘ladi: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14" descr="Post-it Clipart Green - Sticky Note Clipart Green , Free Transparent  Clipart - ClipartK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 t="5000" r="17124" b="5631"/>
          <a:stretch/>
        </p:blipFill>
        <p:spPr bwMode="auto">
          <a:xfrm>
            <a:off x="7160347" y="1988912"/>
            <a:ext cx="1716348" cy="175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липкое примечание с иглой штыря Иллюстрация вектора - иллюстрации  насчитывающей липкое, штыря: 1478920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2270" r="11624" b="10304"/>
          <a:stretch/>
        </p:blipFill>
        <p:spPr bwMode="auto">
          <a:xfrm>
            <a:off x="5596140" y="2797823"/>
            <a:ext cx="1647940" cy="17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port clipart sticky note, Picture #1982950 report clipart sticky no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06" y="2797823"/>
            <a:ext cx="1906069" cy="20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742" r="4114" b="5886"/>
          <a:stretch/>
        </p:blipFill>
        <p:spPr bwMode="auto">
          <a:xfrm>
            <a:off x="3840480" y="1988912"/>
            <a:ext cx="1755660" cy="18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0202" y="3146957"/>
            <a:ext cx="1410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>
                <a:solidFill>
                  <a:srgbClr val="020202"/>
                </a:solidFill>
                <a:latin typeface="Script MT Bold" panose="03040602040607080904" pitchFamily="66" charset="0"/>
              </a:rPr>
              <a:t>s</a:t>
            </a:r>
            <a:r>
              <a:rPr lang="uz-Latn-UZ" sz="3600" dirty="0" smtClean="0">
                <a:solidFill>
                  <a:srgbClr val="020202"/>
                </a:solidFill>
                <a:latin typeface="Script MT Bold" panose="03040602040607080904" pitchFamily="66" charset="0"/>
              </a:rPr>
              <a:t>odda </a:t>
            </a:r>
          </a:p>
          <a:p>
            <a:r>
              <a:rPr lang="uz-Latn-UZ" sz="3600" dirty="0" smtClean="0">
                <a:solidFill>
                  <a:srgbClr val="020202"/>
                </a:solidFill>
                <a:latin typeface="Script MT Bold" panose="03040602040607080904" pitchFamily="66" charset="0"/>
              </a:rPr>
              <a:t>fe’llar</a:t>
            </a:r>
            <a:endParaRPr lang="ru-RU" sz="3600" dirty="0">
              <a:solidFill>
                <a:srgbClr val="02020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5196" y="2299291"/>
            <a:ext cx="1834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>
                <a:solidFill>
                  <a:srgbClr val="020202"/>
                </a:solidFill>
                <a:latin typeface="Script MT Bold" panose="03040602040607080904" pitchFamily="66" charset="0"/>
              </a:rPr>
              <a:t>q</a:t>
            </a:r>
            <a:r>
              <a:rPr lang="uz-Latn-UZ" sz="3600" dirty="0" smtClean="0">
                <a:solidFill>
                  <a:srgbClr val="020202"/>
                </a:solidFill>
                <a:latin typeface="Script MT Bold" panose="03040602040607080904" pitchFamily="66" charset="0"/>
              </a:rPr>
              <a:t>o‘shma </a:t>
            </a:r>
          </a:p>
          <a:p>
            <a:r>
              <a:rPr lang="uz-Latn-UZ" sz="3600" dirty="0" smtClean="0">
                <a:solidFill>
                  <a:srgbClr val="020202"/>
                </a:solidFill>
                <a:latin typeface="Script MT Bold" panose="03040602040607080904" pitchFamily="66" charset="0"/>
              </a:rPr>
              <a:t>fe’llar</a:t>
            </a:r>
            <a:endParaRPr lang="ru-RU" sz="3600" dirty="0">
              <a:solidFill>
                <a:srgbClr val="02020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9462" y="3209110"/>
            <a:ext cx="1330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 smtClean="0">
                <a:solidFill>
                  <a:srgbClr val="020202"/>
                </a:solidFill>
                <a:latin typeface="Script MT Bold" panose="03040602040607080904" pitchFamily="66" charset="0"/>
              </a:rPr>
              <a:t>juft </a:t>
            </a:r>
          </a:p>
          <a:p>
            <a:r>
              <a:rPr lang="uz-Latn-UZ" sz="3600" dirty="0" smtClean="0">
                <a:solidFill>
                  <a:srgbClr val="020202"/>
                </a:solidFill>
                <a:latin typeface="Script MT Bold" panose="03040602040607080904" pitchFamily="66" charset="0"/>
              </a:rPr>
              <a:t>fe’llar</a:t>
            </a:r>
            <a:endParaRPr lang="ru-RU" sz="3600" dirty="0">
              <a:solidFill>
                <a:srgbClr val="02020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4080" y="2396310"/>
            <a:ext cx="1781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 smtClean="0">
                <a:solidFill>
                  <a:srgbClr val="020202"/>
                </a:solidFill>
                <a:latin typeface="Script MT Bold" panose="03040602040607080904" pitchFamily="66" charset="0"/>
              </a:rPr>
              <a:t>takroriy </a:t>
            </a:r>
          </a:p>
          <a:p>
            <a:r>
              <a:rPr lang="uz-Latn-UZ" sz="3600" dirty="0" smtClean="0">
                <a:solidFill>
                  <a:srgbClr val="020202"/>
                </a:solidFill>
                <a:latin typeface="Script MT Bold" panose="03040602040607080904" pitchFamily="66" charset="0"/>
              </a:rPr>
              <a:t>fe’llar</a:t>
            </a:r>
            <a:endParaRPr lang="ru-RU" sz="3600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886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82600" y="1040775"/>
            <a:ext cx="8285480" cy="1477328"/>
          </a:xfrm>
        </p:spPr>
        <p:txBody>
          <a:bodyPr/>
          <a:lstStyle/>
          <a:p>
            <a:pPr marL="0" indent="0">
              <a:buNone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asosdan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topadi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tub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ish-harakat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holatni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4" name="Picture 16" descr="blue #postit #note #post #paper - Blue Post It Transparent, HD Png Download 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" y="2542289"/>
            <a:ext cx="2526665" cy="235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ut Can You Get Post Note Anna Leckey Jay - Post, HD Png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61" y="2542288"/>
            <a:ext cx="2265680" cy="235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ost-it Note Paper Link Free Sticky Notes Clip Art - Transparent Background  Sticky Note Png, Png Download , Transparent Png Image - PNGi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08" y="2529082"/>
            <a:ext cx="2228532" cy="236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550343">
            <a:off x="717796" y="3121824"/>
            <a:ext cx="1923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dirty="0" smtClean="0">
                <a:solidFill>
                  <a:srgbClr val="020202"/>
                </a:solidFill>
                <a:latin typeface="Script MT Bold" panose="03040602040607080904" pitchFamily="66" charset="0"/>
              </a:rPr>
              <a:t>qurmoq</a:t>
            </a:r>
            <a:endParaRPr lang="ru-RU" sz="4400" dirty="0">
              <a:solidFill>
                <a:srgbClr val="02020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550343">
            <a:off x="3229038" y="3274223"/>
            <a:ext cx="1923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dirty="0" smtClean="0">
                <a:solidFill>
                  <a:srgbClr val="020202"/>
                </a:solidFill>
                <a:latin typeface="Script MT Bold" panose="03040602040607080904" pitchFamily="66" charset="0"/>
              </a:rPr>
              <a:t>yurmoq</a:t>
            </a:r>
            <a:endParaRPr lang="ru-RU" sz="4400" dirty="0">
              <a:solidFill>
                <a:srgbClr val="02020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550343">
            <a:off x="5510560" y="3183010"/>
            <a:ext cx="17668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dirty="0" smtClean="0">
                <a:solidFill>
                  <a:srgbClr val="020202"/>
                </a:solidFill>
                <a:latin typeface="Script MT Bold" panose="03040602040607080904" pitchFamily="66" charset="0"/>
              </a:rPr>
              <a:t>ketmoq</a:t>
            </a:r>
            <a:endParaRPr lang="ru-RU" sz="4400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513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2504" y="969655"/>
            <a:ext cx="8859520" cy="954107"/>
          </a:xfrm>
        </p:spPr>
        <p:txBody>
          <a:bodyPr/>
          <a:lstStyle/>
          <a:p>
            <a:pPr marL="0" indent="0">
              <a:buNone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yasovchi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</a:t>
            </a:r>
            <a:r>
              <a:rPr lang="en-US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turkumlaridan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yasaladi</a:t>
            </a:r>
            <a:r>
              <a:rPr lang="uz-Latn-UZ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9440" y="2225040"/>
            <a:ext cx="3088640" cy="914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 – shodlanmoq 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7360" y="2225040"/>
            <a:ext cx="3088640" cy="9144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 – yangilanmoq 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400" y="3464560"/>
            <a:ext cx="3088640" cy="9144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 - gapirmoq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3040" y="3464560"/>
            <a:ext cx="3088640" cy="9144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 - tezlamoq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374640" y="2077720"/>
            <a:ext cx="530352" cy="4572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685544" y="2001520"/>
            <a:ext cx="530352" cy="4572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22504" y="3235960"/>
            <a:ext cx="530352" cy="4572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839464" y="3225800"/>
            <a:ext cx="530352" cy="4572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825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QO‘SHMA  FE’LLAR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9080" y="1213158"/>
            <a:ext cx="5410200" cy="2954655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Birdan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asosdan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orasiga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qo‘shimchalarni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bo‘lmaydigan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so‘roqqa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bo‘luvchi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6086793" y="1055116"/>
            <a:ext cx="2850514" cy="484632"/>
          </a:xfrm>
          <a:prstGeom prst="homePlate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16801" y="1002930"/>
            <a:ext cx="195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sayr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etmoq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086793" y="1735836"/>
            <a:ext cx="2850514" cy="484632"/>
          </a:xfrm>
          <a:prstGeom prst="homePlate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99577" y="1695196"/>
            <a:ext cx="1772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etmoq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6086793" y="2424126"/>
            <a:ext cx="2850514" cy="484632"/>
          </a:xfrm>
          <a:prstGeom prst="homePlat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32124" y="2389532"/>
            <a:ext cx="2520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bunyod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6102137" y="3114956"/>
            <a:ext cx="2850514" cy="484632"/>
          </a:xfrm>
          <a:prstGeom prst="homePlate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96602" y="3086528"/>
            <a:ext cx="1991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kelmoq</a:t>
            </a:r>
            <a:endParaRPr lang="ru-RU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811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63000" y="1061223"/>
            <a:ext cx="5001480" cy="3016210"/>
          </a:xfrm>
        </p:spPr>
        <p:txBody>
          <a:bodyPr/>
          <a:lstStyle/>
          <a:p>
            <a:r>
              <a:rPr lang="uz-Latn-UZ" sz="2800" dirty="0">
                <a:solidFill>
                  <a:srgbClr val="020202"/>
                </a:solidFill>
              </a:rPr>
              <a:t>Qo‘shma fe’llar ot, sifat, son, olmosh, ravish, undov va taqlid so‘zlarga </a:t>
            </a:r>
            <a:r>
              <a:rPr lang="uz-Latn-UZ" sz="2800" dirty="0">
                <a:solidFill>
                  <a:srgbClr val="0070C0"/>
                </a:solidFill>
              </a:rPr>
              <a:t>qil, et, bo‘l </a:t>
            </a:r>
            <a:r>
              <a:rPr lang="uz-Latn-UZ" sz="2800" dirty="0">
                <a:solidFill>
                  <a:srgbClr val="020202"/>
                </a:solidFill>
              </a:rPr>
              <a:t>singari so‘zlarni, fe’l shakllariga </a:t>
            </a:r>
            <a:r>
              <a:rPr lang="uz-Latn-UZ" sz="2800" dirty="0">
                <a:solidFill>
                  <a:srgbClr val="0070C0"/>
                </a:solidFill>
              </a:rPr>
              <a:t>kelmoq, ketmoq </a:t>
            </a:r>
            <a:r>
              <a:rPr lang="uz-Latn-UZ" sz="2800" dirty="0">
                <a:solidFill>
                  <a:srgbClr val="020202"/>
                </a:solidFill>
              </a:rPr>
              <a:t>singari fe’llarni qo‘shish bilan hosil bo‘ladi. </a:t>
            </a:r>
            <a:endParaRPr lang="ru-RU" sz="2800" dirty="0">
              <a:solidFill>
                <a:srgbClr val="020202"/>
              </a:solidFill>
            </a:endParaRPr>
          </a:p>
        </p:txBody>
      </p:sp>
      <p:pic>
        <p:nvPicPr>
          <p:cNvPr id="5" name="Picture 20" descr="Report clipart sticky note, Picture #1982950 report clipart sticky 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22" y="704861"/>
            <a:ext cx="3327233" cy="35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326721">
            <a:off x="5878454" y="1043515"/>
            <a:ext cx="28143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bo‘lmoq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chiqmoq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solmoq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chirs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etmoq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895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5120" y="979815"/>
            <a:ext cx="8493759" cy="1354217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lug‘aviy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 xususiyati bilan ko‘makchi fe’lli so‘z shakllaridan farq qiladi.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Needle Note Stock Illustrations – 4,355 Needle Note Stock Illustrations,  Vectors &amp; Clipart - Dreams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r="12467"/>
          <a:stretch/>
        </p:blipFill>
        <p:spPr bwMode="auto">
          <a:xfrm>
            <a:off x="193040" y="2367484"/>
            <a:ext cx="315373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7068" y="2814320"/>
            <a:ext cx="20056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orib keldi </a:t>
            </a:r>
          </a:p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(ham bordi,</a:t>
            </a:r>
          </a:p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keldi)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Download Sticky Notes - Blue Sticky Note PNG Image with No Background -  PNGke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14" y="2287092"/>
            <a:ext cx="3306445" cy="238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65536" y="2636515"/>
            <a:ext cx="299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 chiqdi </a:t>
            </a:r>
          </a:p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(o‘qidi,lekin </a:t>
            </a:r>
          </a:p>
          <a:p>
            <a:pPr algn="ctr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hiqmadi, balki o‘qishni tugatdi)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933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7510</TotalTime>
  <Words>442</Words>
  <Application>Microsoft Office PowerPoint</Application>
  <PresentationFormat>Экран (16:9)</PresentationFormat>
  <Paragraphs>89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Open Sans</vt:lpstr>
      <vt:lpstr>Open Sans Light</vt:lpstr>
      <vt:lpstr>Script MT Bold</vt:lpstr>
      <vt:lpstr>Wingdings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ONA TILI</vt:lpstr>
      <vt:lpstr>1- topshiriq</vt:lpstr>
      <vt:lpstr>2- topshiriq</vt:lpstr>
      <vt:lpstr>Презентация PowerPoint</vt:lpstr>
      <vt:lpstr>Презентация PowerPoint</vt:lpstr>
      <vt:lpstr>Презентация PowerPoint</vt:lpstr>
      <vt:lpstr>QO‘SHMA  FE’LLAR</vt:lpstr>
      <vt:lpstr>Презентация PowerPoint</vt:lpstr>
      <vt:lpstr>Презентация PowerPoint</vt:lpstr>
      <vt:lpstr>JUFT VA TAKRORIY FE’LLAR</vt:lpstr>
      <vt:lpstr>TAKRORIY FE’LLAR</vt:lpstr>
      <vt:lpstr>205- mashq</vt:lpstr>
      <vt:lpstr>Mustaqil bajarish uchun topshiriqlar:</vt:lpstr>
      <vt:lpstr>Fe’llar tuzilishiga ko‘ra turlari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719</cp:revision>
  <cp:lastPrinted>2020-08-26T14:49:45Z</cp:lastPrinted>
  <dcterms:created xsi:type="dcterms:W3CDTF">2020-04-11T16:25:36Z</dcterms:created>
  <dcterms:modified xsi:type="dcterms:W3CDTF">2020-10-31T06:14:10Z</dcterms:modified>
</cp:coreProperties>
</file>