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14"/>
  </p:notesMasterIdLst>
  <p:handoutMasterIdLst>
    <p:handoutMasterId r:id="rId15"/>
  </p:handoutMasterIdLst>
  <p:sldIdLst>
    <p:sldId id="390" r:id="rId4"/>
    <p:sldId id="460" r:id="rId5"/>
    <p:sldId id="461" r:id="rId6"/>
    <p:sldId id="454" r:id="rId7"/>
    <p:sldId id="455" r:id="rId8"/>
    <p:sldId id="462" r:id="rId9"/>
    <p:sldId id="463" r:id="rId10"/>
    <p:sldId id="464" r:id="rId11"/>
    <p:sldId id="465" r:id="rId12"/>
    <p:sldId id="401" r:id="rId13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391A05"/>
    <a:srgbClr val="8CEE42"/>
    <a:srgbClr val="FF33CC"/>
    <a:srgbClr val="FFCCFF"/>
    <a:srgbClr val="66FFFF"/>
    <a:srgbClr val="619FA7"/>
    <a:srgbClr val="99FF99"/>
    <a:srgbClr val="69CAD1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36" autoAdjust="0"/>
  </p:normalViewPr>
  <p:slideViewPr>
    <p:cSldViewPr snapToGrid="0">
      <p:cViewPr varScale="1">
        <p:scale>
          <a:sx n="78" d="100"/>
          <a:sy n="78" d="100"/>
        </p:scale>
        <p:origin x="892" y="48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11/7/2020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4031" y="1906854"/>
            <a:ext cx="7355941" cy="1136792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 SHAKLLARI</a:t>
            </a:r>
            <a:endParaRPr lang="en-US" sz="3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9" y="1523693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9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900" y="422873"/>
            <a:ext cx="1072775" cy="464427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974" y="3015773"/>
            <a:ext cx="884054" cy="754755"/>
          </a:xfrm>
          <a:prstGeom prst="rect">
            <a:avLst/>
          </a:prstGeom>
        </p:spPr>
      </p:pic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210" y="3632751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161" y="3819698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88" y="3819698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695" y="3610100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881" y="1156238"/>
            <a:ext cx="5726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241-mashq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“Tog‘da”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mavzusida bog‘lanishli matn tuzing. Unda ishtirok etgan fe’llarning mayllarini aniqlang.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305" y="1155017"/>
            <a:ext cx="2907030" cy="202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" y="3791584"/>
            <a:ext cx="9509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958" y="3832860"/>
            <a:ext cx="896937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802697"/>
            <a:ext cx="9271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258" y="3705860"/>
            <a:ext cx="10493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 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81403" y="985976"/>
            <a:ext cx="5925088" cy="1107996"/>
          </a:xfrm>
        </p:spPr>
        <p:txBody>
          <a:bodyPr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400" dirty="0" smtClean="0">
                <a:solidFill>
                  <a:srgbClr val="391A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O‘ynadim</a:t>
            </a:r>
            <a:r>
              <a:rPr lang="pt-BR" sz="2400" dirty="0">
                <a:solidFill>
                  <a:srgbClr val="391A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o‘yna, </a:t>
            </a:r>
            <a:r>
              <a:rPr lang="pt-BR" sz="2400" dirty="0" smtClean="0">
                <a:solidFill>
                  <a:srgbClr val="391A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o‘ynaya</a:t>
            </a:r>
            <a:r>
              <a:rPr lang="uz-Latn-UZ" sz="2400" dirty="0" smtClean="0">
                <a:solidFill>
                  <a:srgbClr val="391A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2400" dirty="0" smtClean="0">
                <a:solidFill>
                  <a:srgbClr val="391A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pt-BR" sz="2400" dirty="0">
                <a:solidFill>
                  <a:srgbClr val="391A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o‘ynaylik, o‘ynagin, o‘ynama, o‘ynasam, o‘ynasang, o‘ynasa edi.</a:t>
            </a:r>
            <a:endParaRPr lang="ru-RU" sz="2400" dirty="0">
              <a:solidFill>
                <a:srgbClr val="391A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89325" y="3073865"/>
            <a:ext cx="2526030" cy="742950"/>
          </a:xfrm>
          <a:prstGeom prst="cloud">
            <a:avLst/>
          </a:prstGeom>
          <a:ln>
            <a:solidFill>
              <a:srgbClr val="FF33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337560" y="1923365"/>
            <a:ext cx="2686050" cy="1319955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uyruq-istak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6462217" y="1249680"/>
            <a:ext cx="2503170" cy="830580"/>
          </a:xfrm>
          <a:prstGeom prst="cloud">
            <a:avLst/>
          </a:prstGeom>
          <a:ln>
            <a:solidFill>
              <a:srgbClr val="8CEE4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3727" y="3879770"/>
            <a:ext cx="1625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‘ynadim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23555" y="3168430"/>
            <a:ext cx="1045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201" y="4402990"/>
            <a:ext cx="2326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o‘ynayapman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98159" y="3609795"/>
            <a:ext cx="1564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o‘ynaylik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98159" y="4063930"/>
            <a:ext cx="1526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o‘ynagin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78923" y="4471570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97162" y="2080260"/>
            <a:ext cx="1725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o‘ynasam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80525" y="2615385"/>
            <a:ext cx="1826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o‘ynasang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80525" y="3207960"/>
            <a:ext cx="2005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o‘ynasa edi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21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460" y="974546"/>
            <a:ext cx="8618219" cy="738664"/>
          </a:xfrm>
        </p:spPr>
        <p:txBody>
          <a:bodyPr/>
          <a:lstStyle/>
          <a:p>
            <a:r>
              <a:rPr lang="uz-Latn-UZ" sz="2400" dirty="0" smtClean="0"/>
              <a:t>    </a:t>
            </a:r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/>
              <a:t>fe’llarni</a:t>
            </a:r>
            <a:r>
              <a:rPr lang="en-US" sz="2400" dirty="0"/>
              <a:t> </a:t>
            </a:r>
            <a:r>
              <a:rPr lang="en-US" sz="2400" dirty="0" err="1"/>
              <a:t>tarkibiy</a:t>
            </a:r>
            <a:r>
              <a:rPr lang="en-US" sz="2400" dirty="0"/>
              <a:t> </a:t>
            </a:r>
            <a:r>
              <a:rPr lang="en-US" sz="2400" dirty="0" err="1"/>
              <a:t>qismlarga</a:t>
            </a:r>
            <a:r>
              <a:rPr lang="en-US" sz="2400" dirty="0"/>
              <a:t> </a:t>
            </a:r>
            <a:r>
              <a:rPr lang="en-US" sz="2400" dirty="0" err="1"/>
              <a:t>ajrating</a:t>
            </a:r>
            <a:r>
              <a:rPr lang="en-US" sz="2400" dirty="0"/>
              <a:t>. </a:t>
            </a:r>
            <a:r>
              <a:rPr lang="en-US" sz="2400" dirty="0" err="1" smtClean="0"/>
              <a:t>Buyruq</a:t>
            </a:r>
            <a:r>
              <a:rPr lang="uz-Latn-UZ" sz="2400" dirty="0" smtClean="0"/>
              <a:t>-</a:t>
            </a:r>
            <a:r>
              <a:rPr lang="en-US" sz="2400" dirty="0" err="1" smtClean="0"/>
              <a:t>istak</a:t>
            </a:r>
            <a:r>
              <a:rPr lang="en-US" sz="2400" dirty="0" smtClean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shart</a:t>
            </a:r>
            <a:r>
              <a:rPr lang="en-US" sz="2400" dirty="0"/>
              <a:t> </a:t>
            </a:r>
            <a:r>
              <a:rPr lang="en-US" sz="2400" dirty="0" err="1"/>
              <a:t>ma’nolarini</a:t>
            </a:r>
            <a:r>
              <a:rPr lang="en-US" sz="2400" dirty="0"/>
              <a:t> </a:t>
            </a:r>
            <a:r>
              <a:rPr lang="en-US" sz="2400" dirty="0" err="1" smtClean="0"/>
              <a:t>bildiruv</a:t>
            </a:r>
            <a:r>
              <a:rPr lang="uz-Latn-UZ" sz="2400" dirty="0" smtClean="0"/>
              <a:t>c</a:t>
            </a:r>
            <a:r>
              <a:rPr lang="en-US" sz="2400" dirty="0" smtClean="0"/>
              <a:t>hi </a:t>
            </a:r>
            <a:r>
              <a:rPr lang="en-US" sz="2400" dirty="0" err="1" smtClean="0"/>
              <a:t>qo‘shim</a:t>
            </a:r>
            <a:r>
              <a:rPr lang="uz-Latn-UZ" sz="2400" dirty="0" smtClean="0"/>
              <a:t>c</a:t>
            </a:r>
            <a:r>
              <a:rPr lang="en-US" sz="2400" dirty="0" err="1" smtClean="0"/>
              <a:t>halarni</a:t>
            </a:r>
            <a:r>
              <a:rPr lang="en-US" sz="2400" dirty="0" smtClean="0"/>
              <a:t> </a:t>
            </a:r>
            <a:r>
              <a:rPr lang="en-US" sz="2400" dirty="0" err="1"/>
              <a:t>aniqlang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4353" y="1946494"/>
            <a:ext cx="1276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Aytdim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51273" y="1920242"/>
            <a:ext cx="2061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805940" y="2230964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90042" y="2537014"/>
            <a:ext cx="1144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93007" y="2562824"/>
            <a:ext cx="1553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ing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805940" y="2824434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40538" y="3162092"/>
            <a:ext cx="10438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aytay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9677" y="3162092"/>
            <a:ext cx="1452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ay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729740" y="3451596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10881" y="3892332"/>
            <a:ext cx="1124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aytsin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93995" y="3903762"/>
            <a:ext cx="15327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sin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790700" y="4199662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926671" y="1908814"/>
            <a:ext cx="1343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ayts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91391" y="1866848"/>
            <a:ext cx="2161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sa + 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304599" y="2185244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970181" y="2536810"/>
            <a:ext cx="1444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ayts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58504" y="2547432"/>
            <a:ext cx="2262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sa + 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6401304" y="2878876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5063503" y="3189986"/>
            <a:ext cx="10438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ayts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10904" y="3173314"/>
            <a:ext cx="1452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sa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6401304" y="3461908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675767" y="1866848"/>
            <a:ext cx="0" cy="286517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bject 21"/>
          <p:cNvSpPr/>
          <p:nvPr/>
        </p:nvSpPr>
        <p:spPr>
          <a:xfrm>
            <a:off x="3451831" y="300288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1"/>
          <p:cNvSpPr/>
          <p:nvPr/>
        </p:nvSpPr>
        <p:spPr>
          <a:xfrm>
            <a:off x="3478430" y="3611744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21"/>
          <p:cNvSpPr/>
          <p:nvPr/>
        </p:nvSpPr>
        <p:spPr>
          <a:xfrm>
            <a:off x="3607558" y="432492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1"/>
          <p:cNvSpPr/>
          <p:nvPr/>
        </p:nvSpPr>
        <p:spPr>
          <a:xfrm>
            <a:off x="7852324" y="2288006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1"/>
          <p:cNvSpPr/>
          <p:nvPr/>
        </p:nvSpPr>
        <p:spPr>
          <a:xfrm>
            <a:off x="7824113" y="2969606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21"/>
          <p:cNvSpPr/>
          <p:nvPr/>
        </p:nvSpPr>
        <p:spPr>
          <a:xfrm>
            <a:off x="7971975" y="3611744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1100859" y="4395252"/>
            <a:ext cx="2343911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uyruq-istak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04599" y="3718450"/>
            <a:ext cx="1064715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endParaRPr lang="ru-RU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98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  <p:bldP spid="16" grpId="0"/>
      <p:bldP spid="19" grpId="0"/>
      <p:bldP spid="22" grpId="0"/>
      <p:bldP spid="25" grpId="0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273" y="940256"/>
            <a:ext cx="5936517" cy="3939540"/>
          </a:xfrm>
        </p:spPr>
        <p:txBody>
          <a:bodyPr/>
          <a:lstStyle/>
          <a:p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en-US" sz="3200" dirty="0" err="1">
                <a:solidFill>
                  <a:srgbClr val="391A05"/>
                </a:solidFill>
              </a:rPr>
              <a:t>Fe’l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ifodalagan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harakat-holat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haqidagi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xabar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buyruq-istak</a:t>
            </a:r>
            <a:r>
              <a:rPr lang="en-US" sz="3200" dirty="0">
                <a:solidFill>
                  <a:srgbClr val="391A05"/>
                </a:solidFill>
              </a:rPr>
              <a:t>, </a:t>
            </a:r>
            <a:r>
              <a:rPr lang="en-US" sz="3200" dirty="0" err="1">
                <a:solidFill>
                  <a:srgbClr val="391A05"/>
                </a:solidFill>
              </a:rPr>
              <a:t>shart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ma’nolarini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 smtClean="0">
                <a:solidFill>
                  <a:srgbClr val="391A05"/>
                </a:solidFill>
              </a:rPr>
              <a:t>ifodalov</a:t>
            </a:r>
            <a:r>
              <a:rPr lang="uz-Latn-UZ" sz="3200" dirty="0" smtClean="0">
                <a:solidFill>
                  <a:srgbClr val="391A05"/>
                </a:solidFill>
              </a:rPr>
              <a:t>c</a:t>
            </a:r>
            <a:r>
              <a:rPr lang="en-US" sz="3200" dirty="0" smtClean="0">
                <a:solidFill>
                  <a:srgbClr val="391A05"/>
                </a:solidFill>
              </a:rPr>
              <a:t>hi </a:t>
            </a:r>
            <a:r>
              <a:rPr lang="en-US" sz="3200" dirty="0" err="1">
                <a:solidFill>
                  <a:srgbClr val="391A05"/>
                </a:solidFill>
              </a:rPr>
              <a:t>fe’l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shakllari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mayl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shakllari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sanaladi</a:t>
            </a:r>
            <a:r>
              <a:rPr lang="en-US" sz="3200" dirty="0">
                <a:solidFill>
                  <a:srgbClr val="391A05"/>
                </a:solidFill>
              </a:rPr>
              <a:t>. </a:t>
            </a:r>
            <a:r>
              <a:rPr lang="en-US" sz="3200" dirty="0" err="1">
                <a:solidFill>
                  <a:srgbClr val="391A05"/>
                </a:solidFill>
              </a:rPr>
              <a:t>Fe’llarning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smtClean="0">
                <a:solidFill>
                  <a:srgbClr val="391A05"/>
                </a:solidFill>
              </a:rPr>
              <a:t>u</a:t>
            </a:r>
            <a:r>
              <a:rPr lang="uz-Latn-UZ" sz="3200" dirty="0" smtClean="0">
                <a:solidFill>
                  <a:srgbClr val="391A05"/>
                </a:solidFill>
              </a:rPr>
              <a:t>c</a:t>
            </a:r>
            <a:r>
              <a:rPr lang="en-US" sz="3200" dirty="0" err="1" smtClean="0">
                <a:solidFill>
                  <a:srgbClr val="391A05"/>
                </a:solidFill>
              </a:rPr>
              <a:t>hta</a:t>
            </a:r>
            <a:r>
              <a:rPr lang="en-US" sz="3200" dirty="0" smtClean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mayl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shakli</a:t>
            </a:r>
            <a:r>
              <a:rPr lang="en-US" sz="3200" dirty="0">
                <a:solidFill>
                  <a:srgbClr val="391A05"/>
                </a:solidFill>
              </a:rPr>
              <a:t> </a:t>
            </a:r>
            <a:r>
              <a:rPr lang="en-US" sz="3200" dirty="0" err="1">
                <a:solidFill>
                  <a:srgbClr val="391A05"/>
                </a:solidFill>
              </a:rPr>
              <a:t>mavjud</a:t>
            </a:r>
            <a:r>
              <a:rPr lang="en-US" sz="3200" dirty="0">
                <a:solidFill>
                  <a:srgbClr val="391A05"/>
                </a:solidFill>
              </a:rPr>
              <a:t>: </a:t>
            </a:r>
            <a:r>
              <a:rPr lang="en-US" sz="3200" b="1" dirty="0">
                <a:solidFill>
                  <a:srgbClr val="0070C0"/>
                </a:solidFill>
              </a:rPr>
              <a:t>1)</a:t>
            </a:r>
            <a:r>
              <a:rPr lang="en-US" sz="3200" b="1" dirty="0" err="1">
                <a:solidFill>
                  <a:srgbClr val="0070C0"/>
                </a:solidFill>
              </a:rPr>
              <a:t>xabar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mayli</a:t>
            </a:r>
            <a:r>
              <a:rPr lang="en-US" sz="3200" b="1" dirty="0">
                <a:solidFill>
                  <a:srgbClr val="0070C0"/>
                </a:solidFill>
              </a:rPr>
              <a:t>; </a:t>
            </a:r>
            <a:endParaRPr lang="uz-Latn-UZ" sz="3200" b="1" dirty="0" smtClean="0">
              <a:solidFill>
                <a:srgbClr val="0070C0"/>
              </a:solidFill>
            </a:endParaRPr>
          </a:p>
          <a:p>
            <a:r>
              <a:rPr lang="uz-Latn-UZ" sz="3200" b="1" dirty="0" smtClean="0">
                <a:solidFill>
                  <a:srgbClr val="0070C0"/>
                </a:solidFill>
              </a:rPr>
              <a:t>             </a:t>
            </a:r>
            <a:r>
              <a:rPr lang="en-US" sz="3200" b="1" dirty="0" smtClean="0">
                <a:solidFill>
                  <a:srgbClr val="0070C0"/>
                </a:solidFill>
              </a:rPr>
              <a:t>2</a:t>
            </a:r>
            <a:r>
              <a:rPr lang="en-US" sz="3200" b="1" dirty="0">
                <a:solidFill>
                  <a:srgbClr val="0070C0"/>
                </a:solidFill>
              </a:rPr>
              <a:t>) </a:t>
            </a:r>
            <a:r>
              <a:rPr lang="en-US" sz="3200" b="1" dirty="0" err="1">
                <a:solidFill>
                  <a:srgbClr val="0070C0"/>
                </a:solidFill>
              </a:rPr>
              <a:t>buyruq-istak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mayli</a:t>
            </a:r>
            <a:r>
              <a:rPr lang="en-US" sz="3200" b="1" dirty="0">
                <a:solidFill>
                  <a:srgbClr val="0070C0"/>
                </a:solidFill>
              </a:rPr>
              <a:t>; </a:t>
            </a:r>
            <a:endParaRPr lang="uz-Latn-UZ" sz="3200" b="1" dirty="0" smtClean="0">
              <a:solidFill>
                <a:srgbClr val="0070C0"/>
              </a:solidFill>
            </a:endParaRPr>
          </a:p>
          <a:p>
            <a:r>
              <a:rPr lang="uz-Latn-UZ" sz="3200" b="1" dirty="0" smtClean="0">
                <a:solidFill>
                  <a:srgbClr val="0070C0"/>
                </a:solidFill>
              </a:rPr>
              <a:t>             </a:t>
            </a:r>
            <a:r>
              <a:rPr lang="en-US" sz="3200" b="1" dirty="0" smtClean="0">
                <a:solidFill>
                  <a:srgbClr val="0070C0"/>
                </a:solidFill>
              </a:rPr>
              <a:t>3</a:t>
            </a:r>
            <a:r>
              <a:rPr lang="en-US" sz="3200" b="1" dirty="0">
                <a:solidFill>
                  <a:srgbClr val="0070C0"/>
                </a:solidFill>
              </a:rPr>
              <a:t>) </a:t>
            </a:r>
            <a:r>
              <a:rPr lang="en-US" sz="3200" b="1" dirty="0" err="1">
                <a:solidFill>
                  <a:srgbClr val="0070C0"/>
                </a:solidFill>
              </a:rPr>
              <a:t>shart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mayli</a:t>
            </a:r>
            <a:r>
              <a:rPr lang="en-US" sz="32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922" y="1023303"/>
            <a:ext cx="2236787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238-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9963" y="960120"/>
            <a:ext cx="6839487" cy="430887"/>
          </a:xfrm>
        </p:spPr>
        <p:txBody>
          <a:bodyPr/>
          <a:lstStyle/>
          <a:p>
            <a:r>
              <a:rPr lang="uz-Latn-UZ" sz="2800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170" y="988500"/>
            <a:ext cx="87439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yashayapman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rabicPeriod"/>
            </a:pP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2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yashagisi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023110" y="1920240"/>
            <a:ext cx="20116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23110" y="2009014"/>
            <a:ext cx="20116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289810" y="3235269"/>
            <a:ext cx="20116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289810" y="3305014"/>
            <a:ext cx="20116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45108" y="3554518"/>
            <a:ext cx="9067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Yozdim, yashayapman, yashagisi keladi – </a:t>
            </a: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  mayli.</a:t>
            </a: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789170" y="1475614"/>
            <a:ext cx="10858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815840" y="1559434"/>
            <a:ext cx="10858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397372" y="2732536"/>
            <a:ext cx="10858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397372" y="2843404"/>
            <a:ext cx="10858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17170" y="4205544"/>
            <a:ext cx="39939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Yashasa – </a:t>
            </a: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  mayli.</a:t>
            </a: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082" y="919671"/>
            <a:ext cx="927100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06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238-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822" y="1077416"/>
            <a:ext cx="8839738" cy="2154436"/>
          </a:xfrm>
        </p:spPr>
        <p:txBody>
          <a:bodyPr/>
          <a:lstStyle/>
          <a:p>
            <a:r>
              <a:rPr lang="en-US" sz="2800" dirty="0"/>
              <a:t>3. </a:t>
            </a:r>
            <a:r>
              <a:rPr lang="en-US" sz="2800" dirty="0" err="1"/>
              <a:t>Qarilikdan</a:t>
            </a:r>
            <a:r>
              <a:rPr lang="en-US" sz="2800" dirty="0"/>
              <a:t> </a:t>
            </a:r>
            <a:r>
              <a:rPr lang="en-US" sz="2800" dirty="0" err="1"/>
              <a:t>qo‘rqma</a:t>
            </a:r>
            <a:r>
              <a:rPr lang="en-US" sz="2800" dirty="0"/>
              <a:t>, </a:t>
            </a:r>
            <a:r>
              <a:rPr lang="en-US" sz="2800" dirty="0" err="1"/>
              <a:t>unga</a:t>
            </a:r>
            <a:r>
              <a:rPr lang="en-US" sz="2800" dirty="0"/>
              <a:t> </a:t>
            </a:r>
            <a:r>
              <a:rPr lang="en-US" sz="2800" dirty="0" err="1"/>
              <a:t>hali</a:t>
            </a:r>
            <a:r>
              <a:rPr lang="en-US" sz="2800" dirty="0"/>
              <a:t> </a:t>
            </a:r>
            <a:r>
              <a:rPr lang="en-US" sz="2800" dirty="0" err="1"/>
              <a:t>yetish</a:t>
            </a:r>
            <a:r>
              <a:rPr lang="en-US" sz="2800" dirty="0"/>
              <a:t> </a:t>
            </a:r>
            <a:r>
              <a:rPr lang="en-US" sz="2800" dirty="0" err="1"/>
              <a:t>kerak</a:t>
            </a:r>
            <a:r>
              <a:rPr lang="en-US" sz="2800" dirty="0"/>
              <a:t>. </a:t>
            </a:r>
            <a:endParaRPr lang="uz-Latn-UZ" sz="2800" dirty="0" smtClean="0"/>
          </a:p>
          <a:p>
            <a:endParaRPr lang="uz-Latn-UZ" sz="2800" dirty="0"/>
          </a:p>
          <a:p>
            <a:endParaRPr lang="uz-Latn-UZ" sz="2800" dirty="0" smtClean="0"/>
          </a:p>
          <a:p>
            <a:r>
              <a:rPr lang="en-US" sz="2800" dirty="0" smtClean="0"/>
              <a:t>4</a:t>
            </a:r>
            <a:r>
              <a:rPr lang="en-US" sz="2800" dirty="0"/>
              <a:t>. </a:t>
            </a:r>
            <a:r>
              <a:rPr lang="en-US" sz="2800" dirty="0" err="1"/>
              <a:t>O‘n</a:t>
            </a:r>
            <a:r>
              <a:rPr lang="en-US" sz="2800" dirty="0"/>
              <a:t> </a:t>
            </a:r>
            <a:r>
              <a:rPr lang="en-US" sz="2800" dirty="0" err="1"/>
              <a:t>olti</a:t>
            </a:r>
            <a:r>
              <a:rPr lang="en-US" sz="2800" dirty="0"/>
              <a:t> </a:t>
            </a:r>
            <a:r>
              <a:rPr lang="en-US" sz="2800" dirty="0" err="1"/>
              <a:t>asr</a:t>
            </a:r>
            <a:r>
              <a:rPr lang="en-US" sz="2800" dirty="0"/>
              <a:t> </a:t>
            </a:r>
            <a:r>
              <a:rPr lang="en-US" sz="2800" dirty="0" err="1"/>
              <a:t>oldin</a:t>
            </a:r>
            <a:r>
              <a:rPr lang="en-US" sz="2800" dirty="0"/>
              <a:t> </a:t>
            </a:r>
            <a:r>
              <a:rPr lang="en-US" sz="2800" dirty="0" err="1"/>
              <a:t>toshga</a:t>
            </a:r>
            <a:r>
              <a:rPr lang="en-US" sz="2800" dirty="0"/>
              <a:t> </a:t>
            </a:r>
            <a:r>
              <a:rPr lang="en-US" sz="2800" dirty="0" err="1"/>
              <a:t>o‘yib</a:t>
            </a:r>
            <a:r>
              <a:rPr lang="en-US" sz="2800" dirty="0"/>
              <a:t> </a:t>
            </a:r>
            <a:r>
              <a:rPr lang="en-US" sz="2800" dirty="0" err="1"/>
              <a:t>bitilgan</a:t>
            </a:r>
            <a:r>
              <a:rPr lang="en-US" sz="2800" dirty="0"/>
              <a:t> </a:t>
            </a:r>
            <a:r>
              <a:rPr lang="en-US" sz="2800" dirty="0" err="1" smtClean="0"/>
              <a:t>O‘rxun</a:t>
            </a:r>
            <a:endParaRPr lang="uz-Latn-UZ" sz="2800" dirty="0" smtClean="0"/>
          </a:p>
          <a:p>
            <a:r>
              <a:rPr lang="uz-Latn-UZ" sz="2800" dirty="0"/>
              <a:t> </a:t>
            </a:r>
            <a:r>
              <a:rPr lang="uz-Latn-UZ" sz="2800" dirty="0" smtClean="0"/>
              <a:t>  </a:t>
            </a:r>
            <a:r>
              <a:rPr lang="en-US" sz="2800" dirty="0" smtClean="0"/>
              <a:t> </a:t>
            </a:r>
            <a:r>
              <a:rPr lang="en-US" sz="2800" dirty="0" err="1"/>
              <a:t>bitiklarini</a:t>
            </a:r>
            <a:r>
              <a:rPr lang="en-US" sz="2800" dirty="0"/>
              <a:t> </a:t>
            </a:r>
            <a:r>
              <a:rPr lang="en-US" sz="2800" dirty="0" err="1"/>
              <a:t>o‘qing</a:t>
            </a:r>
            <a:r>
              <a:rPr lang="en-US" sz="2800" dirty="0"/>
              <a:t>. (</a:t>
            </a:r>
            <a:r>
              <a:rPr lang="en-US" sz="2800" dirty="0" err="1"/>
              <a:t>Asqad</a:t>
            </a:r>
            <a:r>
              <a:rPr lang="en-US" sz="2800" dirty="0"/>
              <a:t> </a:t>
            </a:r>
            <a:r>
              <a:rPr lang="en-US" sz="2800" dirty="0" err="1"/>
              <a:t>Muxtor</a:t>
            </a:r>
            <a:r>
              <a:rPr lang="en-US" sz="2800" dirty="0"/>
              <a:t>)</a:t>
            </a:r>
            <a:endParaRPr lang="ru-RU" sz="28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354580" y="1528954"/>
            <a:ext cx="12344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381250" y="1601344"/>
            <a:ext cx="12344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076450" y="3256028"/>
            <a:ext cx="8953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076450" y="3320798"/>
            <a:ext cx="8953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3360" y="3511570"/>
            <a:ext cx="6123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Qo‘rqma, o‘qing – </a:t>
            </a: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buyruq-istak mayli.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707" y="960320"/>
            <a:ext cx="925830" cy="128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47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239-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5740" y="970476"/>
            <a:ext cx="8835390" cy="1292662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uz-Latn-UZ" dirty="0" smtClean="0"/>
              <a:t>   </a:t>
            </a:r>
            <a:r>
              <a:rPr lang="uz-Latn-UZ" sz="2800" b="1" dirty="0" smtClean="0">
                <a:solidFill>
                  <a:srgbClr val="0070C0"/>
                </a:solidFill>
              </a:rPr>
              <a:t>“</a:t>
            </a:r>
            <a:r>
              <a:rPr lang="en-US" sz="2800" b="1" dirty="0" err="1" smtClean="0">
                <a:solidFill>
                  <a:srgbClr val="0070C0"/>
                </a:solidFill>
              </a:rPr>
              <a:t>Onalarni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e’zozlang</a:t>
            </a:r>
            <a:r>
              <a:rPr lang="uz-Latn-UZ" sz="2800" b="1" dirty="0" smtClean="0">
                <a:solidFill>
                  <a:srgbClr val="0070C0"/>
                </a:solidFill>
              </a:rPr>
              <a:t>”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dirty="0" err="1"/>
              <a:t>mavzusida</a:t>
            </a:r>
            <a:r>
              <a:rPr lang="en-US" sz="2800" dirty="0"/>
              <a:t> </a:t>
            </a:r>
            <a:r>
              <a:rPr lang="en-US" sz="2800" dirty="0" err="1"/>
              <a:t>bog‘lanishli</a:t>
            </a:r>
            <a:r>
              <a:rPr lang="en-US" sz="2800" dirty="0"/>
              <a:t> </a:t>
            </a:r>
            <a:r>
              <a:rPr lang="en-US" sz="2800" dirty="0" err="1"/>
              <a:t>matn</a:t>
            </a:r>
            <a:r>
              <a:rPr lang="en-US" sz="2800" dirty="0"/>
              <a:t> </a:t>
            </a:r>
            <a:r>
              <a:rPr lang="en-US" sz="2800" dirty="0" err="1"/>
              <a:t>tuzing</a:t>
            </a:r>
            <a:r>
              <a:rPr lang="en-US" sz="2800" dirty="0"/>
              <a:t>. </a:t>
            </a:r>
            <a:r>
              <a:rPr lang="en-US" sz="2800" dirty="0" err="1"/>
              <a:t>Unda</a:t>
            </a:r>
            <a:r>
              <a:rPr lang="en-US" sz="2800" dirty="0"/>
              <a:t> </a:t>
            </a:r>
            <a:r>
              <a:rPr lang="en-US" sz="2800" dirty="0" err="1"/>
              <a:t>ishtirok</a:t>
            </a:r>
            <a:r>
              <a:rPr lang="en-US" sz="2800" dirty="0"/>
              <a:t> </a:t>
            </a:r>
            <a:r>
              <a:rPr lang="en-US" sz="2800" dirty="0" err="1"/>
              <a:t>etgan</a:t>
            </a:r>
            <a:r>
              <a:rPr lang="en-US" sz="2800" dirty="0"/>
              <a:t> </a:t>
            </a:r>
            <a:r>
              <a:rPr lang="en-US" sz="2800" dirty="0" err="1"/>
              <a:t>fe’llarning</a:t>
            </a:r>
            <a:r>
              <a:rPr lang="en-US" sz="2800" dirty="0"/>
              <a:t> </a:t>
            </a:r>
            <a:r>
              <a:rPr lang="en-US" sz="2800" dirty="0" err="1"/>
              <a:t>qaysi</a:t>
            </a:r>
            <a:r>
              <a:rPr lang="en-US" sz="2800" dirty="0"/>
              <a:t> </a:t>
            </a:r>
            <a:r>
              <a:rPr lang="en-US" sz="2800" dirty="0" err="1"/>
              <a:t>mayldaligini</a:t>
            </a:r>
            <a:r>
              <a:rPr lang="en-US" sz="2800" dirty="0"/>
              <a:t> </a:t>
            </a:r>
            <a:r>
              <a:rPr lang="en-US" sz="2800" dirty="0" err="1"/>
              <a:t>ayting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81000" y="2379622"/>
            <a:ext cx="5985510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517627">
              <a:defRPr>
                <a:latin typeface="+mn-lt"/>
                <a:ea typeface="+mn-ea"/>
                <a:cs typeface="+mn-cs"/>
              </a:defRPr>
            </a:lvl2pPr>
            <a:lvl3pPr marL="1035253">
              <a:defRPr>
                <a:latin typeface="+mn-lt"/>
                <a:ea typeface="+mn-ea"/>
                <a:cs typeface="+mn-cs"/>
              </a:defRPr>
            </a:lvl3pPr>
            <a:lvl4pPr marL="1552881">
              <a:defRPr>
                <a:latin typeface="+mn-lt"/>
                <a:ea typeface="+mn-ea"/>
                <a:cs typeface="+mn-cs"/>
              </a:defRPr>
            </a:lvl4pPr>
            <a:lvl5pPr marL="2070508">
              <a:defRPr>
                <a:latin typeface="+mn-lt"/>
                <a:ea typeface="+mn-ea"/>
                <a:cs typeface="+mn-cs"/>
              </a:defRPr>
            </a:lvl5pPr>
            <a:lvl6pPr marL="2588135">
              <a:defRPr>
                <a:latin typeface="+mn-lt"/>
                <a:ea typeface="+mn-ea"/>
                <a:cs typeface="+mn-cs"/>
              </a:defRPr>
            </a:lvl6pPr>
            <a:lvl7pPr marL="3105760">
              <a:defRPr>
                <a:latin typeface="+mn-lt"/>
                <a:ea typeface="+mn-ea"/>
                <a:cs typeface="+mn-cs"/>
              </a:defRPr>
            </a:lvl7pPr>
            <a:lvl8pPr marL="3623388">
              <a:defRPr>
                <a:latin typeface="+mn-lt"/>
                <a:ea typeface="+mn-ea"/>
                <a:cs typeface="+mn-cs"/>
              </a:defRPr>
            </a:lvl8pPr>
            <a:lvl9pPr marL="4141014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en-US" sz="2800" kern="0" dirty="0" smtClean="0"/>
              <a:t> </a:t>
            </a:r>
            <a:r>
              <a:rPr lang="uz-Latn-UZ" sz="2800" kern="0" dirty="0" smtClean="0"/>
              <a:t>   </a:t>
            </a:r>
            <a:r>
              <a:rPr lang="uz-Latn-UZ" sz="2800" kern="0" dirty="0" smtClean="0">
                <a:solidFill>
                  <a:srgbClr val="CC3399"/>
                </a:solidFill>
              </a:rPr>
              <a:t>Tayanch so‘zlar: </a:t>
            </a:r>
            <a:r>
              <a:rPr lang="uz-Latn-UZ" sz="2800" kern="0" dirty="0" smtClean="0"/>
              <a:t>dunyo, aziz, farzand, mehribon, jannat, duo,  muqaddas, ulg‘aytirmoq, ardoqlamoq, qadrlamoq, xizmat qilmoq.</a:t>
            </a:r>
            <a:endParaRPr lang="ru-RU" sz="2800" kern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89470" y="2263138"/>
            <a:ext cx="1601708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34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240-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259" y="1001255"/>
            <a:ext cx="8313961" cy="338554"/>
          </a:xfrm>
        </p:spPr>
        <p:txBody>
          <a:bodyPr/>
          <a:lstStyle/>
          <a:p>
            <a:pPr algn="ctr"/>
            <a:r>
              <a:rPr lang="en-US" sz="2200" dirty="0" err="1">
                <a:solidFill>
                  <a:srgbClr val="391A05"/>
                </a:solidFill>
              </a:rPr>
              <a:t>Berilgan</a:t>
            </a:r>
            <a:r>
              <a:rPr lang="en-US" sz="2200" dirty="0">
                <a:solidFill>
                  <a:srgbClr val="391A05"/>
                </a:solidFill>
              </a:rPr>
              <a:t> </a:t>
            </a:r>
            <a:r>
              <a:rPr lang="en-US" sz="2200" dirty="0" err="1" smtClean="0">
                <a:solidFill>
                  <a:srgbClr val="391A05"/>
                </a:solidFill>
              </a:rPr>
              <a:t>ga</a:t>
            </a:r>
            <a:r>
              <a:rPr lang="uz-Latn-UZ" sz="2200" dirty="0" smtClean="0">
                <a:solidFill>
                  <a:srgbClr val="391A05"/>
                </a:solidFill>
              </a:rPr>
              <a:t>p</a:t>
            </a:r>
            <a:r>
              <a:rPr lang="en-US" sz="2200" dirty="0" err="1" smtClean="0">
                <a:solidFill>
                  <a:srgbClr val="391A05"/>
                </a:solidFill>
              </a:rPr>
              <a:t>lardagi</a:t>
            </a:r>
            <a:r>
              <a:rPr lang="en-US" sz="2200" dirty="0" smtClean="0">
                <a:solidFill>
                  <a:srgbClr val="391A05"/>
                </a:solidFill>
              </a:rPr>
              <a:t> </a:t>
            </a:r>
            <a:r>
              <a:rPr lang="en-US" sz="2200" dirty="0" err="1">
                <a:solidFill>
                  <a:srgbClr val="391A05"/>
                </a:solidFill>
              </a:rPr>
              <a:t>fe’llarni</a:t>
            </a:r>
            <a:r>
              <a:rPr lang="en-US" sz="2200" dirty="0">
                <a:solidFill>
                  <a:srgbClr val="391A05"/>
                </a:solidFill>
              </a:rPr>
              <a:t> </a:t>
            </a:r>
            <a:r>
              <a:rPr lang="en-US" sz="2200" dirty="0" smtClean="0">
                <a:solidFill>
                  <a:srgbClr val="391A05"/>
                </a:solidFill>
              </a:rPr>
              <a:t>to</a:t>
            </a:r>
            <a:r>
              <a:rPr lang="uz-Latn-UZ" sz="2200" dirty="0" smtClean="0">
                <a:solidFill>
                  <a:srgbClr val="391A05"/>
                </a:solidFill>
              </a:rPr>
              <a:t>p</a:t>
            </a:r>
            <a:r>
              <a:rPr lang="en-US" sz="2200" dirty="0" err="1" smtClean="0">
                <a:solidFill>
                  <a:srgbClr val="391A05"/>
                </a:solidFill>
              </a:rPr>
              <a:t>ing</a:t>
            </a:r>
            <a:r>
              <a:rPr lang="en-US" sz="2200" dirty="0" smtClean="0">
                <a:solidFill>
                  <a:srgbClr val="391A05"/>
                </a:solidFill>
              </a:rPr>
              <a:t> </a:t>
            </a:r>
            <a:r>
              <a:rPr lang="en-US" sz="2200" dirty="0" err="1">
                <a:solidFill>
                  <a:srgbClr val="391A05"/>
                </a:solidFill>
              </a:rPr>
              <a:t>va</a:t>
            </a:r>
            <a:r>
              <a:rPr lang="en-US" sz="2200" dirty="0">
                <a:solidFill>
                  <a:srgbClr val="391A05"/>
                </a:solidFill>
              </a:rPr>
              <a:t> </a:t>
            </a:r>
            <a:r>
              <a:rPr lang="en-US" sz="2200" dirty="0" err="1">
                <a:solidFill>
                  <a:srgbClr val="391A05"/>
                </a:solidFill>
              </a:rPr>
              <a:t>qaysi</a:t>
            </a:r>
            <a:r>
              <a:rPr lang="en-US" sz="2200" dirty="0">
                <a:solidFill>
                  <a:srgbClr val="391A05"/>
                </a:solidFill>
              </a:rPr>
              <a:t> </a:t>
            </a:r>
            <a:r>
              <a:rPr lang="en-US" sz="2200" dirty="0" err="1">
                <a:solidFill>
                  <a:srgbClr val="391A05"/>
                </a:solidFill>
              </a:rPr>
              <a:t>mayldaligini</a:t>
            </a:r>
            <a:r>
              <a:rPr lang="en-US" sz="2200" dirty="0">
                <a:solidFill>
                  <a:srgbClr val="391A05"/>
                </a:solidFill>
              </a:rPr>
              <a:t> </a:t>
            </a:r>
            <a:r>
              <a:rPr lang="en-US" sz="2200" dirty="0" err="1">
                <a:solidFill>
                  <a:srgbClr val="391A05"/>
                </a:solidFill>
              </a:rPr>
              <a:t>aniqlang</a:t>
            </a:r>
            <a:r>
              <a:rPr lang="en-US" sz="2200" dirty="0">
                <a:solidFill>
                  <a:srgbClr val="391A05"/>
                </a:solidFill>
              </a:rPr>
              <a:t>.</a:t>
            </a:r>
            <a:endParaRPr lang="ru-RU" sz="2200" dirty="0">
              <a:solidFill>
                <a:srgbClr val="391A05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232" y="1591329"/>
            <a:ext cx="83324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tugunni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232" y="2643724"/>
            <a:ext cx="828143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Koyima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—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—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o‘rtog‘ingni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jo‘natmaymiz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569" y="3618072"/>
            <a:ext cx="89505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Yechib yuborgan edi, dedi, jo‘natmaymiz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xabar mayli.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569" y="4273451"/>
            <a:ext cx="47820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Koyima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buyruq-istak mayli.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9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240- mashq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30241" y="968691"/>
            <a:ext cx="81724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3.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o‘qlikda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hlikni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boyiganda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muhtojlikni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bilmasa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Asqad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Muxtor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4330" y="3450491"/>
            <a:ext cx="50610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‘yla, bil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buyruq-istak mayli.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4330" y="4126111"/>
            <a:ext cx="3701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shart mayli.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86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6982</TotalTime>
  <Words>419</Words>
  <Application>Microsoft Office PowerPoint</Application>
  <PresentationFormat>Экран (16:9)</PresentationFormat>
  <Paragraphs>73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ONA TILI</vt:lpstr>
      <vt:lpstr>Topshiriq </vt:lpstr>
      <vt:lpstr>Topshiriq </vt:lpstr>
      <vt:lpstr>BILIB OLING!</vt:lpstr>
      <vt:lpstr>238- mashq</vt:lpstr>
      <vt:lpstr>238- mashq</vt:lpstr>
      <vt:lpstr>239- mashq</vt:lpstr>
      <vt:lpstr>240- mashq</vt:lpstr>
      <vt:lpstr>240- 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619</cp:revision>
  <cp:lastPrinted>2020-08-26T14:48:01Z</cp:lastPrinted>
  <dcterms:created xsi:type="dcterms:W3CDTF">2020-04-11T16:25:36Z</dcterms:created>
  <dcterms:modified xsi:type="dcterms:W3CDTF">2020-11-07T07:03:46Z</dcterms:modified>
</cp:coreProperties>
</file>