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</p:sldMasterIdLst>
  <p:notesMasterIdLst>
    <p:notesMasterId r:id="rId16"/>
  </p:notesMasterIdLst>
  <p:handoutMasterIdLst>
    <p:handoutMasterId r:id="rId17"/>
  </p:handoutMasterIdLst>
  <p:sldIdLst>
    <p:sldId id="390" r:id="rId4"/>
    <p:sldId id="479" r:id="rId5"/>
    <p:sldId id="454" r:id="rId6"/>
    <p:sldId id="480" r:id="rId7"/>
    <p:sldId id="481" r:id="rId8"/>
    <p:sldId id="471" r:id="rId9"/>
    <p:sldId id="482" r:id="rId10"/>
    <p:sldId id="483" r:id="rId11"/>
    <p:sldId id="484" r:id="rId12"/>
    <p:sldId id="485" r:id="rId13"/>
    <p:sldId id="486" r:id="rId14"/>
    <p:sldId id="401" r:id="rId15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1A05"/>
    <a:srgbClr val="CC3399"/>
    <a:srgbClr val="66FFFF"/>
    <a:srgbClr val="8CEE42"/>
    <a:srgbClr val="FF33CC"/>
    <a:srgbClr val="FFCCFF"/>
    <a:srgbClr val="619FA7"/>
    <a:srgbClr val="99FF99"/>
    <a:srgbClr val="69CAD1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730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11/17/2020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15648" y="289541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81761" y="1904898"/>
            <a:ext cx="8135669" cy="1136792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SHAXS-SON </a:t>
            </a:r>
            <a:r>
              <a:rPr lang="uz-Latn-UZ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algn="ctr" defTabSz="652982">
              <a:spcBef>
                <a:spcPts val="125"/>
              </a:spcBef>
            </a:pPr>
            <a:endParaRPr lang="uz-Latn-UZ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5537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538013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00321" y="422873"/>
            <a:ext cx="1462376" cy="572148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uz-Latn-UZ" sz="3600" b="1" spc="11" dirty="0" smtClean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lang="en-US" sz="36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36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6" name="Picture 8" descr="Letmio.n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56" y="3973783"/>
            <a:ext cx="950292" cy="9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2017-2018 Bahar Grubu Formasyon Ders Programı ve Sınıf Listeleri | Akdeniz  Üniversitesi | Pedagojik Formasyon Eğiti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2" y="3984300"/>
            <a:ext cx="931138" cy="9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Design elements - iMessage | Standard Universal Audio &amp; Video Connection  Types | Cisco Multimedia, Voice, Phone. Cisco icons, shapes, stencils and  symbols | Mic Icon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69" y="3954539"/>
            <a:ext cx="1054186" cy="102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803" y="4018335"/>
            <a:ext cx="897103" cy="8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4855" y="1724891"/>
            <a:ext cx="509154" cy="11430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79269" y="3451417"/>
            <a:ext cx="509154" cy="1143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261-mashq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3797" y="965195"/>
            <a:ext cx="7891048" cy="800219"/>
          </a:xfrm>
        </p:spPr>
        <p:txBody>
          <a:bodyPr/>
          <a:lstStyle/>
          <a:p>
            <a:pPr algn="ctr"/>
            <a:r>
              <a:rPr lang="en-US" sz="2600" dirty="0" err="1" smtClean="0"/>
              <a:t>Fe’llarni</a:t>
            </a:r>
            <a:r>
              <a:rPr lang="en-US" sz="2600" dirty="0" smtClean="0"/>
              <a:t> </a:t>
            </a:r>
            <a:r>
              <a:rPr lang="en-US" sz="2600" dirty="0" err="1"/>
              <a:t>tarkibiy</a:t>
            </a:r>
            <a:r>
              <a:rPr lang="en-US" sz="2600" dirty="0"/>
              <a:t> </a:t>
            </a:r>
            <a:r>
              <a:rPr lang="en-US" sz="2600" dirty="0" err="1"/>
              <a:t>qismlarga</a:t>
            </a:r>
            <a:r>
              <a:rPr lang="en-US" sz="2600" dirty="0"/>
              <a:t> </a:t>
            </a:r>
            <a:r>
              <a:rPr lang="en-US" sz="2600" dirty="0" err="1"/>
              <a:t>ajrating</a:t>
            </a:r>
            <a:r>
              <a:rPr lang="en-US" sz="2600" dirty="0"/>
              <a:t>. </a:t>
            </a:r>
            <a:r>
              <a:rPr lang="en-US" sz="2600" dirty="0" err="1"/>
              <a:t>Shaxs</a:t>
            </a:r>
            <a:r>
              <a:rPr lang="en-US" sz="2600" dirty="0"/>
              <a:t>-son </a:t>
            </a:r>
            <a:r>
              <a:rPr lang="en-US" sz="2600" dirty="0" err="1" smtClean="0"/>
              <a:t>qo‘shim</a:t>
            </a:r>
            <a:r>
              <a:rPr lang="uz-Latn-UZ" sz="2600" dirty="0" smtClean="0"/>
              <a:t>c</a:t>
            </a:r>
            <a:r>
              <a:rPr lang="en-US" sz="2600" dirty="0" err="1" smtClean="0"/>
              <a:t>halarining</a:t>
            </a:r>
            <a:r>
              <a:rPr lang="en-US" sz="2600" dirty="0" smtClean="0"/>
              <a:t> </a:t>
            </a:r>
            <a:r>
              <a:rPr lang="en-US" sz="2600" dirty="0" err="1"/>
              <a:t>asosga</a:t>
            </a:r>
            <a:r>
              <a:rPr lang="en-US" sz="2600" dirty="0"/>
              <a:t> </a:t>
            </a:r>
            <a:r>
              <a:rPr lang="en-US" sz="2600" dirty="0" err="1"/>
              <a:t>qo‘shilishiga</a:t>
            </a:r>
            <a:r>
              <a:rPr lang="en-US" sz="2600" dirty="0"/>
              <a:t> </a:t>
            </a:r>
            <a:r>
              <a:rPr lang="en-US" sz="2600" dirty="0" err="1"/>
              <a:t>diqqat</a:t>
            </a:r>
            <a:r>
              <a:rPr lang="en-US" sz="2600" dirty="0"/>
              <a:t> </a:t>
            </a:r>
            <a:r>
              <a:rPr lang="en-US" sz="2600" dirty="0" err="1"/>
              <a:t>qiling</a:t>
            </a:r>
            <a:r>
              <a:rPr lang="en-US" sz="2600" dirty="0"/>
              <a:t>.</a:t>
            </a:r>
            <a:endParaRPr lang="ru-RU" sz="2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1450" y="2140417"/>
            <a:ext cx="71894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Yuringlar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,—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yelkamga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qoqdi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ham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bola. 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O‘.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Hoshimov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560070" y="2106127"/>
            <a:ext cx="617220" cy="18288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object 21"/>
          <p:cNvSpPr/>
          <p:nvPr/>
        </p:nvSpPr>
        <p:spPr>
          <a:xfrm>
            <a:off x="1240611" y="2634679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21"/>
          <p:cNvSpPr/>
          <p:nvPr/>
        </p:nvSpPr>
        <p:spPr>
          <a:xfrm>
            <a:off x="1679690" y="2634679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822" y="1863031"/>
            <a:ext cx="1266786" cy="174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935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261-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320" y="1088846"/>
            <a:ext cx="7223760" cy="984885"/>
          </a:xfrm>
        </p:spPr>
        <p:txBody>
          <a:bodyPr/>
          <a:lstStyle/>
          <a:p>
            <a:r>
              <a:rPr lang="uz-Latn-UZ" sz="3200" dirty="0" smtClean="0"/>
              <a:t> 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/>
              <a:t>mahal</a:t>
            </a:r>
            <a:r>
              <a:rPr lang="en-US" sz="3200" dirty="0"/>
              <a:t> </a:t>
            </a:r>
            <a:r>
              <a:rPr lang="uz-Latn-UZ" sz="3200" dirty="0" smtClean="0"/>
              <a:t>c</a:t>
            </a:r>
            <a:r>
              <a:rPr lang="en-US" sz="3200" dirty="0" err="1" smtClean="0"/>
              <a:t>har</a:t>
            </a:r>
            <a:r>
              <a:rPr lang="uz-Latn-UZ" sz="3200" dirty="0" smtClean="0"/>
              <a:t>c</a:t>
            </a:r>
            <a:r>
              <a:rPr lang="en-US" sz="3200" dirty="0" err="1" smtClean="0"/>
              <a:t>hab</a:t>
            </a:r>
            <a:r>
              <a:rPr lang="en-US" sz="3200" dirty="0"/>
              <a:t>, </a:t>
            </a:r>
            <a:r>
              <a:rPr lang="en-US" sz="3200" dirty="0" err="1"/>
              <a:t>suvsab</a:t>
            </a:r>
            <a:r>
              <a:rPr lang="en-US" sz="3200" dirty="0"/>
              <a:t>, </a:t>
            </a:r>
            <a:r>
              <a:rPr lang="en-US" sz="3200" dirty="0" err="1"/>
              <a:t>holdan</a:t>
            </a:r>
            <a:r>
              <a:rPr lang="en-US" sz="3200" dirty="0"/>
              <a:t> </a:t>
            </a:r>
            <a:r>
              <a:rPr lang="en-US" sz="3200" dirty="0" err="1"/>
              <a:t>toyib</a:t>
            </a:r>
            <a:r>
              <a:rPr lang="en-US" sz="3200" dirty="0"/>
              <a:t> </a:t>
            </a:r>
            <a:r>
              <a:rPr lang="en-US" sz="3200" dirty="0" err="1"/>
              <a:t>o‘tirib</a:t>
            </a:r>
            <a:r>
              <a:rPr lang="en-US" sz="3200" dirty="0"/>
              <a:t> </a:t>
            </a:r>
            <a:r>
              <a:rPr lang="en-US" sz="3200" dirty="0" err="1"/>
              <a:t>qolibman</a:t>
            </a:r>
            <a:r>
              <a:rPr lang="en-US" sz="3200" dirty="0"/>
              <a:t>. </a:t>
            </a:r>
            <a:r>
              <a:rPr lang="en-US" sz="3200" dirty="0" smtClean="0"/>
              <a:t>(</a:t>
            </a:r>
            <a:r>
              <a:rPr lang="uz-Latn-UZ" sz="3200" dirty="0" smtClean="0"/>
              <a:t>X</a:t>
            </a:r>
            <a:r>
              <a:rPr lang="en-US" sz="3200" dirty="0" smtClean="0"/>
              <a:t>.</a:t>
            </a:r>
            <a:r>
              <a:rPr lang="uz-Latn-UZ" sz="3200" dirty="0" smtClean="0"/>
              <a:t>T</a:t>
            </a:r>
            <a:r>
              <a:rPr lang="en-US" sz="3200" dirty="0" err="1" smtClean="0"/>
              <a:t>o‘xtaboyev</a:t>
            </a:r>
            <a:r>
              <a:rPr lang="en-US" sz="3200" dirty="0"/>
              <a:t>) </a:t>
            </a:r>
            <a:endParaRPr lang="ru-RU" sz="3200" dirty="0"/>
          </a:p>
        </p:txBody>
      </p:sp>
      <p:sp>
        <p:nvSpPr>
          <p:cNvPr id="5" name="object 21"/>
          <p:cNvSpPr/>
          <p:nvPr/>
        </p:nvSpPr>
        <p:spPr>
          <a:xfrm>
            <a:off x="3338379" y="2032699"/>
            <a:ext cx="57294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4320" y="2844922"/>
            <a:ext cx="81610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yoshlarda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yashardik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(Sh. </a:t>
            </a:r>
            <a:r>
              <a:rPr lang="uz-Latn-UZ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olmirzayev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1"/>
          <p:cNvSpPr/>
          <p:nvPr/>
        </p:nvSpPr>
        <p:spPr>
          <a:xfrm>
            <a:off x="5751652" y="3315980"/>
            <a:ext cx="286474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21"/>
          <p:cNvSpPr/>
          <p:nvPr/>
        </p:nvSpPr>
        <p:spPr>
          <a:xfrm>
            <a:off x="3195142" y="3822536"/>
            <a:ext cx="286474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05640" y="958364"/>
            <a:ext cx="1064040" cy="1317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661" y="2437879"/>
            <a:ext cx="945770" cy="1384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4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350" y="1146621"/>
            <a:ext cx="2201502" cy="2210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7275" y="124098"/>
            <a:ext cx="807301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0385" y="1146621"/>
            <a:ext cx="61697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-mashq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“Men kamtarman” 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degan odamni kamtar ekan deb o‘ylamang. (Asqad Muxtor) </a:t>
            </a:r>
            <a:endParaRPr lang="uz-Latn-UZ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mavzuda hikoya tuzing. Fe’llardagi shaxs-son qo‘shimchalarini izohlang.</a:t>
            </a:r>
          </a:p>
        </p:txBody>
      </p:sp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539" y="1020266"/>
            <a:ext cx="8618219" cy="430887"/>
          </a:xfrm>
        </p:spPr>
        <p:txBody>
          <a:bodyPr/>
          <a:lstStyle/>
          <a:p>
            <a:pPr algn="ctr"/>
            <a:r>
              <a:rPr lang="uz-Latn-UZ" sz="2400" dirty="0" smtClean="0"/>
              <a:t>    </a:t>
            </a:r>
            <a:r>
              <a:rPr lang="en-US" sz="2800" dirty="0" err="1" smtClean="0"/>
              <a:t>Berilgan</a:t>
            </a:r>
            <a:r>
              <a:rPr lang="en-US" sz="2800" dirty="0" smtClean="0"/>
              <a:t> </a:t>
            </a:r>
            <a:r>
              <a:rPr lang="en-US" sz="2800" dirty="0" err="1"/>
              <a:t>fe’llarni</a:t>
            </a:r>
            <a:r>
              <a:rPr lang="en-US" sz="2800" dirty="0"/>
              <a:t> </a:t>
            </a:r>
            <a:r>
              <a:rPr lang="en-US" sz="2800" dirty="0" err="1"/>
              <a:t>tarkibiy</a:t>
            </a:r>
            <a:r>
              <a:rPr lang="en-US" sz="2800" dirty="0"/>
              <a:t> </a:t>
            </a:r>
            <a:r>
              <a:rPr lang="en-US" sz="2800" dirty="0" err="1"/>
              <a:t>qismlarga</a:t>
            </a:r>
            <a:r>
              <a:rPr lang="en-US" sz="2800" dirty="0"/>
              <a:t> </a:t>
            </a:r>
            <a:r>
              <a:rPr lang="en-US" sz="2800" dirty="0" err="1"/>
              <a:t>ajrating</a:t>
            </a:r>
            <a:r>
              <a:rPr lang="en-US" sz="2800" dirty="0"/>
              <a:t>.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5410" y="1923634"/>
            <a:ext cx="1425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xladim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23309" y="1912204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 + 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805940" y="2230964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60325" y="2530041"/>
            <a:ext cx="17459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uxlabman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76524" y="2528583"/>
            <a:ext cx="24641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xla +b + man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805940" y="2824434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02164" y="3154578"/>
            <a:ext cx="1725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uxlayman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47900" y="3150883"/>
            <a:ext cx="24432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xla + y +man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729740" y="3451596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0678" y="3724582"/>
            <a:ext cx="2146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uxlaganman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79933" y="3699060"/>
            <a:ext cx="25667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uxla+gan+man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068215" y="4025334"/>
            <a:ext cx="255094" cy="1400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691198" y="1866848"/>
            <a:ext cx="15263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uxlading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91391" y="1843988"/>
            <a:ext cx="1946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uxla+di+ng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6304599" y="2185244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691198" y="2496767"/>
            <a:ext cx="16257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uxlabsan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761799" y="2433966"/>
            <a:ext cx="20457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uxla+b+san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6257273" y="2792667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4691198" y="3037824"/>
            <a:ext cx="16049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uxlayapti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45637" y="3019987"/>
            <a:ext cx="18149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uxla+yap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6345587" y="3299434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710057" y="1866848"/>
            <a:ext cx="0" cy="286517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bject 21"/>
          <p:cNvSpPr/>
          <p:nvPr/>
        </p:nvSpPr>
        <p:spPr>
          <a:xfrm>
            <a:off x="8228149" y="3895383"/>
            <a:ext cx="338629" cy="9080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4" name="object 21"/>
          <p:cNvSpPr/>
          <p:nvPr/>
        </p:nvSpPr>
        <p:spPr>
          <a:xfrm>
            <a:off x="4063115" y="4654985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9248" y="4284858"/>
            <a:ext cx="21259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uxlayapman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279933" y="4279430"/>
            <a:ext cx="25458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uxla+yap+man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740660" y="3516121"/>
            <a:ext cx="13051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uxladik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6269387" y="3777731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6841626" y="3479254"/>
            <a:ext cx="1725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uxla+di+k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bject 21"/>
          <p:cNvSpPr/>
          <p:nvPr/>
        </p:nvSpPr>
        <p:spPr>
          <a:xfrm>
            <a:off x="4127152" y="2337599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0" name="object 21"/>
          <p:cNvSpPr/>
          <p:nvPr/>
        </p:nvSpPr>
        <p:spPr>
          <a:xfrm>
            <a:off x="4060012" y="2935762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1" name="object 21"/>
          <p:cNvSpPr/>
          <p:nvPr/>
        </p:nvSpPr>
        <p:spPr>
          <a:xfrm>
            <a:off x="3992872" y="3571939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2" name="object 21"/>
          <p:cNvSpPr/>
          <p:nvPr/>
        </p:nvSpPr>
        <p:spPr>
          <a:xfrm>
            <a:off x="4076173" y="4117569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53" name="object 21"/>
          <p:cNvSpPr/>
          <p:nvPr/>
        </p:nvSpPr>
        <p:spPr>
          <a:xfrm>
            <a:off x="8228150" y="2316177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54" name="object 21"/>
          <p:cNvSpPr/>
          <p:nvPr/>
        </p:nvSpPr>
        <p:spPr>
          <a:xfrm>
            <a:off x="8155304" y="2873637"/>
            <a:ext cx="439079" cy="61426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 flipV="1">
            <a:off x="2048989" y="4586760"/>
            <a:ext cx="274320" cy="54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88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3" grpId="0"/>
      <p:bldP spid="16" grpId="0"/>
      <p:bldP spid="19" grpId="0"/>
      <p:bldP spid="22" grpId="0"/>
      <p:bldP spid="25" grpId="0"/>
      <p:bldP spid="43" grpId="0" animBg="1"/>
      <p:bldP spid="44" grpId="0" animBg="1"/>
      <p:bldP spid="36" grpId="0"/>
      <p:bldP spid="48" grpId="0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2843" y="974546"/>
            <a:ext cx="7673877" cy="1969770"/>
          </a:xfrm>
        </p:spPr>
        <p:txBody>
          <a:bodyPr/>
          <a:lstStyle/>
          <a:p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Fe’lda ifodalangan harakat yoki holatning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bajaruvchi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shaxsini, bu shaxsning bitta yoki ko‘p ekanligini bildiruvchi shakllar </a:t>
            </a:r>
            <a:r>
              <a:rPr lang="uz-Latn-UZ" sz="3200" b="1" dirty="0">
                <a:solidFill>
                  <a:srgbClr val="7030A0"/>
                </a:solidFill>
              </a:rPr>
              <a:t>shaxs-son shakllari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sanaladi.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950746"/>
              </p:ext>
            </p:extLst>
          </p:nvPr>
        </p:nvGraphicFramePr>
        <p:xfrm>
          <a:off x="335280" y="3020060"/>
          <a:ext cx="6877050" cy="18288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6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7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shaxs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yozdi</a:t>
                      </a:r>
                      <a:r>
                        <a:rPr lang="uz-Latn-UZ" sz="2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uz-Latn-UZ" sz="2400" dirty="0" smtClean="0">
                          <a:solidFill>
                            <a:srgbClr val="391A0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uz-Latn-UZ" sz="2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400" dirty="0" smtClean="0">
                          <a:solidFill>
                            <a:srgbClr val="391A0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yozib</a:t>
                      </a:r>
                      <a:r>
                        <a:rPr lang="uz-Latn-UZ" sz="2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yozdi</a:t>
                      </a:r>
                      <a:r>
                        <a:rPr lang="uz-Latn-UZ" sz="2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uz-Latn-UZ" sz="2400" dirty="0" smtClean="0">
                          <a:solidFill>
                            <a:srgbClr val="391A0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uz-Latn-UZ" sz="2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400" dirty="0" smtClean="0">
                          <a:solidFill>
                            <a:srgbClr val="391A0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yozib</a:t>
                      </a:r>
                      <a:r>
                        <a:rPr lang="uz-Latn-UZ" sz="2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miz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shaxs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ozdi</a:t>
                      </a:r>
                      <a:r>
                        <a:rPr lang="uz-Latn-UZ" sz="2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</a:t>
                      </a:r>
                      <a:r>
                        <a:rPr lang="uz-Latn-UZ" sz="2400" dirty="0" smtClean="0">
                          <a:solidFill>
                            <a:srgbClr val="391A0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uz-Latn-UZ" sz="2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400" dirty="0" smtClean="0">
                          <a:solidFill>
                            <a:srgbClr val="391A0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yozib</a:t>
                      </a:r>
                      <a:r>
                        <a:rPr lang="uz-Latn-UZ" sz="2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yozdi</a:t>
                      </a:r>
                      <a:r>
                        <a:rPr lang="uz-Latn-UZ" sz="2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ngiz</a:t>
                      </a:r>
                      <a:r>
                        <a:rPr lang="uz-Latn-UZ" sz="2400" dirty="0" smtClean="0">
                          <a:solidFill>
                            <a:srgbClr val="391A0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yozib</a:t>
                      </a:r>
                      <a:r>
                        <a:rPr lang="uz-Latn-UZ" sz="2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shaxs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yozdi, yozibdi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yozdilar, yozibdilar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50" name="Picture 2" descr="C:\Users\acer\Desktop\Fasl\xc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816" y="1291590"/>
            <a:ext cx="1346734" cy="166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16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2843" y="1020266"/>
            <a:ext cx="6839881" cy="2462213"/>
          </a:xfrm>
        </p:spPr>
        <p:txBody>
          <a:bodyPr/>
          <a:lstStyle/>
          <a:p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Fe’llarning I va II shaxsi maxsus shakllar orqali ifodalanadi. </a:t>
            </a:r>
            <a:endParaRPr lang="en-US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III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shaxsda esa zamon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qo‘shimchalari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shaxs ma’nosini ham ifodalaydi.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144" y="3223260"/>
            <a:ext cx="34163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 shaxs: </a:t>
            </a: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uz-Latn-UZ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uz-Latn-UZ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II shaxs: </a:t>
            </a: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uz-Latn-UZ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uz-Latn-UZ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III shaxs: </a:t>
            </a: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uz-Latn-UZ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Oqitishning interfaol metodlarni bilasizmi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23992" y="994359"/>
            <a:ext cx="2259987" cy="201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70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7113" y="940256"/>
            <a:ext cx="7273827" cy="2646878"/>
          </a:xfrm>
        </p:spPr>
        <p:txBody>
          <a:bodyPr/>
          <a:lstStyle/>
          <a:p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O‘tgan zamonning </a:t>
            </a:r>
            <a:r>
              <a:rPr lang="uz-Latn-UZ" sz="2800" dirty="0">
                <a:solidFill>
                  <a:srgbClr val="7030A0"/>
                </a:solidFill>
              </a:rPr>
              <a:t>-di 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hamda kelasi zamon  shart  mayli </a:t>
            </a:r>
            <a:r>
              <a:rPr lang="uz-Latn-UZ" sz="2800" dirty="0">
                <a:solidFill>
                  <a:srgbClr val="7030A0"/>
                </a:solidFill>
              </a:rPr>
              <a:t>-sa 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shakllaridan so‘ng </a:t>
            </a:r>
            <a:endParaRPr lang="uz-Latn-U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z-Latn-UZ" sz="2800" dirty="0" smtClean="0">
                <a:solidFill>
                  <a:srgbClr val="0070C0"/>
                </a:solidFill>
              </a:rPr>
              <a:t>- m</a:t>
            </a:r>
            <a:r>
              <a:rPr lang="uz-Latn-UZ" sz="2800" dirty="0">
                <a:solidFill>
                  <a:srgbClr val="0070C0"/>
                </a:solidFill>
              </a:rPr>
              <a:t>, -ng, -k, -ngiz 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qo‘shimchalari; ravishdosh, sifatdosh shakllari hamda  sof  fe’lning  hozirgi  zamon shakllaridan so‘ng </a:t>
            </a:r>
            <a:r>
              <a:rPr lang="uz-Latn-UZ" sz="2800" dirty="0" smtClean="0">
                <a:solidFill>
                  <a:srgbClr val="0070C0"/>
                </a:solidFill>
              </a:rPr>
              <a:t>-</a:t>
            </a:r>
            <a:r>
              <a:rPr lang="uz-Latn-UZ" sz="2800" dirty="0">
                <a:solidFill>
                  <a:srgbClr val="0070C0"/>
                </a:solidFill>
              </a:rPr>
              <a:t>man, -miz, -san, </a:t>
            </a:r>
            <a:endParaRPr lang="uz-Latn-UZ" sz="2800" dirty="0" smtClean="0">
              <a:solidFill>
                <a:srgbClr val="0070C0"/>
              </a:solidFill>
            </a:endParaRPr>
          </a:p>
          <a:p>
            <a:r>
              <a:rPr lang="uz-Latn-UZ" sz="2800" dirty="0" smtClean="0">
                <a:solidFill>
                  <a:srgbClr val="0070C0"/>
                </a:solidFill>
              </a:rPr>
              <a:t>-</a:t>
            </a:r>
            <a:r>
              <a:rPr lang="uz-Latn-UZ" sz="2800" dirty="0">
                <a:solidFill>
                  <a:srgbClr val="0070C0"/>
                </a:solidFill>
              </a:rPr>
              <a:t>siz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qo‘shimchalari qo‘llaniladi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97" y="4450110"/>
            <a:ext cx="15263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o‘qibsan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57885" y="4450110"/>
            <a:ext cx="17860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o‘qigansiz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69310" y="4435476"/>
            <a:ext cx="18854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o‘qiyapmiz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3535" y="3651916"/>
            <a:ext cx="1925527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 defTabSz="914400"/>
            <a:r>
              <a:rPr lang="uz-Latn-UZ" sz="2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2800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avishdosh</a:t>
            </a:r>
            <a:endParaRPr lang="en-US" sz="2800" kern="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95986" y="3634475"/>
            <a:ext cx="1624163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900331" y="3619859"/>
            <a:ext cx="1223412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 fe’l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0800000">
            <a:off x="758824" y="4188799"/>
            <a:ext cx="857250" cy="29366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0800000">
            <a:off x="3102302" y="4172141"/>
            <a:ext cx="857250" cy="29366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10800000">
            <a:off x="5106271" y="4146741"/>
            <a:ext cx="857250" cy="29366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0" r="25280"/>
          <a:stretch/>
        </p:blipFill>
        <p:spPr bwMode="auto">
          <a:xfrm>
            <a:off x="7703820" y="970363"/>
            <a:ext cx="1188164" cy="223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109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259-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4253" y="951865"/>
            <a:ext cx="8611137" cy="861774"/>
          </a:xfrm>
        </p:spPr>
        <p:txBody>
          <a:bodyPr/>
          <a:lstStyle/>
          <a:p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uz-Latn-U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Berilgan fe’llarda qaysi vaqtda </a:t>
            </a:r>
            <a:r>
              <a:rPr lang="uz-Latn-UZ" sz="2400" b="1" dirty="0">
                <a:solidFill>
                  <a:srgbClr val="CC3399"/>
                </a:solidFill>
              </a:rPr>
              <a:t>-m, -ng 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qo‘shimchalari</a:t>
            </a:r>
            <a:r>
              <a:rPr lang="uz-Latn-U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qaysi vaqtda </a:t>
            </a:r>
            <a:r>
              <a:rPr lang="uz-Latn-UZ" sz="2400" b="1" dirty="0">
                <a:solidFill>
                  <a:srgbClr val="CC3399"/>
                </a:solidFill>
              </a:rPr>
              <a:t>-man, -san 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qo‘shimchalari </a:t>
            </a:r>
            <a:r>
              <a:rPr lang="uz-Latn-U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qo‘llanilishini aniqlang.</a:t>
            </a:r>
            <a:endParaRPr lang="uz-Latn-UZ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9975" y="1880710"/>
            <a:ext cx="196079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</a:t>
            </a:r>
            <a:r>
              <a:rPr lang="en-US" sz="3200" dirty="0" err="1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o‘qiy</a:t>
            </a:r>
            <a:r>
              <a:rPr lang="en-US" sz="3200" dirty="0" err="1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endParaRPr lang="uz-Latn-UZ" sz="3200" dirty="0" smtClean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</a:t>
            </a:r>
            <a:r>
              <a:rPr lang="en-US" sz="3200" dirty="0" err="1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</a:t>
            </a:r>
            <a:endParaRPr lang="ru-RU" sz="3200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6515" y="3736246"/>
            <a:ext cx="2667717" cy="1200329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Sof fe’lning kelasi</a:t>
            </a:r>
          </a:p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zamon shaklidan </a:t>
            </a:r>
          </a:p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39751" y="1990748"/>
            <a:ext cx="182453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shladi</a:t>
            </a:r>
            <a:r>
              <a:rPr lang="uz-Latn-UZ" sz="3200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o‘ynadi</a:t>
            </a:r>
            <a:r>
              <a:rPr lang="uz-Latn-UZ" sz="3200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200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18163" y="3780963"/>
            <a:ext cx="2667717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Sof fe’lning o‘tgan</a:t>
            </a:r>
          </a:p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zamon shaklidan </a:t>
            </a:r>
          </a:p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71781" y="1890679"/>
            <a:ext cx="191590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ketsa</a:t>
            </a:r>
            <a:r>
              <a:rPr lang="uz-Latn-UZ" sz="3200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o‘ylasa</a:t>
            </a:r>
            <a:r>
              <a:rPr lang="uz-Latn-UZ" sz="3200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endParaRPr lang="ru-RU" sz="3200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48650" y="3173628"/>
            <a:ext cx="2714678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Shart mayli </a:t>
            </a:r>
          </a:p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haklidan so‘ng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072142" y="3422010"/>
            <a:ext cx="916461" cy="314236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4093790" y="3450370"/>
            <a:ext cx="916461" cy="314236"/>
          </a:xfrm>
          <a:prstGeom prst="triangl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7171504" y="2859392"/>
            <a:ext cx="916461" cy="314236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86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8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260-mashq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5740" y="944133"/>
            <a:ext cx="8931178" cy="800219"/>
          </a:xfrm>
        </p:spPr>
        <p:txBody>
          <a:bodyPr/>
          <a:lstStyle/>
          <a:p>
            <a:r>
              <a:rPr lang="uz-Latn-UZ" sz="2000" dirty="0" smtClean="0"/>
              <a:t>    </a:t>
            </a:r>
            <a:r>
              <a:rPr lang="en-US" sz="2600" dirty="0" err="1" smtClean="0"/>
              <a:t>Fe’l</a:t>
            </a:r>
            <a:r>
              <a:rPr lang="en-US" sz="2600" dirty="0" smtClean="0"/>
              <a:t> </a:t>
            </a:r>
            <a:r>
              <a:rPr lang="en-US" sz="2600" dirty="0" err="1"/>
              <a:t>asoslariga</a:t>
            </a:r>
            <a:r>
              <a:rPr lang="en-US" sz="2600" dirty="0"/>
              <a:t> </a:t>
            </a:r>
            <a:r>
              <a:rPr lang="en-US" sz="2600" dirty="0" err="1"/>
              <a:t>qavs</a:t>
            </a:r>
            <a:r>
              <a:rPr lang="en-US" sz="2600" dirty="0"/>
              <a:t> </a:t>
            </a:r>
            <a:r>
              <a:rPr lang="en-US" sz="2600" dirty="0" smtClean="0"/>
              <a:t>i</a:t>
            </a:r>
            <a:r>
              <a:rPr lang="uz-Latn-UZ" sz="2600" dirty="0" smtClean="0"/>
              <a:t>c</a:t>
            </a:r>
            <a:r>
              <a:rPr lang="en-US" sz="2600" dirty="0" err="1" smtClean="0"/>
              <a:t>hidagi</a:t>
            </a:r>
            <a:r>
              <a:rPr lang="en-US" sz="2600" dirty="0" smtClean="0"/>
              <a:t> </a:t>
            </a:r>
            <a:r>
              <a:rPr lang="en-US" sz="2600" dirty="0" err="1"/>
              <a:t>shaxs</a:t>
            </a:r>
            <a:r>
              <a:rPr lang="en-US" sz="2600" dirty="0"/>
              <a:t>-son </a:t>
            </a:r>
            <a:r>
              <a:rPr lang="en-US" sz="2600" dirty="0" err="1" smtClean="0"/>
              <a:t>qo‘shim</a:t>
            </a:r>
            <a:r>
              <a:rPr lang="uz-Latn-UZ" sz="2600" dirty="0" smtClean="0"/>
              <a:t>c</a:t>
            </a:r>
            <a:r>
              <a:rPr lang="en-US" sz="2600" dirty="0" err="1" smtClean="0"/>
              <a:t>halaridan</a:t>
            </a:r>
            <a:r>
              <a:rPr lang="en-US" sz="2600" dirty="0" smtClean="0"/>
              <a:t> </a:t>
            </a:r>
            <a:r>
              <a:rPr lang="en-US" sz="2600" dirty="0" err="1"/>
              <a:t>mosini</a:t>
            </a:r>
            <a:r>
              <a:rPr lang="en-US" sz="2600" dirty="0"/>
              <a:t> </a:t>
            </a:r>
            <a:r>
              <a:rPr lang="en-US" sz="2600" dirty="0" err="1"/>
              <a:t>qo‘yib</a:t>
            </a:r>
            <a:r>
              <a:rPr lang="en-US" sz="2600" dirty="0"/>
              <a:t>, </a:t>
            </a:r>
            <a:r>
              <a:rPr lang="en-US" sz="2600" dirty="0" err="1" smtClean="0"/>
              <a:t>ko</a:t>
            </a:r>
            <a:r>
              <a:rPr lang="en-US" sz="2600" dirty="0" smtClean="0"/>
              <a:t>‘</a:t>
            </a:r>
            <a:r>
              <a:rPr lang="uz-Latn-UZ" sz="2600" dirty="0" smtClean="0"/>
              <a:t>c</a:t>
            </a:r>
            <a:r>
              <a:rPr lang="en-US" sz="2600" dirty="0" smtClean="0"/>
              <a:t>hiring </a:t>
            </a:r>
            <a:r>
              <a:rPr lang="en-US" sz="2600" dirty="0" err="1"/>
              <a:t>va</a:t>
            </a:r>
            <a:r>
              <a:rPr lang="en-US" sz="2600" dirty="0"/>
              <a:t> </a:t>
            </a:r>
            <a:r>
              <a:rPr lang="en-US" sz="2600" dirty="0" err="1"/>
              <a:t>ularni</a:t>
            </a:r>
            <a:r>
              <a:rPr lang="en-US" sz="2600" dirty="0"/>
              <a:t> </a:t>
            </a:r>
            <a:r>
              <a:rPr lang="en-US" sz="2600" dirty="0" err="1"/>
              <a:t>izohlang</a:t>
            </a:r>
            <a:r>
              <a:rPr lang="en-US" sz="2600" dirty="0"/>
              <a:t>.</a:t>
            </a:r>
            <a:endParaRPr lang="ru-RU" sz="2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740" y="1820377"/>
            <a:ext cx="68122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Ana,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tamom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(-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-di, 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uyimni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bora... (-di,  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 -man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—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o‘yladi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(-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),—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Zebiga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Zebi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sekingina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-di, 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240280" y="4387186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80060" y="2697480"/>
            <a:ext cx="365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074670" y="3158490"/>
            <a:ext cx="53721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781300" y="3569970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930" y="1640443"/>
            <a:ext cx="1360824" cy="2114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190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260-mashq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822" y="963116"/>
            <a:ext cx="8858442" cy="1200329"/>
          </a:xfrm>
        </p:spPr>
        <p:txBody>
          <a:bodyPr/>
          <a:lstStyle/>
          <a:p>
            <a:r>
              <a:rPr lang="uz-Latn-UZ" sz="2000" dirty="0" smtClean="0"/>
              <a:t>    </a:t>
            </a:r>
            <a:r>
              <a:rPr lang="en-US" sz="2600" dirty="0" err="1" smtClean="0"/>
              <a:t>Fe’l</a:t>
            </a:r>
            <a:r>
              <a:rPr lang="en-US" sz="2600" dirty="0" smtClean="0"/>
              <a:t> </a:t>
            </a:r>
            <a:r>
              <a:rPr lang="en-US" sz="2600" dirty="0" err="1"/>
              <a:t>asoslariga</a:t>
            </a:r>
            <a:r>
              <a:rPr lang="en-US" sz="2600" dirty="0"/>
              <a:t> </a:t>
            </a:r>
            <a:r>
              <a:rPr lang="en-US" sz="2600" dirty="0" err="1"/>
              <a:t>qavs</a:t>
            </a:r>
            <a:r>
              <a:rPr lang="en-US" sz="2600" dirty="0"/>
              <a:t> </a:t>
            </a:r>
            <a:r>
              <a:rPr lang="en-US" sz="2600" dirty="0" smtClean="0"/>
              <a:t>i</a:t>
            </a:r>
            <a:r>
              <a:rPr lang="uz-Latn-UZ" sz="2600" dirty="0" smtClean="0"/>
              <a:t>c</a:t>
            </a:r>
            <a:r>
              <a:rPr lang="en-US" sz="2600" dirty="0" err="1" smtClean="0"/>
              <a:t>hidagi</a:t>
            </a:r>
            <a:r>
              <a:rPr lang="en-US" sz="2600" dirty="0" smtClean="0"/>
              <a:t> </a:t>
            </a:r>
            <a:r>
              <a:rPr lang="en-US" sz="2600" dirty="0" err="1"/>
              <a:t>shaxs</a:t>
            </a:r>
            <a:r>
              <a:rPr lang="en-US" sz="2600" dirty="0"/>
              <a:t>-son </a:t>
            </a:r>
            <a:r>
              <a:rPr lang="en-US" sz="2600" dirty="0" err="1" smtClean="0"/>
              <a:t>qo‘shim</a:t>
            </a:r>
            <a:r>
              <a:rPr lang="uz-Latn-UZ" sz="2600" dirty="0" smtClean="0"/>
              <a:t>c</a:t>
            </a:r>
            <a:r>
              <a:rPr lang="en-US" sz="2600" dirty="0" err="1" smtClean="0"/>
              <a:t>halaridan</a:t>
            </a:r>
            <a:r>
              <a:rPr lang="en-US" sz="2600" dirty="0" smtClean="0"/>
              <a:t> </a:t>
            </a:r>
            <a:r>
              <a:rPr lang="en-US" sz="2600" dirty="0" err="1"/>
              <a:t>mosini</a:t>
            </a:r>
            <a:r>
              <a:rPr lang="en-US" sz="2600" dirty="0"/>
              <a:t> </a:t>
            </a:r>
            <a:r>
              <a:rPr lang="en-US" sz="2600" dirty="0" err="1"/>
              <a:t>qo‘yib</a:t>
            </a:r>
            <a:r>
              <a:rPr lang="en-US" sz="2600" dirty="0"/>
              <a:t>, </a:t>
            </a:r>
            <a:r>
              <a:rPr lang="en-US" sz="2600" dirty="0" err="1" smtClean="0"/>
              <a:t>ko</a:t>
            </a:r>
            <a:r>
              <a:rPr lang="en-US" sz="2600" dirty="0" smtClean="0"/>
              <a:t>‘</a:t>
            </a:r>
            <a:r>
              <a:rPr lang="uz-Latn-UZ" sz="2600" dirty="0" smtClean="0"/>
              <a:t>c</a:t>
            </a:r>
            <a:r>
              <a:rPr lang="en-US" sz="2600" dirty="0" smtClean="0"/>
              <a:t>hiring </a:t>
            </a:r>
            <a:r>
              <a:rPr lang="en-US" sz="2600" dirty="0" err="1"/>
              <a:t>va</a:t>
            </a:r>
            <a:r>
              <a:rPr lang="en-US" sz="2600" dirty="0"/>
              <a:t> </a:t>
            </a:r>
            <a:r>
              <a:rPr lang="en-US" sz="2600" dirty="0" err="1"/>
              <a:t>ularni</a:t>
            </a:r>
            <a:r>
              <a:rPr lang="en-US" sz="2600" dirty="0"/>
              <a:t> </a:t>
            </a:r>
            <a:r>
              <a:rPr lang="en-US" sz="2600" dirty="0" err="1"/>
              <a:t>izohlang</a:t>
            </a:r>
            <a:r>
              <a:rPr lang="en-US" sz="2600" dirty="0"/>
              <a:t>.</a:t>
            </a:r>
            <a:endParaRPr lang="ru-RU" sz="2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740" y="1820377"/>
            <a:ext cx="8732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1470" y="1825408"/>
            <a:ext cx="643509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/>
              <a:t> 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Hazratim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Humoyunni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Kobulda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qoldir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h).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Hindga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... (-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Kobulni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boshqarishi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kerak-ku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P.Qodirov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590502" y="3363131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143298" y="3809105"/>
            <a:ext cx="670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920" y="1661830"/>
            <a:ext cx="1852463" cy="18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944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260-mashq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822" y="963116"/>
            <a:ext cx="8837660" cy="1200329"/>
          </a:xfrm>
        </p:spPr>
        <p:txBody>
          <a:bodyPr/>
          <a:lstStyle/>
          <a:p>
            <a:r>
              <a:rPr lang="uz-Latn-UZ" sz="2000" dirty="0" smtClean="0"/>
              <a:t>    </a:t>
            </a:r>
            <a:r>
              <a:rPr lang="en-US" sz="2600" dirty="0" err="1" smtClean="0"/>
              <a:t>Fe’l</a:t>
            </a:r>
            <a:r>
              <a:rPr lang="en-US" sz="2600" dirty="0" smtClean="0"/>
              <a:t> </a:t>
            </a:r>
            <a:r>
              <a:rPr lang="en-US" sz="2600" dirty="0" err="1"/>
              <a:t>asoslariga</a:t>
            </a:r>
            <a:r>
              <a:rPr lang="en-US" sz="2600" dirty="0"/>
              <a:t> </a:t>
            </a:r>
            <a:r>
              <a:rPr lang="en-US" sz="2600" dirty="0" err="1"/>
              <a:t>qavs</a:t>
            </a:r>
            <a:r>
              <a:rPr lang="en-US" sz="2600" dirty="0"/>
              <a:t> </a:t>
            </a:r>
            <a:r>
              <a:rPr lang="en-US" sz="2600" dirty="0" smtClean="0"/>
              <a:t>i</a:t>
            </a:r>
            <a:r>
              <a:rPr lang="uz-Latn-UZ" sz="2600" dirty="0" smtClean="0"/>
              <a:t>c</a:t>
            </a:r>
            <a:r>
              <a:rPr lang="en-US" sz="2600" dirty="0" err="1" smtClean="0"/>
              <a:t>hidagi</a:t>
            </a:r>
            <a:r>
              <a:rPr lang="en-US" sz="2600" dirty="0" smtClean="0"/>
              <a:t> </a:t>
            </a:r>
            <a:r>
              <a:rPr lang="en-US" sz="2600" dirty="0" err="1"/>
              <a:t>shaxs</a:t>
            </a:r>
            <a:r>
              <a:rPr lang="en-US" sz="2600" dirty="0"/>
              <a:t>-son </a:t>
            </a:r>
            <a:r>
              <a:rPr lang="en-US" sz="2600" dirty="0" err="1" smtClean="0"/>
              <a:t>qo‘shim</a:t>
            </a:r>
            <a:r>
              <a:rPr lang="uz-Latn-UZ" sz="2600" dirty="0" smtClean="0"/>
              <a:t>c</a:t>
            </a:r>
            <a:r>
              <a:rPr lang="en-US" sz="2600" dirty="0" err="1" smtClean="0"/>
              <a:t>halaridan</a:t>
            </a:r>
            <a:r>
              <a:rPr lang="en-US" sz="2600" dirty="0" smtClean="0"/>
              <a:t> </a:t>
            </a:r>
            <a:r>
              <a:rPr lang="en-US" sz="2600" dirty="0" err="1"/>
              <a:t>mosini</a:t>
            </a:r>
            <a:r>
              <a:rPr lang="en-US" sz="2600" dirty="0"/>
              <a:t> </a:t>
            </a:r>
            <a:r>
              <a:rPr lang="en-US" sz="2600" dirty="0" err="1"/>
              <a:t>qo‘yib</a:t>
            </a:r>
            <a:r>
              <a:rPr lang="en-US" sz="2600" dirty="0"/>
              <a:t>, </a:t>
            </a:r>
            <a:r>
              <a:rPr lang="en-US" sz="2600" dirty="0" err="1" smtClean="0"/>
              <a:t>ko</a:t>
            </a:r>
            <a:r>
              <a:rPr lang="en-US" sz="2600" dirty="0" smtClean="0"/>
              <a:t>‘</a:t>
            </a:r>
            <a:r>
              <a:rPr lang="uz-Latn-UZ" sz="2600" dirty="0" smtClean="0"/>
              <a:t>c</a:t>
            </a:r>
            <a:r>
              <a:rPr lang="en-US" sz="2600" dirty="0" smtClean="0"/>
              <a:t>hiring </a:t>
            </a:r>
            <a:r>
              <a:rPr lang="en-US" sz="2600" dirty="0" err="1"/>
              <a:t>va</a:t>
            </a:r>
            <a:r>
              <a:rPr lang="en-US" sz="2600" dirty="0"/>
              <a:t> </a:t>
            </a:r>
            <a:r>
              <a:rPr lang="en-US" sz="2600" dirty="0" err="1"/>
              <a:t>ularni</a:t>
            </a:r>
            <a:r>
              <a:rPr lang="en-US" sz="2600" dirty="0"/>
              <a:t> </a:t>
            </a:r>
            <a:r>
              <a:rPr lang="en-US" sz="2600" dirty="0" err="1"/>
              <a:t>izohlang</a:t>
            </a:r>
            <a:r>
              <a:rPr lang="en-US" sz="2600" dirty="0"/>
              <a:t>.</a:t>
            </a:r>
            <a:endParaRPr lang="ru-RU" sz="2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740" y="1820377"/>
            <a:ext cx="8732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1470" y="1825408"/>
            <a:ext cx="66675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/>
              <a:t>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qishlog‘imga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... (-man, -san, 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Lolazorning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sayriga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olmay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... (-man, 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).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Mirtemir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572000" y="2843988"/>
            <a:ext cx="670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733800" y="3794702"/>
            <a:ext cx="670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468" y="1680210"/>
            <a:ext cx="1686627" cy="200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897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7301</TotalTime>
  <Words>603</Words>
  <Application>Microsoft Office PowerPoint</Application>
  <PresentationFormat>Экран (16:9)</PresentationFormat>
  <Paragraphs>101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ONA TILI</vt:lpstr>
      <vt:lpstr>Topshiriq </vt:lpstr>
      <vt:lpstr>BILIB OLING!</vt:lpstr>
      <vt:lpstr>BILIB OLING!</vt:lpstr>
      <vt:lpstr>BILIB OLING!</vt:lpstr>
      <vt:lpstr>259- mashq</vt:lpstr>
      <vt:lpstr>260-mashq</vt:lpstr>
      <vt:lpstr>260-mashq</vt:lpstr>
      <vt:lpstr>260-mashq</vt:lpstr>
      <vt:lpstr>261-mashq</vt:lpstr>
      <vt:lpstr>261- 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655</cp:revision>
  <cp:lastPrinted>2020-08-26T14:48:01Z</cp:lastPrinted>
  <dcterms:created xsi:type="dcterms:W3CDTF">2020-04-11T16:25:36Z</dcterms:created>
  <dcterms:modified xsi:type="dcterms:W3CDTF">2020-11-17T06:28:53Z</dcterms:modified>
</cp:coreProperties>
</file>