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7"/>
  </p:notesMasterIdLst>
  <p:handoutMasterIdLst>
    <p:handoutMasterId r:id="rId18"/>
  </p:handoutMasterIdLst>
  <p:sldIdLst>
    <p:sldId id="390" r:id="rId4"/>
    <p:sldId id="487" r:id="rId5"/>
    <p:sldId id="488" r:id="rId6"/>
    <p:sldId id="489" r:id="rId7"/>
    <p:sldId id="454" r:id="rId8"/>
    <p:sldId id="480" r:id="rId9"/>
    <p:sldId id="490" r:id="rId10"/>
    <p:sldId id="491" r:id="rId11"/>
    <p:sldId id="481" r:id="rId12"/>
    <p:sldId id="494" r:id="rId13"/>
    <p:sldId id="493" r:id="rId14"/>
    <p:sldId id="492" r:id="rId15"/>
    <p:sldId id="401" r:id="rId16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31D"/>
    <a:srgbClr val="CC3399"/>
    <a:srgbClr val="391A05"/>
    <a:srgbClr val="66FFFF"/>
    <a:srgbClr val="8CEE42"/>
    <a:srgbClr val="FF33CC"/>
    <a:srgbClr val="FFCCFF"/>
    <a:srgbClr val="619FA7"/>
    <a:srgbClr val="99FF99"/>
    <a:srgbClr val="69C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36" autoAdjust="0"/>
  </p:normalViewPr>
  <p:slideViewPr>
    <p:cSldViewPr snapToGrid="0">
      <p:cViewPr varScale="1">
        <p:scale>
          <a:sx n="78" d="100"/>
          <a:sy n="78" d="100"/>
        </p:scale>
        <p:origin x="89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5DA7D-4265-467E-AB22-37F89BE72BE5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3FA1B7C-2841-4E8B-92F2-695927F5076F}">
      <dgm:prSet phldrT="[Текст]"/>
      <dgm:spPr/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92E8B-7D70-4EFD-B27D-1B894C9384EC}" type="parTrans" cxnId="{3B3E614D-8F3D-4249-A2D9-6BA25BA166D8}">
      <dgm:prSet/>
      <dgm:spPr/>
      <dgm:t>
        <a:bodyPr/>
        <a:lstStyle/>
        <a:p>
          <a:endParaRPr lang="ru-RU"/>
        </a:p>
      </dgm:t>
    </dgm:pt>
    <dgm:pt modelId="{F5878381-4ED0-4BF2-AABA-80FA7F02D765}" type="sibTrans" cxnId="{3B3E614D-8F3D-4249-A2D9-6BA25BA166D8}">
      <dgm:prSet/>
      <dgm:spPr/>
      <dgm:t>
        <a:bodyPr/>
        <a:lstStyle/>
        <a:p>
          <a:endParaRPr lang="ru-RU"/>
        </a:p>
      </dgm:t>
    </dgm:pt>
    <dgm:pt modelId="{66EE3FFF-BBA6-4B1D-B9DA-049396C489F8}">
      <dgm:prSet phldrT="[Текст]"/>
      <dgm:spPr/>
      <dgm:t>
        <a:bodyPr/>
        <a:lstStyle/>
        <a:p>
          <a:r>
            <a:rPr lang="uz-Latn-UZ" b="1" dirty="0" smtClean="0">
              <a:solidFill>
                <a:srgbClr val="391A05"/>
              </a:solidFill>
              <a:latin typeface="Arial" panose="020B0604020202020204" pitchFamily="34" charset="0"/>
              <a:cs typeface="Arial" panose="020B0604020202020204" pitchFamily="34" charset="0"/>
            </a:rPr>
            <a:t>joy</a:t>
          </a:r>
          <a:endParaRPr lang="ru-RU" b="1" dirty="0">
            <a:solidFill>
              <a:srgbClr val="391A05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913763-23FE-4FD8-91B6-7D718E8DF3EC}" type="parTrans" cxnId="{8049FBF4-9F25-4A3C-8A97-E85F1345D173}">
      <dgm:prSet/>
      <dgm:spPr/>
      <dgm:t>
        <a:bodyPr/>
        <a:lstStyle/>
        <a:p>
          <a:endParaRPr lang="ru-RU"/>
        </a:p>
      </dgm:t>
    </dgm:pt>
    <dgm:pt modelId="{CAB9C590-FAF7-4A5D-BCB0-832B5F108FE5}" type="sibTrans" cxnId="{8049FBF4-9F25-4A3C-8A97-E85F1345D173}">
      <dgm:prSet/>
      <dgm:spPr/>
      <dgm:t>
        <a:bodyPr/>
        <a:lstStyle/>
        <a:p>
          <a:endParaRPr lang="ru-RU"/>
        </a:p>
      </dgm:t>
    </dgm:pt>
    <dgm:pt modelId="{D0493795-6188-48BF-9AA6-C790E0AB1A12}">
      <dgm:prSet phldrT="[Текст]"/>
      <dgm:spPr/>
      <dgm:t>
        <a:bodyPr/>
        <a:lstStyle/>
        <a:p>
          <a:r>
            <a:rPr lang="uz-Latn-UZ" b="1" dirty="0" smtClean="0">
              <a:solidFill>
                <a:srgbClr val="391A05"/>
              </a:solidFill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endParaRPr lang="ru-RU" b="1" dirty="0">
            <a:solidFill>
              <a:srgbClr val="391A05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74096-5032-4C4D-BF3F-5D9FAE047648}" type="parTrans" cxnId="{5C8F1B05-B86C-41CA-A501-037420E3427E}">
      <dgm:prSet/>
      <dgm:spPr/>
      <dgm:t>
        <a:bodyPr/>
        <a:lstStyle/>
        <a:p>
          <a:endParaRPr lang="ru-RU"/>
        </a:p>
      </dgm:t>
    </dgm:pt>
    <dgm:pt modelId="{0F8FFA08-AC61-4B87-9AA0-FB81B63ED5B0}" type="sibTrans" cxnId="{5C8F1B05-B86C-41CA-A501-037420E3427E}">
      <dgm:prSet/>
      <dgm:spPr/>
      <dgm:t>
        <a:bodyPr/>
        <a:lstStyle/>
        <a:p>
          <a:endParaRPr lang="ru-RU"/>
        </a:p>
      </dgm:t>
    </dgm:pt>
    <dgm:pt modelId="{1ED1DDD3-C3B0-4D12-99A1-01B8C22BD4A1}" type="pres">
      <dgm:prSet presAssocID="{90A5DA7D-4265-467E-AB22-37F89BE72BE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D789675-D058-4250-9388-A6F1D8725599}" type="pres">
      <dgm:prSet presAssocID="{83FA1B7C-2841-4E8B-92F2-695927F5076F}" presName="Accent1" presStyleCnt="0"/>
      <dgm:spPr/>
    </dgm:pt>
    <dgm:pt modelId="{6326C820-B82C-418D-BAA4-B79A56E43C52}" type="pres">
      <dgm:prSet presAssocID="{83FA1B7C-2841-4E8B-92F2-695927F5076F}" presName="Accent" presStyleLbl="node1" presStyleIdx="0" presStyleCnt="3"/>
      <dgm:spPr/>
    </dgm:pt>
    <dgm:pt modelId="{5E5A658B-7CCB-4CF6-A9D1-8207C5F68642}" type="pres">
      <dgm:prSet presAssocID="{83FA1B7C-2841-4E8B-92F2-695927F5076F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20404-E6F2-4740-847B-97EA9828B7BD}" type="pres">
      <dgm:prSet presAssocID="{66EE3FFF-BBA6-4B1D-B9DA-049396C489F8}" presName="Accent2" presStyleCnt="0"/>
      <dgm:spPr/>
    </dgm:pt>
    <dgm:pt modelId="{7D868FA5-E747-48E5-A620-496C9F57C191}" type="pres">
      <dgm:prSet presAssocID="{66EE3FFF-BBA6-4B1D-B9DA-049396C489F8}" presName="Accent" presStyleLbl="node1" presStyleIdx="1" presStyleCnt="3"/>
      <dgm:spPr>
        <a:solidFill>
          <a:srgbClr val="36B31D"/>
        </a:solidFill>
      </dgm:spPr>
      <dgm:t>
        <a:bodyPr/>
        <a:lstStyle/>
        <a:p>
          <a:endParaRPr lang="ru-RU"/>
        </a:p>
      </dgm:t>
    </dgm:pt>
    <dgm:pt modelId="{4607F441-5311-4D65-B873-87D28DCACAD6}" type="pres">
      <dgm:prSet presAssocID="{66EE3FFF-BBA6-4B1D-B9DA-049396C489F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D6307-6CF7-4FED-A874-59D3C1138E8B}" type="pres">
      <dgm:prSet presAssocID="{D0493795-6188-48BF-9AA6-C790E0AB1A12}" presName="Accent3" presStyleCnt="0"/>
      <dgm:spPr/>
    </dgm:pt>
    <dgm:pt modelId="{AAE4141A-D245-4C15-9A91-AADD9531CB37}" type="pres">
      <dgm:prSet presAssocID="{D0493795-6188-48BF-9AA6-C790E0AB1A12}" presName="Accent" presStyleLbl="node1" presStyleIdx="2" presStyleCnt="3"/>
      <dgm:spPr/>
    </dgm:pt>
    <dgm:pt modelId="{109E68F7-A33C-4CC3-A920-345288630FBF}" type="pres">
      <dgm:prSet presAssocID="{D0493795-6188-48BF-9AA6-C790E0AB1A12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0F3969-3971-4CE0-9DA1-BD77C979E224}" type="presOf" srcId="{66EE3FFF-BBA6-4B1D-B9DA-049396C489F8}" destId="{4607F441-5311-4D65-B873-87D28DCACAD6}" srcOrd="0" destOrd="0" presId="urn:microsoft.com/office/officeart/2009/layout/CircleArrowProcess"/>
    <dgm:cxn modelId="{E1D8897B-92F5-4384-B5DA-7244E186A2D2}" type="presOf" srcId="{D0493795-6188-48BF-9AA6-C790E0AB1A12}" destId="{109E68F7-A33C-4CC3-A920-345288630FBF}" srcOrd="0" destOrd="0" presId="urn:microsoft.com/office/officeart/2009/layout/CircleArrowProcess"/>
    <dgm:cxn modelId="{3B3E614D-8F3D-4249-A2D9-6BA25BA166D8}" srcId="{90A5DA7D-4265-467E-AB22-37F89BE72BE5}" destId="{83FA1B7C-2841-4E8B-92F2-695927F5076F}" srcOrd="0" destOrd="0" parTransId="{F5292E8B-7D70-4EFD-B27D-1B894C9384EC}" sibTransId="{F5878381-4ED0-4BF2-AABA-80FA7F02D765}"/>
    <dgm:cxn modelId="{5C8F1B05-B86C-41CA-A501-037420E3427E}" srcId="{90A5DA7D-4265-467E-AB22-37F89BE72BE5}" destId="{D0493795-6188-48BF-9AA6-C790E0AB1A12}" srcOrd="2" destOrd="0" parTransId="{8CF74096-5032-4C4D-BF3F-5D9FAE047648}" sibTransId="{0F8FFA08-AC61-4B87-9AA0-FB81B63ED5B0}"/>
    <dgm:cxn modelId="{8049FBF4-9F25-4A3C-8A97-E85F1345D173}" srcId="{90A5DA7D-4265-467E-AB22-37F89BE72BE5}" destId="{66EE3FFF-BBA6-4B1D-B9DA-049396C489F8}" srcOrd="1" destOrd="0" parTransId="{8B913763-23FE-4FD8-91B6-7D718E8DF3EC}" sibTransId="{CAB9C590-FAF7-4A5D-BCB0-832B5F108FE5}"/>
    <dgm:cxn modelId="{751138FE-BAFF-4813-890B-D1C4320C4E4C}" type="presOf" srcId="{83FA1B7C-2841-4E8B-92F2-695927F5076F}" destId="{5E5A658B-7CCB-4CF6-A9D1-8207C5F68642}" srcOrd="0" destOrd="0" presId="urn:microsoft.com/office/officeart/2009/layout/CircleArrowProcess"/>
    <dgm:cxn modelId="{14BE6890-AC5B-46B3-96FA-FF8E50DA1028}" type="presOf" srcId="{90A5DA7D-4265-467E-AB22-37F89BE72BE5}" destId="{1ED1DDD3-C3B0-4D12-99A1-01B8C22BD4A1}" srcOrd="0" destOrd="0" presId="urn:microsoft.com/office/officeart/2009/layout/CircleArrowProcess"/>
    <dgm:cxn modelId="{EE915EB2-4390-45B8-B3D8-8D8993FAF591}" type="presParOf" srcId="{1ED1DDD3-C3B0-4D12-99A1-01B8C22BD4A1}" destId="{2D789675-D058-4250-9388-A6F1D8725599}" srcOrd="0" destOrd="0" presId="urn:microsoft.com/office/officeart/2009/layout/CircleArrowProcess"/>
    <dgm:cxn modelId="{0D2938BB-BFDA-4D9D-A55C-CF70DA54EC1F}" type="presParOf" srcId="{2D789675-D058-4250-9388-A6F1D8725599}" destId="{6326C820-B82C-418D-BAA4-B79A56E43C52}" srcOrd="0" destOrd="0" presId="urn:microsoft.com/office/officeart/2009/layout/CircleArrowProcess"/>
    <dgm:cxn modelId="{13423A1A-431E-44D7-A6A9-AE36E36415A5}" type="presParOf" srcId="{1ED1DDD3-C3B0-4D12-99A1-01B8C22BD4A1}" destId="{5E5A658B-7CCB-4CF6-A9D1-8207C5F68642}" srcOrd="1" destOrd="0" presId="urn:microsoft.com/office/officeart/2009/layout/CircleArrowProcess"/>
    <dgm:cxn modelId="{FE4AFF34-1F1E-4B9A-8DEA-B471DF12F250}" type="presParOf" srcId="{1ED1DDD3-C3B0-4D12-99A1-01B8C22BD4A1}" destId="{54820404-E6F2-4740-847B-97EA9828B7BD}" srcOrd="2" destOrd="0" presId="urn:microsoft.com/office/officeart/2009/layout/CircleArrowProcess"/>
    <dgm:cxn modelId="{B1F389E1-4640-4F53-A4ED-156C3DB94427}" type="presParOf" srcId="{54820404-E6F2-4740-847B-97EA9828B7BD}" destId="{7D868FA5-E747-48E5-A620-496C9F57C191}" srcOrd="0" destOrd="0" presId="urn:microsoft.com/office/officeart/2009/layout/CircleArrowProcess"/>
    <dgm:cxn modelId="{3A6F1C1D-22AA-4C9C-975D-B4D9A70B1DA3}" type="presParOf" srcId="{1ED1DDD3-C3B0-4D12-99A1-01B8C22BD4A1}" destId="{4607F441-5311-4D65-B873-87D28DCACAD6}" srcOrd="3" destOrd="0" presId="urn:microsoft.com/office/officeart/2009/layout/CircleArrowProcess"/>
    <dgm:cxn modelId="{734C4E78-772F-472A-AEC2-3432211E8093}" type="presParOf" srcId="{1ED1DDD3-C3B0-4D12-99A1-01B8C22BD4A1}" destId="{66DD6307-6CF7-4FED-A874-59D3C1138E8B}" srcOrd="4" destOrd="0" presId="urn:microsoft.com/office/officeart/2009/layout/CircleArrowProcess"/>
    <dgm:cxn modelId="{DB15BBBD-AB18-4174-82F0-B796004FD77B}" type="presParOf" srcId="{66DD6307-6CF7-4FED-A874-59D3C1138E8B}" destId="{AAE4141A-D245-4C15-9A91-AADD9531CB37}" srcOrd="0" destOrd="0" presId="urn:microsoft.com/office/officeart/2009/layout/CircleArrowProcess"/>
    <dgm:cxn modelId="{97A4FAF4-95D2-40C4-8BA7-9730EA004AD1}" type="presParOf" srcId="{1ED1DDD3-C3B0-4D12-99A1-01B8C22BD4A1}" destId="{109E68F7-A33C-4CC3-A920-345288630FB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6C820-B82C-418D-BAA4-B79A56E43C52}">
      <dsp:nvSpPr>
        <dsp:cNvPr id="0" name=""/>
        <dsp:cNvSpPr/>
      </dsp:nvSpPr>
      <dsp:spPr>
        <a:xfrm>
          <a:off x="1005865" y="223735"/>
          <a:ext cx="1740731" cy="174099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5A658B-7CCB-4CF6-A9D1-8207C5F68642}">
      <dsp:nvSpPr>
        <dsp:cNvPr id="0" name=""/>
        <dsp:cNvSpPr/>
      </dsp:nvSpPr>
      <dsp:spPr>
        <a:xfrm>
          <a:off x="1390624" y="852288"/>
          <a:ext cx="967291" cy="483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endParaRPr lang="ru-RU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0624" y="852288"/>
        <a:ext cx="967291" cy="483529"/>
      </dsp:txXfrm>
    </dsp:sp>
    <dsp:sp modelId="{7D868FA5-E747-48E5-A620-496C9F57C191}">
      <dsp:nvSpPr>
        <dsp:cNvPr id="0" name=""/>
        <dsp:cNvSpPr/>
      </dsp:nvSpPr>
      <dsp:spPr>
        <a:xfrm>
          <a:off x="522383" y="1224067"/>
          <a:ext cx="1740731" cy="174099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36B31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7F441-5311-4D65-B873-87D28DCACAD6}">
      <dsp:nvSpPr>
        <dsp:cNvPr id="0" name=""/>
        <dsp:cNvSpPr/>
      </dsp:nvSpPr>
      <dsp:spPr>
        <a:xfrm>
          <a:off x="909103" y="1858406"/>
          <a:ext cx="967291" cy="483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500" b="1" kern="1200" dirty="0" smtClean="0">
              <a:solidFill>
                <a:srgbClr val="391A05"/>
              </a:solidFill>
              <a:latin typeface="Arial" panose="020B0604020202020204" pitchFamily="34" charset="0"/>
              <a:cs typeface="Arial" panose="020B0604020202020204" pitchFamily="34" charset="0"/>
            </a:rPr>
            <a:t>joy</a:t>
          </a:r>
          <a:endParaRPr lang="ru-RU" sz="2500" b="1" kern="1200" dirty="0">
            <a:solidFill>
              <a:srgbClr val="391A05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9103" y="1858406"/>
        <a:ext cx="967291" cy="483529"/>
      </dsp:txXfrm>
    </dsp:sp>
    <dsp:sp modelId="{AAE4141A-D245-4C15-9A91-AADD9531CB37}">
      <dsp:nvSpPr>
        <dsp:cNvPr id="0" name=""/>
        <dsp:cNvSpPr/>
      </dsp:nvSpPr>
      <dsp:spPr>
        <a:xfrm>
          <a:off x="1129759" y="2344106"/>
          <a:ext cx="1495558" cy="149615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E68F7-A33C-4CC3-A920-345288630FBF}">
      <dsp:nvSpPr>
        <dsp:cNvPr id="0" name=""/>
        <dsp:cNvSpPr/>
      </dsp:nvSpPr>
      <dsp:spPr>
        <a:xfrm>
          <a:off x="1392912" y="2865971"/>
          <a:ext cx="967291" cy="483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500" b="1" kern="1200" dirty="0" smtClean="0">
              <a:solidFill>
                <a:srgbClr val="391A05"/>
              </a:solidFill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endParaRPr lang="ru-RU" sz="2500" b="1" kern="1200" dirty="0">
            <a:solidFill>
              <a:srgbClr val="391A05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2912" y="2865971"/>
        <a:ext cx="967291" cy="4835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11/24/2020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1761" y="1904898"/>
            <a:ext cx="8135669" cy="2244788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ATOQLI OTLARNING TURLARI VA IMLOSI. JOY NOMLARI VA ULARNING IMLOSI</a:t>
            </a:r>
            <a:endParaRPr lang="en-US" sz="3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9" y="1523693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9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900" y="422873"/>
            <a:ext cx="1335664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56" y="3973783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2" y="3984300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69" y="3954539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03" y="4018335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ESDA TUTING!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7123" y="970915"/>
            <a:ext cx="6610887" cy="3447098"/>
          </a:xfrm>
        </p:spPr>
        <p:txBody>
          <a:bodyPr/>
          <a:lstStyle/>
          <a:p>
            <a:pPr marL="514350" indent="-514350">
              <a:buFont typeface="Wingdings" panose="05000000000000000000" pitchFamily="2" charset="2"/>
              <a:buChar char="ü"/>
            </a:pP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Ikkinchi qismi turdosh ot bilan    yoki obod so‘zi bilan ifodalangan joy nomlari qo‘shib yoziladi:</a:t>
            </a:r>
          </a:p>
          <a:p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uz-Latn-UZ" sz="3200" dirty="0" smtClean="0">
                <a:solidFill>
                  <a:srgbClr val="7030A0"/>
                </a:solidFill>
              </a:rPr>
              <a:t>Yangiyo‘l, Xalqobod.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Ikkinchi qismi atoqli ot bo‘lgan joy nomlari ajratib yoziladi: </a:t>
            </a:r>
            <a:r>
              <a:rPr lang="uz-Latn-UZ" sz="3200" dirty="0" smtClean="0">
                <a:solidFill>
                  <a:srgbClr val="7030A0"/>
                </a:solidFill>
              </a:rPr>
              <a:t>Ko‘hna Urganch, O‘rta Chirchiq.</a:t>
            </a:r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140" y="1096644"/>
            <a:ext cx="1826943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63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282-mashq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702" y="997406"/>
            <a:ext cx="8291097" cy="615553"/>
          </a:xfrm>
        </p:spPr>
        <p:txBody>
          <a:bodyPr/>
          <a:lstStyle/>
          <a:p>
            <a:r>
              <a:rPr lang="en-US" sz="2000" dirty="0" err="1" smtClean="0"/>
              <a:t>Ga</a:t>
            </a:r>
            <a:r>
              <a:rPr lang="uz-Latn-UZ" sz="2000" dirty="0" smtClean="0"/>
              <a:t>p</a:t>
            </a:r>
            <a:r>
              <a:rPr lang="en-US" sz="2000" dirty="0" err="1" smtClean="0"/>
              <a:t>larni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‘</a:t>
            </a:r>
            <a:r>
              <a:rPr lang="uz-Latn-UZ" sz="2000" dirty="0" smtClean="0"/>
              <a:t>c</a:t>
            </a:r>
            <a:r>
              <a:rPr lang="en-US" sz="2000" dirty="0" smtClean="0"/>
              <a:t>hiring</a:t>
            </a:r>
            <a:r>
              <a:rPr lang="en-US" sz="2000" dirty="0"/>
              <a:t>, joy </a:t>
            </a:r>
            <a:r>
              <a:rPr lang="en-US" sz="2000" dirty="0" err="1"/>
              <a:t>nomlarini</a:t>
            </a:r>
            <a:r>
              <a:rPr lang="en-US" sz="2000" dirty="0"/>
              <a:t> </a:t>
            </a:r>
            <a:r>
              <a:rPr lang="en-US" sz="2000" dirty="0" smtClean="0"/>
              <a:t>to</a:t>
            </a:r>
            <a:r>
              <a:rPr lang="uz-Latn-UZ" sz="2000" dirty="0" smtClean="0"/>
              <a:t>p</a:t>
            </a:r>
            <a:r>
              <a:rPr lang="en-US" sz="2000" dirty="0" err="1" smtClean="0"/>
              <a:t>ib</a:t>
            </a:r>
            <a:r>
              <a:rPr lang="en-US" sz="2000" dirty="0"/>
              <a:t>,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bo‘lishini</a:t>
            </a:r>
            <a:r>
              <a:rPr lang="en-US" sz="2000" dirty="0"/>
              <a:t>  </a:t>
            </a:r>
            <a:r>
              <a:rPr lang="en-US" sz="2000" dirty="0" err="1"/>
              <a:t>izohlang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768" y="1645965"/>
            <a:ext cx="72974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Jiydaka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do‘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astak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Zahro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roqqo‘rg‘on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darvozasiga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yaqinlashib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kun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hir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11530" y="2114550"/>
            <a:ext cx="137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969770" y="2975610"/>
            <a:ext cx="2133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423" y="1440225"/>
            <a:ext cx="1310987" cy="2224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51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284-mashq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262" y="974546"/>
            <a:ext cx="8542557" cy="677108"/>
          </a:xfrm>
        </p:spPr>
        <p:txBody>
          <a:bodyPr/>
          <a:lstStyle/>
          <a:p>
            <a:pPr algn="ctr"/>
            <a:r>
              <a:rPr lang="en-US" sz="2200" dirty="0"/>
              <a:t>Joy  </a:t>
            </a:r>
            <a:r>
              <a:rPr lang="en-US" sz="2200" dirty="0" err="1"/>
              <a:t>nomlarini</a:t>
            </a:r>
            <a:r>
              <a:rPr lang="en-US" sz="2200" dirty="0"/>
              <a:t>  </a:t>
            </a:r>
            <a:r>
              <a:rPr lang="en-US" sz="2200" dirty="0" err="1"/>
              <a:t>ma’no</a:t>
            </a:r>
            <a:r>
              <a:rPr lang="en-US" sz="2200" dirty="0"/>
              <a:t>  </a:t>
            </a:r>
            <a:r>
              <a:rPr lang="en-US" sz="2200" dirty="0" err="1"/>
              <a:t>guruhlariga</a:t>
            </a:r>
            <a:r>
              <a:rPr lang="en-US" sz="2200" dirty="0"/>
              <a:t>  </a:t>
            </a:r>
            <a:r>
              <a:rPr lang="en-US" sz="2200" dirty="0" err="1"/>
              <a:t>ajratib</a:t>
            </a:r>
            <a:r>
              <a:rPr lang="en-US" sz="2200" dirty="0"/>
              <a:t>,  </a:t>
            </a:r>
            <a:r>
              <a:rPr lang="en-US" sz="2200" dirty="0" err="1"/>
              <a:t>jadvalga</a:t>
            </a:r>
            <a:r>
              <a:rPr lang="en-US" sz="2200" dirty="0"/>
              <a:t> </a:t>
            </a:r>
            <a:r>
              <a:rPr lang="en-US" sz="2200" dirty="0" err="1"/>
              <a:t>joylashtiring</a:t>
            </a:r>
            <a:r>
              <a:rPr lang="en-US" sz="2200" dirty="0"/>
              <a:t>.</a:t>
            </a:r>
            <a:endParaRPr lang="ru-RU" sz="2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913581"/>
              </p:ext>
            </p:extLst>
          </p:nvPr>
        </p:nvGraphicFramePr>
        <p:xfrm>
          <a:off x="251460" y="1762760"/>
          <a:ext cx="8686800" cy="166708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4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15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33543">
                <a:tc>
                  <a:txBody>
                    <a:bodyPr/>
                    <a:lstStyle/>
                    <a:p>
                      <a:pPr algn="ctr"/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Qit‘a nomlari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nomlari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Shahar nomlari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Qishloq nomlari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Viloyat</a:t>
                      </a:r>
                      <a:r>
                        <a:rPr lang="uz-Latn-UZ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nomlari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Tuman nomlari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Mahalla nomlari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543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London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Shirmon-buloq 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Xorazm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Ellikqal’a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Temirchilik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56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52185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610" y="1151816"/>
            <a:ext cx="620649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280-mashq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Ota-onangiz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, aka-ukalaringiz, opa-singillaringizning ismlarini yozing va ularga izoh bering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286-mashq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O‘zingiz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yashayotgan yerdagi joy nomlarini yozing. Ularning tarixiy shakllari ustida ham o‘ylang.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726" y="1278890"/>
            <a:ext cx="2408237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1-TOPSHIRIQ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293" y="1077416"/>
            <a:ext cx="7826818" cy="369332"/>
          </a:xfrm>
        </p:spPr>
        <p:txBody>
          <a:bodyPr/>
          <a:lstStyle/>
          <a:p>
            <a:pPr algn="ctr"/>
            <a:r>
              <a:rPr lang="en-US" sz="2400" dirty="0" err="1"/>
              <a:t>Shaxs</a:t>
            </a:r>
            <a:r>
              <a:rPr lang="en-US" sz="2400" dirty="0"/>
              <a:t>, </a:t>
            </a:r>
            <a:r>
              <a:rPr lang="en-US" sz="2400" dirty="0" err="1"/>
              <a:t>joyni</a:t>
            </a:r>
            <a:r>
              <a:rPr lang="en-US" sz="2400" dirty="0"/>
              <a:t> </a:t>
            </a:r>
            <a:r>
              <a:rPr lang="en-US" sz="2400" dirty="0" err="1" smtClean="0"/>
              <a:t>bildiruv</a:t>
            </a:r>
            <a:r>
              <a:rPr lang="uz-Latn-UZ" sz="2400" dirty="0" smtClean="0"/>
              <a:t>c</a:t>
            </a:r>
            <a:r>
              <a:rPr lang="en-US" sz="2400" dirty="0" smtClean="0"/>
              <a:t>hi </a:t>
            </a:r>
            <a:r>
              <a:rPr lang="en-US" sz="2400" dirty="0" err="1"/>
              <a:t>atoqli</a:t>
            </a:r>
            <a:r>
              <a:rPr lang="en-US" sz="2400" dirty="0"/>
              <a:t> </a:t>
            </a:r>
            <a:r>
              <a:rPr lang="en-US" sz="2400" dirty="0" err="1"/>
              <a:t>otlarga</a:t>
            </a:r>
            <a:r>
              <a:rPr lang="en-US" sz="2400" dirty="0"/>
              <a:t> </a:t>
            </a:r>
            <a:r>
              <a:rPr lang="en-US" sz="2400" dirty="0" err="1"/>
              <a:t>misollar</a:t>
            </a:r>
            <a:r>
              <a:rPr lang="en-US" sz="2400" dirty="0"/>
              <a:t> </a:t>
            </a:r>
            <a:r>
              <a:rPr lang="en-US" sz="2400" dirty="0" err="1"/>
              <a:t>keltiring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7240" y="1863090"/>
            <a:ext cx="2708910" cy="6743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10100" y="1863090"/>
            <a:ext cx="2708910" cy="67437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Joy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1601342" y="2537460"/>
            <a:ext cx="890398" cy="4572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5519356" y="2537461"/>
            <a:ext cx="890398" cy="4572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53653" y="3028951"/>
            <a:ext cx="255608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Alisher Navoiy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Mirtemir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4920" y="3028951"/>
            <a:ext cx="176644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Yangiariq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Bo‘rijar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8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2-TOPSHIRIQ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7153" y="974546"/>
            <a:ext cx="7826818" cy="1046440"/>
          </a:xfrm>
        </p:spPr>
        <p:txBody>
          <a:bodyPr/>
          <a:lstStyle/>
          <a:p>
            <a:pPr algn="ctr"/>
            <a:r>
              <a:rPr lang="en-US" sz="2000" dirty="0" err="1">
                <a:solidFill>
                  <a:srgbClr val="391A05"/>
                </a:solidFill>
              </a:rPr>
              <a:t>Berilgan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otlarni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quyidagi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guruhlarga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bo‘ling</a:t>
            </a:r>
            <a:r>
              <a:rPr lang="en-US" sz="2000" dirty="0">
                <a:solidFill>
                  <a:srgbClr val="391A05"/>
                </a:solidFill>
              </a:rPr>
              <a:t>. </a:t>
            </a:r>
            <a:endParaRPr lang="uz-Latn-UZ" sz="2000" dirty="0" smtClean="0">
              <a:solidFill>
                <a:srgbClr val="391A05"/>
              </a:solidFill>
            </a:endParaRPr>
          </a:p>
          <a:p>
            <a:pPr algn="ctr"/>
            <a:endParaRPr lang="uz-Latn-UZ" sz="2000" dirty="0"/>
          </a:p>
          <a:p>
            <a:pPr algn="ctr"/>
            <a:r>
              <a:rPr lang="en-US" sz="2800" dirty="0" err="1" smtClean="0">
                <a:solidFill>
                  <a:srgbClr val="391A05"/>
                </a:solidFill>
              </a:rPr>
              <a:t>Jo‘ra</a:t>
            </a:r>
            <a:r>
              <a:rPr lang="en-US" sz="2800" dirty="0">
                <a:solidFill>
                  <a:srgbClr val="391A05"/>
                </a:solidFill>
              </a:rPr>
              <a:t>, </a:t>
            </a:r>
            <a:r>
              <a:rPr lang="en-US" sz="2800" dirty="0" err="1">
                <a:solidFill>
                  <a:srgbClr val="391A05"/>
                </a:solidFill>
              </a:rPr>
              <a:t>Bekobod</a:t>
            </a:r>
            <a:r>
              <a:rPr lang="en-US" sz="2800" dirty="0">
                <a:solidFill>
                  <a:srgbClr val="391A05"/>
                </a:solidFill>
              </a:rPr>
              <a:t>, </a:t>
            </a:r>
            <a:r>
              <a:rPr lang="en-US" sz="2800" dirty="0" err="1">
                <a:solidFill>
                  <a:srgbClr val="391A05"/>
                </a:solidFill>
              </a:rPr>
              <a:t>Usmon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Nosir</a:t>
            </a:r>
            <a:r>
              <a:rPr lang="en-US" sz="2800" dirty="0">
                <a:solidFill>
                  <a:srgbClr val="391A05"/>
                </a:solidFill>
              </a:rPr>
              <a:t>, </a:t>
            </a:r>
            <a:r>
              <a:rPr lang="en-US" sz="2800" dirty="0" err="1">
                <a:solidFill>
                  <a:srgbClr val="391A05"/>
                </a:solidFill>
              </a:rPr>
              <a:t>Bo‘ribosar</a:t>
            </a:r>
            <a:r>
              <a:rPr lang="en-US" sz="2800" dirty="0">
                <a:solidFill>
                  <a:srgbClr val="391A05"/>
                </a:solidFill>
              </a:rPr>
              <a:t>.</a:t>
            </a:r>
            <a:endParaRPr lang="ru-RU" sz="2800" dirty="0">
              <a:solidFill>
                <a:srgbClr val="391A05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497469"/>
              </p:ext>
            </p:extLst>
          </p:nvPr>
        </p:nvGraphicFramePr>
        <p:xfrm>
          <a:off x="960120" y="2242820"/>
          <a:ext cx="6522720" cy="21945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74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4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 nomlari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O‘rin-joy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nomlari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 nomlari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97330" y="3040380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Jo‘ra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7090" y="3040380"/>
            <a:ext cx="1604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790" y="3455640"/>
            <a:ext cx="2263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Usmon Nosir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1870" y="3066990"/>
            <a:ext cx="1805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Bo‘ribosar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3084" y="3459420"/>
            <a:ext cx="1362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Ko‘ktoy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7374" y="3907720"/>
            <a:ext cx="126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Olapar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6123" y="3460670"/>
            <a:ext cx="170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Chilonzor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2956" y="3907720"/>
            <a:ext cx="160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6397" y="3917810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8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3-TOPSHIRIQ</a:t>
            </a:r>
            <a:endParaRPr lang="ru-RU" sz="4000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377190" y="1129284"/>
            <a:ext cx="1840230" cy="48463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Ism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77190" y="2081784"/>
            <a:ext cx="1840230" cy="484632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Ota ismi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77190" y="3057144"/>
            <a:ext cx="1840230" cy="484632"/>
          </a:xfrm>
          <a:prstGeom prst="homePlate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Familiya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94335" y="3929634"/>
            <a:ext cx="1840230" cy="484632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Taxallus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5995" y="3011424"/>
            <a:ext cx="1482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Toshev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34565" y="3879562"/>
            <a:ext cx="5158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Xorazmiy, Navoiy, Cho‘lpon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45995" y="2031712"/>
            <a:ext cx="6390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Yo‘ldosh o‘g‘li, Ibn Sino, Akbar qizi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45995" y="1060704"/>
            <a:ext cx="1733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3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843" y="974546"/>
            <a:ext cx="5365017" cy="3754874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Biror shaxs, narsa yoki joyga atab qo‘yilgan nomlar </a:t>
            </a:r>
            <a:r>
              <a:rPr lang="uz-Latn-UZ" sz="3200" dirty="0">
                <a:solidFill>
                  <a:srgbClr val="CC3399"/>
                </a:solidFill>
              </a:rPr>
              <a:t>atoqli otlar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sanaladi. </a:t>
            </a:r>
            <a:endParaRPr lang="uz-Latn-U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z-Latn-UZ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Kishilarning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ismi, otasining ismi, familiyasi, taxallusini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bildiruvchi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otlar </a:t>
            </a:r>
            <a:r>
              <a:rPr lang="uz-Latn-UZ" sz="3200" dirty="0">
                <a:solidFill>
                  <a:srgbClr val="CC3399"/>
                </a:solidFill>
              </a:rPr>
              <a:t>shaxs nomlari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sanaladi.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61103855"/>
              </p:ext>
            </p:extLst>
          </p:nvPr>
        </p:nvGraphicFramePr>
        <p:xfrm>
          <a:off x="5452111" y="562610"/>
          <a:ext cx="32689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ESDA TUTING!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8553" y="1222375"/>
            <a:ext cx="6610887" cy="3323987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Familiyalar  shaxs  ismidan  so‘ng otasining ismini qoldirish (Usmon Nosir) , otasining ismiga </a:t>
            </a:r>
            <a:r>
              <a:rPr lang="uz-Latn-UZ" sz="3600" dirty="0">
                <a:solidFill>
                  <a:srgbClr val="7030A0"/>
                </a:solidFill>
              </a:rPr>
              <a:t>-ov(a), </a:t>
            </a:r>
            <a:r>
              <a:rPr lang="uz-Latn-UZ" sz="3600" dirty="0" smtClean="0">
                <a:solidFill>
                  <a:srgbClr val="7030A0"/>
                </a:solidFill>
              </a:rPr>
              <a:t>-</a:t>
            </a:r>
            <a:r>
              <a:rPr lang="uz-Latn-UZ" sz="3600" dirty="0">
                <a:solidFill>
                  <a:srgbClr val="7030A0"/>
                </a:solidFill>
              </a:rPr>
              <a:t>yev(a) 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qo‘shimchasini </a:t>
            </a:r>
            <a:r>
              <a:rPr lang="uz-Latn-UZ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qo‘shish (Erkin Vohidov) bilan ifodalanadi.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140" y="1096644"/>
            <a:ext cx="1826943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70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278-mashq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1480" y="1168856"/>
            <a:ext cx="8435340" cy="307777"/>
          </a:xfrm>
        </p:spPr>
        <p:txBody>
          <a:bodyPr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Ga</a:t>
            </a:r>
            <a:r>
              <a:rPr lang="uz-Latn-UZ" sz="2000" dirty="0" smtClean="0">
                <a:solidFill>
                  <a:schemeClr val="tx1"/>
                </a:solidFill>
              </a:rPr>
              <a:t>p</a:t>
            </a:r>
            <a:r>
              <a:rPr lang="en-US" sz="2000" dirty="0" err="1" smtClean="0">
                <a:solidFill>
                  <a:schemeClr val="tx1"/>
                </a:solidFill>
              </a:rPr>
              <a:t>larni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</a:t>
            </a:r>
            <a:r>
              <a:rPr lang="en-US" sz="2000" dirty="0" smtClean="0">
                <a:solidFill>
                  <a:schemeClr val="tx1"/>
                </a:solidFill>
              </a:rPr>
              <a:t>‘</a:t>
            </a:r>
            <a:r>
              <a:rPr lang="uz-Latn-UZ" sz="2000" dirty="0" smtClean="0">
                <a:solidFill>
                  <a:schemeClr val="tx1"/>
                </a:solidFill>
              </a:rPr>
              <a:t>c</a:t>
            </a:r>
            <a:r>
              <a:rPr lang="en-US" sz="2000" dirty="0" smtClean="0">
                <a:solidFill>
                  <a:schemeClr val="tx1"/>
                </a:solidFill>
              </a:rPr>
              <a:t>hiring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Atoqli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otlarni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shaxs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nomlari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joy </a:t>
            </a:r>
            <a:r>
              <a:rPr lang="en-US" sz="2000" dirty="0" err="1">
                <a:solidFill>
                  <a:schemeClr val="tx1"/>
                </a:solidFill>
              </a:rPr>
              <a:t>nomlariga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ajrating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760" y="1768078"/>
            <a:ext cx="75666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Marg‘ilonga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Hasanali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Yusufbek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hojini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hlatish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oshkentga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jo‘nadilar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890" y="3646169"/>
            <a:ext cx="29097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 nomlari:</a:t>
            </a:r>
          </a:p>
          <a:p>
            <a:pPr marL="342900" indent="-342900">
              <a:buAutoNum type="arabicPeriod"/>
            </a:pP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 nomlari: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0380" y="3646169"/>
            <a:ext cx="4714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Otabek, Hasanali, Yusufbek.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8420" y="4101611"/>
            <a:ext cx="3477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Marg‘ilon, Toshkent.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395" y="1828799"/>
            <a:ext cx="1353883" cy="97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51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279-mashq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972" y="985976"/>
            <a:ext cx="8576847" cy="923330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000" dirty="0" smtClean="0">
                <a:solidFill>
                  <a:srgbClr val="391A05"/>
                </a:solidFill>
              </a:rPr>
              <a:t>Abdu-</a:t>
            </a:r>
            <a:r>
              <a:rPr lang="en-US" sz="2000" dirty="0">
                <a:solidFill>
                  <a:srgbClr val="391A05"/>
                </a:solidFill>
              </a:rPr>
              <a:t>,  -</a:t>
            </a:r>
            <a:r>
              <a:rPr lang="en-US" sz="2000" dirty="0" err="1">
                <a:solidFill>
                  <a:srgbClr val="391A05"/>
                </a:solidFill>
              </a:rPr>
              <a:t>qul</a:t>
            </a:r>
            <a:r>
              <a:rPr lang="en-US" sz="2000" dirty="0">
                <a:solidFill>
                  <a:srgbClr val="391A05"/>
                </a:solidFill>
              </a:rPr>
              <a:t>, -</a:t>
            </a:r>
            <a:r>
              <a:rPr lang="en-US" sz="2000" dirty="0" err="1">
                <a:solidFill>
                  <a:srgbClr val="391A05"/>
                </a:solidFill>
              </a:rPr>
              <a:t>berdi</a:t>
            </a:r>
            <a:r>
              <a:rPr lang="en-US" sz="2000" dirty="0">
                <a:solidFill>
                  <a:srgbClr val="391A05"/>
                </a:solidFill>
              </a:rPr>
              <a:t>,  -</a:t>
            </a:r>
            <a:r>
              <a:rPr lang="en-US" sz="2000" dirty="0" err="1">
                <a:solidFill>
                  <a:srgbClr val="391A05"/>
                </a:solidFill>
              </a:rPr>
              <a:t>xon</a:t>
            </a:r>
            <a:r>
              <a:rPr lang="en-US" sz="2000" dirty="0">
                <a:solidFill>
                  <a:srgbClr val="391A05"/>
                </a:solidFill>
              </a:rPr>
              <a:t>,  -</a:t>
            </a:r>
            <a:r>
              <a:rPr lang="en-US" sz="2000" dirty="0" err="1">
                <a:solidFill>
                  <a:srgbClr val="391A05"/>
                </a:solidFill>
              </a:rPr>
              <a:t>jon</a:t>
            </a:r>
            <a:r>
              <a:rPr lang="en-US" sz="2000" dirty="0">
                <a:solidFill>
                  <a:srgbClr val="391A05"/>
                </a:solidFill>
              </a:rPr>
              <a:t>, -boy,  - </a:t>
            </a:r>
            <a:r>
              <a:rPr lang="en-US" sz="2000" dirty="0" err="1">
                <a:solidFill>
                  <a:srgbClr val="391A05"/>
                </a:solidFill>
              </a:rPr>
              <a:t>oy</a:t>
            </a:r>
            <a:r>
              <a:rPr lang="en-US" sz="2000" dirty="0">
                <a:solidFill>
                  <a:srgbClr val="391A05"/>
                </a:solidFill>
              </a:rPr>
              <a:t>, -</a:t>
            </a:r>
            <a:r>
              <a:rPr lang="en-US" sz="2000" dirty="0" err="1">
                <a:solidFill>
                  <a:srgbClr val="391A05"/>
                </a:solidFill>
              </a:rPr>
              <a:t>bek</a:t>
            </a:r>
            <a:r>
              <a:rPr lang="en-US" sz="2000" dirty="0">
                <a:solidFill>
                  <a:srgbClr val="391A05"/>
                </a:solidFill>
              </a:rPr>
              <a:t>,  -</a:t>
            </a:r>
            <a:r>
              <a:rPr lang="en-US" sz="2000" dirty="0" err="1">
                <a:solidFill>
                  <a:srgbClr val="391A05"/>
                </a:solidFill>
              </a:rPr>
              <a:t>xo‘ja</a:t>
            </a:r>
            <a:r>
              <a:rPr lang="en-US" sz="2000" dirty="0">
                <a:solidFill>
                  <a:srgbClr val="391A05"/>
                </a:solidFill>
              </a:rPr>
              <a:t>,  -</a:t>
            </a:r>
            <a:r>
              <a:rPr lang="en-US" sz="2000" dirty="0" err="1">
                <a:solidFill>
                  <a:srgbClr val="391A05"/>
                </a:solidFill>
              </a:rPr>
              <a:t>bonu</a:t>
            </a:r>
            <a:r>
              <a:rPr lang="en-US" sz="2000" dirty="0">
                <a:solidFill>
                  <a:srgbClr val="391A05"/>
                </a:solidFill>
              </a:rPr>
              <a:t>  </a:t>
            </a:r>
            <a:r>
              <a:rPr lang="en-US" sz="2000" dirty="0" err="1">
                <a:solidFill>
                  <a:srgbClr val="391A05"/>
                </a:solidFill>
              </a:rPr>
              <a:t>singari</a:t>
            </a:r>
            <a:r>
              <a:rPr lang="en-US" sz="2000" dirty="0">
                <a:solidFill>
                  <a:srgbClr val="391A05"/>
                </a:solidFill>
              </a:rPr>
              <a:t>  </a:t>
            </a:r>
            <a:r>
              <a:rPr lang="en-US" sz="2000" dirty="0" err="1">
                <a:solidFill>
                  <a:srgbClr val="391A05"/>
                </a:solidFill>
              </a:rPr>
              <a:t>kishi</a:t>
            </a:r>
            <a:r>
              <a:rPr lang="en-US" sz="2000" dirty="0">
                <a:solidFill>
                  <a:srgbClr val="391A05"/>
                </a:solidFill>
              </a:rPr>
              <a:t>  </a:t>
            </a:r>
            <a:r>
              <a:rPr lang="en-US" sz="2000" dirty="0" err="1">
                <a:solidFill>
                  <a:srgbClr val="391A05"/>
                </a:solidFill>
              </a:rPr>
              <a:t>nomlari</a:t>
            </a:r>
            <a:r>
              <a:rPr lang="en-US" sz="2000" dirty="0">
                <a:solidFill>
                  <a:srgbClr val="391A05"/>
                </a:solidFill>
              </a:rPr>
              <a:t>  </a:t>
            </a:r>
            <a:r>
              <a:rPr lang="en-US" sz="2000" dirty="0" err="1" smtClean="0">
                <a:solidFill>
                  <a:srgbClr val="391A05"/>
                </a:solidFill>
              </a:rPr>
              <a:t>ko‘rsatki</a:t>
            </a:r>
            <a:r>
              <a:rPr lang="uz-Latn-UZ" sz="2000" dirty="0" smtClean="0">
                <a:solidFill>
                  <a:srgbClr val="391A05"/>
                </a:solidFill>
              </a:rPr>
              <a:t>c</a:t>
            </a:r>
            <a:r>
              <a:rPr lang="en-US" sz="2000" dirty="0" err="1" smtClean="0">
                <a:solidFill>
                  <a:srgbClr val="391A05"/>
                </a:solidFill>
              </a:rPr>
              <a:t>hlari</a:t>
            </a:r>
            <a:r>
              <a:rPr lang="en-US" sz="2000" dirty="0" smtClean="0">
                <a:solidFill>
                  <a:srgbClr val="391A05"/>
                </a:solidFill>
              </a:rPr>
              <a:t>  </a:t>
            </a:r>
            <a:r>
              <a:rPr lang="en-US" sz="2000" dirty="0" err="1">
                <a:solidFill>
                  <a:srgbClr val="391A05"/>
                </a:solidFill>
              </a:rPr>
              <a:t>ishtirok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etgan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ismlar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qatorini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tuzing</a:t>
            </a:r>
            <a:r>
              <a:rPr lang="en-US" sz="2000" dirty="0">
                <a:solidFill>
                  <a:srgbClr val="391A05"/>
                </a:solidFill>
              </a:rPr>
              <a:t>. </a:t>
            </a:r>
            <a:r>
              <a:rPr lang="en-US" sz="2000" dirty="0" err="1">
                <a:solidFill>
                  <a:srgbClr val="391A05"/>
                </a:solidFill>
              </a:rPr>
              <a:t>Ularning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ismlarga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qo‘shilish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o‘rni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va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imlosini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tushuntiring</a:t>
            </a:r>
            <a:r>
              <a:rPr lang="en-US" sz="2000" dirty="0">
                <a:solidFill>
                  <a:srgbClr val="391A05"/>
                </a:solidFill>
              </a:rPr>
              <a:t>.</a:t>
            </a:r>
            <a:endParaRPr lang="ru-RU" sz="2000" dirty="0">
              <a:solidFill>
                <a:srgbClr val="391A0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330" y="2297430"/>
            <a:ext cx="534935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Abduqahhor, Abdurasul, </a:t>
            </a:r>
          </a:p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Tangriqul, Hakimxon,</a:t>
            </a:r>
          </a:p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Komiljon, Rohatoy,  Azizbek,</a:t>
            </a:r>
          </a:p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A’zamxo‘ja, Madinabonu...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95" y="1771969"/>
            <a:ext cx="921385" cy="172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78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7113" y="940256"/>
            <a:ext cx="7273827" cy="3077766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Ma’lum bir geografik hududga atab qo‘yilgan nomlar </a:t>
            </a:r>
            <a:r>
              <a:rPr lang="uz-Latn-UZ" sz="2800" dirty="0">
                <a:solidFill>
                  <a:srgbClr val="CC3399"/>
                </a:solidFill>
              </a:rPr>
              <a:t>joy nomlari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hisoblanadi. Mamlakat,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o‘lka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nomlari qo‘shma so‘z shaklida bo‘lganda, tarkibidagi har bir so‘z bosh harf bilan yoziladi. </a:t>
            </a:r>
            <a:endParaRPr lang="uz-Latn-U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Tarkibida </a:t>
            </a:r>
            <a:r>
              <a:rPr lang="uz-Latn-UZ" sz="2800" dirty="0">
                <a:solidFill>
                  <a:srgbClr val="CC3399"/>
                </a:solidFill>
              </a:rPr>
              <a:t>bo‘yi, orti, oldi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so‘zlari ishtirok etgan joy nomlari qo‘shib yoziladi.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292" y="4410901"/>
            <a:ext cx="1981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 Osiyo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43734" y="4427022"/>
            <a:ext cx="1604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Orolbo‘yi</a:t>
            </a:r>
            <a:endParaRPr lang="ru-RU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1054484" y="4159342"/>
            <a:ext cx="857250" cy="29366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4017572" y="4159342"/>
            <a:ext cx="857250" cy="29366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7" r="10617"/>
          <a:stretch/>
        </p:blipFill>
        <p:spPr bwMode="auto">
          <a:xfrm>
            <a:off x="7578090" y="1051560"/>
            <a:ext cx="1234440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09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7435</TotalTime>
  <Words>519</Words>
  <Application>Microsoft Office PowerPoint</Application>
  <PresentationFormat>Экран (16:9)</PresentationFormat>
  <Paragraphs>95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ONA TILI</vt:lpstr>
      <vt:lpstr>1-TOPSHIRIQ</vt:lpstr>
      <vt:lpstr>2-TOPSHIRIQ</vt:lpstr>
      <vt:lpstr>3-TOPSHIRIQ</vt:lpstr>
      <vt:lpstr>BILIB OLING!</vt:lpstr>
      <vt:lpstr>ESDA TUTING!</vt:lpstr>
      <vt:lpstr>278-mashq</vt:lpstr>
      <vt:lpstr>279-mashq</vt:lpstr>
      <vt:lpstr>BILIB OLING!</vt:lpstr>
      <vt:lpstr>ESDA TUTING!</vt:lpstr>
      <vt:lpstr>282-mashq</vt:lpstr>
      <vt:lpstr>284-mashq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667</cp:revision>
  <cp:lastPrinted>2020-08-26T14:48:01Z</cp:lastPrinted>
  <dcterms:created xsi:type="dcterms:W3CDTF">2020-04-11T16:25:36Z</dcterms:created>
  <dcterms:modified xsi:type="dcterms:W3CDTF">2020-11-24T06:18:10Z</dcterms:modified>
</cp:coreProperties>
</file>