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</p:sldMasterIdLst>
  <p:notesMasterIdLst>
    <p:notesMasterId r:id="rId20"/>
  </p:notesMasterIdLst>
  <p:handoutMasterIdLst>
    <p:handoutMasterId r:id="rId21"/>
  </p:handoutMasterIdLst>
  <p:sldIdLst>
    <p:sldId id="390" r:id="rId5"/>
    <p:sldId id="471" r:id="rId6"/>
    <p:sldId id="470" r:id="rId7"/>
    <p:sldId id="472" r:id="rId8"/>
    <p:sldId id="467" r:id="rId9"/>
    <p:sldId id="473" r:id="rId10"/>
    <p:sldId id="476" r:id="rId11"/>
    <p:sldId id="454" r:id="rId12"/>
    <p:sldId id="466" r:id="rId13"/>
    <p:sldId id="468" r:id="rId14"/>
    <p:sldId id="478" r:id="rId15"/>
    <p:sldId id="474" r:id="rId16"/>
    <p:sldId id="477" r:id="rId17"/>
    <p:sldId id="475" r:id="rId18"/>
    <p:sldId id="401" r:id="rId19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391A05"/>
    <a:srgbClr val="8CEE42"/>
    <a:srgbClr val="FF33CC"/>
    <a:srgbClr val="FFCCFF"/>
    <a:srgbClr val="66FFFF"/>
    <a:srgbClr val="619FA7"/>
    <a:srgbClr val="99FF99"/>
    <a:srgbClr val="69CAD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619" autoAdjust="0"/>
  </p:normalViewPr>
  <p:slideViewPr>
    <p:cSldViewPr snapToGrid="0">
      <p:cViewPr>
        <p:scale>
          <a:sx n="90" d="100"/>
          <a:sy n="90" d="100"/>
        </p:scale>
        <p:origin x="-756" y="-9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279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257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505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249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23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980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236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815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41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54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12/1/2020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12/1/2020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9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4031" y="1906854"/>
            <a:ext cx="7355941" cy="1690790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TASHKILOT, KORXONA</a:t>
            </a:r>
            <a:r>
              <a:rPr lang="uz-Latn-UZ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MUASSASA NOMLARI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900" y="422873"/>
            <a:ext cx="1072775" cy="464427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6" name="Picture 8" descr="Letmio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0" y="3632751"/>
            <a:ext cx="950292" cy="9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2017-2018 Bahar Grubu Formasyon Ders Programı ve Sınıf Listeleri | Akdeniz  Üniversitesi | Pedagojik Formasyon Eğiti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61" y="3819698"/>
            <a:ext cx="931138" cy="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esign elements - iMessage | Standard Universal Audio &amp; Video Connection  Types | Cisco Multimedia, Voice, Phone. Cisco icons, shapes, stencils and  symbols | Mic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88" y="3819698"/>
            <a:ext cx="1054186" cy="1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95" y="3610100"/>
            <a:ext cx="897103" cy="8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073" y="1662545"/>
            <a:ext cx="436418" cy="120534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4073" y="3400233"/>
            <a:ext cx="436418" cy="12053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287-mashq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542" y="940256"/>
            <a:ext cx="8679717" cy="1107996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400" dirty="0" err="1" smtClean="0"/>
              <a:t>Tashkilot</a:t>
            </a:r>
            <a:r>
              <a:rPr lang="en-US" sz="2400" dirty="0"/>
              <a:t>, </a:t>
            </a:r>
            <a:r>
              <a:rPr lang="en-US" sz="2400" dirty="0" err="1"/>
              <a:t>korxona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muassasa</a:t>
            </a:r>
            <a:r>
              <a:rPr lang="en-US" sz="2400" dirty="0"/>
              <a:t> </a:t>
            </a:r>
            <a:r>
              <a:rPr lang="en-US" sz="2400" dirty="0" err="1"/>
              <a:t>nomlarini</a:t>
            </a:r>
            <a:r>
              <a:rPr lang="en-US" sz="2400" dirty="0"/>
              <a:t> </a:t>
            </a:r>
            <a:r>
              <a:rPr lang="en-US" sz="2400" dirty="0" err="1"/>
              <a:t>jadvalga</a:t>
            </a:r>
            <a:r>
              <a:rPr lang="en-US" sz="2400" dirty="0"/>
              <a:t> </a:t>
            </a:r>
            <a:r>
              <a:rPr lang="en-US" sz="2400" dirty="0" err="1"/>
              <a:t>joylashtiring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ular</a:t>
            </a:r>
            <a:r>
              <a:rPr lang="en-US" sz="2400" dirty="0"/>
              <a:t> </a:t>
            </a:r>
            <a:r>
              <a:rPr lang="en-US" sz="2400" dirty="0" err="1"/>
              <a:t>ishtirokida</a:t>
            </a:r>
            <a:r>
              <a:rPr lang="en-US" sz="2400" dirty="0"/>
              <a:t> </a:t>
            </a:r>
            <a:r>
              <a:rPr lang="en-US" sz="2400" dirty="0" err="1" smtClean="0"/>
              <a:t>ga</a:t>
            </a:r>
            <a:r>
              <a:rPr lang="uz-Latn-UZ" sz="2400" dirty="0" smtClean="0"/>
              <a:t>p</a:t>
            </a:r>
            <a:r>
              <a:rPr lang="en-US" sz="2400" dirty="0" err="1" smtClean="0"/>
              <a:t>lar</a:t>
            </a:r>
            <a:r>
              <a:rPr lang="en-US" sz="2400" dirty="0" smtClean="0"/>
              <a:t> </a:t>
            </a:r>
            <a:r>
              <a:rPr lang="en-US" sz="2400" dirty="0" err="1"/>
              <a:t>tuzing</a:t>
            </a:r>
            <a:r>
              <a:rPr lang="en-US" sz="2400" dirty="0"/>
              <a:t>. </a:t>
            </a:r>
            <a:r>
              <a:rPr lang="en-US" sz="2400" dirty="0" err="1"/>
              <a:t>O‘zingiz</a:t>
            </a:r>
            <a:r>
              <a:rPr lang="en-US" sz="2400" dirty="0"/>
              <a:t> </a:t>
            </a:r>
            <a:r>
              <a:rPr lang="en-US" sz="2400" dirty="0" err="1"/>
              <a:t>yashayotgan</a:t>
            </a:r>
            <a:r>
              <a:rPr lang="en-US" sz="2400" dirty="0"/>
              <a:t> </a:t>
            </a:r>
            <a:r>
              <a:rPr lang="en-US" sz="2400" dirty="0" err="1"/>
              <a:t>yerdagi</a:t>
            </a:r>
            <a:r>
              <a:rPr lang="en-US" sz="2400" dirty="0"/>
              <a:t> </a:t>
            </a:r>
            <a:r>
              <a:rPr lang="en-US" sz="2400" dirty="0" err="1"/>
              <a:t>shunday</a:t>
            </a:r>
            <a:r>
              <a:rPr lang="en-US" sz="2400" dirty="0"/>
              <a:t> </a:t>
            </a:r>
            <a:r>
              <a:rPr lang="en-US" sz="2400" dirty="0" err="1"/>
              <a:t>nomlarga</a:t>
            </a:r>
            <a:r>
              <a:rPr lang="en-US" sz="2400" dirty="0"/>
              <a:t> </a:t>
            </a:r>
            <a:r>
              <a:rPr lang="en-US" sz="2400" dirty="0" err="1"/>
              <a:t>misollar</a:t>
            </a:r>
            <a:r>
              <a:rPr lang="en-US" sz="2400" dirty="0"/>
              <a:t> </a:t>
            </a:r>
            <a:r>
              <a:rPr lang="en-US" sz="2400" dirty="0" err="1" smtClean="0"/>
              <a:t>keltiring</a:t>
            </a:r>
            <a:r>
              <a:rPr lang="uz-Latn-UZ" sz="2400" dirty="0" smtClean="0"/>
              <a:t>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82350"/>
              </p:ext>
            </p:extLst>
          </p:nvPr>
        </p:nvGraphicFramePr>
        <p:xfrm>
          <a:off x="251460" y="2562860"/>
          <a:ext cx="8709660" cy="1798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7415"/>
                <a:gridCol w="2177415"/>
                <a:gridCol w="2177415"/>
                <a:gridCol w="21774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Xalqaro tashkilot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 oliy tashkiloti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 muassasasi nomlari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Korxona nomlari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0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287-mashq 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12393"/>
              </p:ext>
            </p:extLst>
          </p:nvPr>
        </p:nvGraphicFramePr>
        <p:xfrm>
          <a:off x="182880" y="905510"/>
          <a:ext cx="8709660" cy="3413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5380"/>
                <a:gridCol w="2303520"/>
                <a:gridCol w="2135380"/>
                <a:gridCol w="2135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Xalqaro tashkilot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 oliy tashkiloti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 muassasasi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Korxona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Xalqaro Olimpiya Qo‘mitasi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 Oliy Majlisi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“Bahor” konsert zali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“Umid” firmasi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Osiyo Taraqqiyot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Banki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‘zbekiston Vazirlar Mahkamasi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Guliston davlat universiteti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Samarqand chinni zavodi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Temuriylar tarixi davlat muzeyi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“Istiqlol” fermer xo‘jaligi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" y="4478326"/>
            <a:ext cx="767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Biz Temuriylar taxiri davlat muzeyiga sayohatga bordik.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988709"/>
            <a:ext cx="2905125" cy="171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804" y="2851546"/>
            <a:ext cx="2484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“Damas” </a:t>
            </a: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avtomashinasi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4985" y="3469865"/>
            <a:ext cx="2484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“Neksiya”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avtomashinasi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114" y="2845591"/>
            <a:ext cx="2484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“Malibu” </a:t>
            </a:r>
          </a:p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avtomashinasi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14" y="949783"/>
            <a:ext cx="2693500" cy="17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85" y="1383502"/>
            <a:ext cx="2601388" cy="190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8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288-mashq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758" y="1771116"/>
            <a:ext cx="6092042" cy="2954655"/>
          </a:xfrm>
        </p:spPr>
        <p:txBody>
          <a:bodyPr/>
          <a:lstStyle/>
          <a:p>
            <a:r>
              <a:rPr lang="uz-Latn-UZ" sz="2400" dirty="0" smtClean="0">
                <a:solidFill>
                  <a:schemeClr val="tx1"/>
                </a:solidFill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</a:rPr>
              <a:t>Madaniyat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uz-Latn-UZ" sz="2400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ort </a:t>
            </a:r>
            <a:r>
              <a:rPr lang="en-US" sz="2400" dirty="0" err="1">
                <a:solidFill>
                  <a:schemeClr val="tx1"/>
                </a:solidFill>
              </a:rPr>
              <a:t>ishlari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vazirligi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O‘zbekiston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Respublikasi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Vazirlar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Mahkamasi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Qo‘sh</a:t>
            </a:r>
            <a:r>
              <a:rPr lang="uz-Latn-UZ" sz="2400" dirty="0" smtClean="0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hinor</a:t>
            </a:r>
            <a:r>
              <a:rPr lang="en-US" sz="2400" dirty="0" smtClean="0">
                <a:solidFill>
                  <a:schemeClr val="tx1"/>
                </a:solidFill>
              </a:rPr>
              <a:t>” </a:t>
            </a:r>
            <a:r>
              <a:rPr lang="en-US" sz="2400" dirty="0" err="1">
                <a:solidFill>
                  <a:schemeClr val="tx1"/>
                </a:solidFill>
              </a:rPr>
              <a:t>mas’uliyati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z-Latn-UZ" sz="2400" dirty="0" err="1" smtClean="0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heklangan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ishlab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z-Latn-UZ" sz="2400" dirty="0" err="1" smtClean="0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hiqarish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birlashmasi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Bulung‘ur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tumani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hokimligi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Urgan</a:t>
            </a:r>
            <a:r>
              <a:rPr lang="uz-Latn-UZ" sz="2400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h </a:t>
            </a:r>
            <a:r>
              <a:rPr lang="en-US" sz="2400" dirty="0" err="1">
                <a:solidFill>
                  <a:schemeClr val="tx1"/>
                </a:solidFill>
              </a:rPr>
              <a:t>davlat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universiteti</a:t>
            </a:r>
            <a:r>
              <a:rPr lang="en-US" sz="2400" dirty="0">
                <a:solidFill>
                  <a:schemeClr val="tx1"/>
                </a:solidFill>
              </a:rPr>
              <a:t>,  </a:t>
            </a:r>
            <a:r>
              <a:rPr lang="uz-Latn-UZ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Lazzat</a:t>
            </a:r>
            <a:r>
              <a:rPr lang="uz-Latn-UZ" sz="2400" dirty="0" smtClean="0">
                <a:solidFill>
                  <a:schemeClr val="tx1"/>
                </a:solidFill>
              </a:rPr>
              <a:t>”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oshxonasi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uz-Latn-UZ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Afrosiyob</a:t>
            </a:r>
            <a:r>
              <a:rPr lang="uz-Latn-UZ" sz="2400" dirty="0" smtClean="0">
                <a:solidFill>
                  <a:schemeClr val="tx1"/>
                </a:solidFill>
              </a:rPr>
              <a:t>”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mehmonxonasi</a:t>
            </a:r>
            <a:r>
              <a:rPr lang="en-US" sz="2400" dirty="0">
                <a:solidFill>
                  <a:schemeClr val="tx1"/>
                </a:solidFill>
              </a:rPr>
              <a:t>, Toshkent </a:t>
            </a:r>
            <a:r>
              <a:rPr lang="en-US" sz="2400" dirty="0" err="1">
                <a:solidFill>
                  <a:schemeClr val="tx1"/>
                </a:solidFill>
              </a:rPr>
              <a:t>davlat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agrar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universiteti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758" y="968227"/>
            <a:ext cx="8760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nomlarni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farqlarni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66" y="1676113"/>
            <a:ext cx="1496648" cy="19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288-mashq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885" y="902970"/>
            <a:ext cx="2457450" cy="1013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Davlat oliy tashkiloti nomlari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6088" y="902970"/>
            <a:ext cx="2684145" cy="101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Davlat muassasasi nomlari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6970" y="902970"/>
            <a:ext cx="2388870" cy="101346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Korxona nomlari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5" y="2175510"/>
            <a:ext cx="1532910" cy="20916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2880" y="2270760"/>
            <a:ext cx="2537460" cy="24269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Respubliksi Vazirlar Mahkamasi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00" y="2160270"/>
            <a:ext cx="1532910" cy="20916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06089" y="2232660"/>
            <a:ext cx="2684145" cy="2426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Madaniyat va sport ishlari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vazirligi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Urganch davlat universiteti, Toshkent davlat agrar universiteti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65" y="2160270"/>
            <a:ext cx="1532910" cy="20916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15050" y="2232660"/>
            <a:ext cx="2876550" cy="2426970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“Qo‘shchinor” mas’uliyati cheklangan ishlab chiqarish birlashmasi, “Lazzat” oshxonasi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1" y="984788"/>
            <a:ext cx="8641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289-mashq.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O‘zingiz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yashayotgan joydagi muassasa, korxona, tashkilotlarning nomlarini yozing.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5"/>
          <a:stretch/>
        </p:blipFill>
        <p:spPr bwMode="auto">
          <a:xfrm>
            <a:off x="2545398" y="2554448"/>
            <a:ext cx="4165406" cy="228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08181"/>
              </p:ext>
            </p:extLst>
          </p:nvPr>
        </p:nvGraphicFramePr>
        <p:xfrm>
          <a:off x="142240" y="202014"/>
          <a:ext cx="8890001" cy="48059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26817"/>
                <a:gridCol w="859367"/>
                <a:gridCol w="903817"/>
              </a:tblGrid>
              <a:tr h="645922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Ma’lumotlar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47914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Otlar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tuzilishiga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to‘rtta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turga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bo‘linadi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4328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Tarkibida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bo‘yi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ishtirok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etgan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joy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nomlari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ajratib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yoziladi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Ikki va undan ortiq asosdan tarkib topgan turdosh otlar har doim qo‘sh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 yoziladi.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Uy-puy,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tuz-puz, tovoq-povoq  so‘zlari juft otlar sanaladi.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5922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Juft va takroriy ot qismlari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chiziqcha bilan ajratib yoziladi.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42978" y="755005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7375" y="171657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42977" y="2435213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7376" y="3232861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3136" y="4177741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20" y="253797"/>
            <a:ext cx="8190071" cy="366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10" y="1148715"/>
            <a:ext cx="2320492" cy="15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10" y="1127045"/>
            <a:ext cx="2449830" cy="160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41" y="3284205"/>
            <a:ext cx="2314904" cy="14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56" y="3284205"/>
            <a:ext cx="2108735" cy="14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1" y="1127045"/>
            <a:ext cx="2583642" cy="160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uz-Latn-UZ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4031" y="1906854"/>
            <a:ext cx="7355941" cy="1690790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TASHKILOT, KORXONA</a:t>
            </a:r>
            <a:r>
              <a:rPr lang="uz-Latn-UZ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MUASSASA NOMLARI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6" name="Picture 8" descr="Letmio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07" y="3938788"/>
            <a:ext cx="950292" cy="9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2017-2018 Bahar Grubu Formasyon Ders Programı ve Sınıf Listeleri | Akdeniz  Üniversitesi | Pedagojik Formasyon Eğiti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31" y="3377337"/>
            <a:ext cx="931138" cy="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esign elements - iMessage | Standard Universal Audio &amp; Video Connection  Types | Cisco Multimedia, Voice, Phone. Cisco icons, shapes, stencils and  symbols | Mic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85" y="3278996"/>
            <a:ext cx="1054186" cy="1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77" y="3979320"/>
            <a:ext cx="897103" cy="8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66089"/>
              </p:ext>
            </p:extLst>
          </p:nvPr>
        </p:nvGraphicFramePr>
        <p:xfrm>
          <a:off x="182880" y="3065780"/>
          <a:ext cx="8709660" cy="1798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7415"/>
                <a:gridCol w="2177415"/>
                <a:gridCol w="2177415"/>
                <a:gridCol w="21774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Xalqaro tashkilot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 oliy tashkiloti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Korxona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 muassasasi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2880" y="896273"/>
            <a:ext cx="8835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jadvaldagi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Imlosini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z-Latn-U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Sog‘liqni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vazirligi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Millatlar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ashkiloti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Vazirlar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Mahkamasi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Majlisi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oshkent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traktor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92682"/>
              </p:ext>
            </p:extLst>
          </p:nvPr>
        </p:nvGraphicFramePr>
        <p:xfrm>
          <a:off x="182880" y="985520"/>
          <a:ext cx="8709660" cy="3627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7415"/>
                <a:gridCol w="2177415"/>
                <a:gridCol w="2177415"/>
                <a:gridCol w="21774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Xalqaro tashkilot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 oliy tashkiloti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Korxona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 muassasasi nomlari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Birlashgan Millatlar Tashkiloti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 Respublikasi Vazirlar Mahkamasi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 traktor zavodi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Sog‘liqni saqlash vazirligi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 Oliy Majlisi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 Milliy universiteti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32" y="909003"/>
            <a:ext cx="1931377" cy="233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273" y="940256"/>
            <a:ext cx="6725187" cy="3447098"/>
          </a:xfrm>
        </p:spPr>
        <p:txBody>
          <a:bodyPr/>
          <a:lstStyle/>
          <a:p>
            <a:r>
              <a:rPr lang="uz-Latn-UZ" sz="3200" b="1" dirty="0" smtClean="0">
                <a:solidFill>
                  <a:srgbClr val="0070C0"/>
                </a:solidFill>
              </a:rPr>
              <a:t>  </a:t>
            </a:r>
            <a:r>
              <a:rPr lang="en-US" sz="3200" dirty="0" err="1">
                <a:solidFill>
                  <a:schemeClr val="tx1"/>
                </a:solidFill>
              </a:rPr>
              <a:t>Xalqaro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tashkilot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oliy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davlat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tashkilotlari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mansablarining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nomlari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tarkibidagi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so‘z</a:t>
            </a:r>
            <a:r>
              <a:rPr lang="en-US" sz="3200" dirty="0">
                <a:solidFill>
                  <a:schemeClr val="tx1"/>
                </a:solidFill>
              </a:rPr>
              <a:t> bosh </a:t>
            </a:r>
            <a:r>
              <a:rPr lang="en-US" sz="3200" dirty="0" err="1">
                <a:solidFill>
                  <a:schemeClr val="tx1"/>
                </a:solidFill>
              </a:rPr>
              <a:t>harf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bilan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yoziladi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uz-Latn-UZ" sz="3200" dirty="0" smtClean="0">
                <a:solidFill>
                  <a:schemeClr val="tx1"/>
                </a:solidFill>
              </a:rPr>
              <a:t>Masalan:</a:t>
            </a:r>
            <a:r>
              <a:rPr lang="uz-Latn-UZ" sz="3200" dirty="0" smtClean="0">
                <a:solidFill>
                  <a:srgbClr val="391A05"/>
                </a:solidFill>
              </a:rPr>
              <a:t> </a:t>
            </a:r>
            <a:r>
              <a:rPr lang="uz-Latn-UZ" sz="3200" dirty="0" smtClean="0">
                <a:solidFill>
                  <a:srgbClr val="CC3399"/>
                </a:solidFill>
              </a:rPr>
              <a:t>Jahon Tinchlik Kengashi, Oliy Kengash</a:t>
            </a:r>
            <a:r>
              <a:rPr lang="uz-Latn-UZ" sz="3200" dirty="0" smtClean="0">
                <a:solidFill>
                  <a:srgbClr val="391A05"/>
                </a:solidFill>
              </a:rPr>
              <a:t>; </a:t>
            </a:r>
            <a:r>
              <a:rPr lang="uz-Latn-UZ" sz="3200" dirty="0" smtClean="0">
                <a:solidFill>
                  <a:srgbClr val="002060"/>
                </a:solidFill>
              </a:rPr>
              <a:t>O‘zbekiston Respublikasi Prezidenti, Vazirlar Mahkamasining Raisi.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703" y="1023303"/>
            <a:ext cx="5936517" cy="3447098"/>
          </a:xfrm>
        </p:spPr>
        <p:txBody>
          <a:bodyPr/>
          <a:lstStyle/>
          <a:p>
            <a:r>
              <a:rPr lang="uz-Latn-UZ" sz="3200" dirty="0" smtClean="0">
                <a:solidFill>
                  <a:srgbClr val="391A05"/>
                </a:solidFill>
              </a:rPr>
              <a:t>  </a:t>
            </a:r>
            <a:r>
              <a:rPr lang="en-US" sz="3200" dirty="0" err="1" smtClean="0">
                <a:solidFill>
                  <a:srgbClr val="391A05"/>
                </a:solidFill>
              </a:rPr>
              <a:t>Vazirliklar</a:t>
            </a:r>
            <a:r>
              <a:rPr lang="en-US" sz="3200" dirty="0">
                <a:solidFill>
                  <a:srgbClr val="391A05"/>
                </a:solidFill>
              </a:rPr>
              <a:t>, </a:t>
            </a:r>
            <a:r>
              <a:rPr lang="en-US" sz="3200" dirty="0" err="1">
                <a:solidFill>
                  <a:srgbClr val="391A05"/>
                </a:solidFill>
              </a:rPr>
              <a:t>idoralar</a:t>
            </a:r>
            <a:r>
              <a:rPr lang="en-US" sz="3200" dirty="0">
                <a:solidFill>
                  <a:srgbClr val="391A05"/>
                </a:solidFill>
              </a:rPr>
              <a:t>, </a:t>
            </a:r>
            <a:r>
              <a:rPr lang="en-US" sz="3200" dirty="0" err="1">
                <a:solidFill>
                  <a:srgbClr val="391A05"/>
                </a:solidFill>
              </a:rPr>
              <a:t>tashkilotlar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va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korxonalar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nomi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tarkibidagi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 smtClean="0">
                <a:solidFill>
                  <a:srgbClr val="391A05"/>
                </a:solidFill>
              </a:rPr>
              <a:t>birin</a:t>
            </a:r>
            <a:r>
              <a:rPr lang="uz-Latn-UZ" sz="3200" dirty="0" smtClean="0">
                <a:solidFill>
                  <a:srgbClr val="391A05"/>
                </a:solidFill>
              </a:rPr>
              <a:t>c</a:t>
            </a:r>
            <a:r>
              <a:rPr lang="en-US" sz="3200" dirty="0" smtClean="0">
                <a:solidFill>
                  <a:srgbClr val="391A05"/>
                </a:solidFill>
              </a:rPr>
              <a:t>hi </a:t>
            </a:r>
            <a:r>
              <a:rPr lang="en-US" sz="3200" dirty="0" err="1">
                <a:solidFill>
                  <a:srgbClr val="391A05"/>
                </a:solidFill>
              </a:rPr>
              <a:t>so‘z</a:t>
            </a:r>
            <a:r>
              <a:rPr lang="en-US" sz="3200" dirty="0">
                <a:solidFill>
                  <a:srgbClr val="391A05"/>
                </a:solidFill>
              </a:rPr>
              <a:t> bosh </a:t>
            </a:r>
            <a:r>
              <a:rPr lang="en-US" sz="3200" dirty="0" err="1">
                <a:solidFill>
                  <a:srgbClr val="391A05"/>
                </a:solidFill>
              </a:rPr>
              <a:t>harf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bilan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yoziladi</a:t>
            </a:r>
            <a:r>
              <a:rPr lang="en-US" sz="3200" dirty="0" smtClean="0">
                <a:solidFill>
                  <a:srgbClr val="391A05"/>
                </a:solidFill>
              </a:rPr>
              <a:t>.</a:t>
            </a:r>
            <a:r>
              <a:rPr lang="uz-Latn-UZ" sz="3200" dirty="0" smtClean="0">
                <a:solidFill>
                  <a:srgbClr val="391A05"/>
                </a:solidFill>
              </a:rPr>
              <a:t> Masalan: </a:t>
            </a:r>
            <a:r>
              <a:rPr lang="uz-Latn-UZ" sz="3200" dirty="0" smtClean="0">
                <a:solidFill>
                  <a:srgbClr val="002060"/>
                </a:solidFill>
              </a:rPr>
              <a:t>Ichki ishlar vazirligi, Xalq ta’limi vazirligi, </a:t>
            </a:r>
          </a:p>
          <a:p>
            <a:r>
              <a:rPr lang="uz-Latn-UZ" sz="3200" dirty="0" smtClean="0">
                <a:solidFill>
                  <a:srgbClr val="002060"/>
                </a:solidFill>
              </a:rPr>
              <a:t>Oliy xo‘jalik sudi, Quvasoy sement zavodi.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22" y="1023303"/>
            <a:ext cx="22367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263" y="1145996"/>
            <a:ext cx="5936517" cy="3447098"/>
          </a:xfrm>
        </p:spPr>
        <p:txBody>
          <a:bodyPr/>
          <a:lstStyle/>
          <a:p>
            <a:r>
              <a:rPr lang="uz-Latn-UZ" sz="3200" b="1" dirty="0" smtClean="0">
                <a:solidFill>
                  <a:srgbClr val="0070C0"/>
                </a:solidFill>
              </a:rPr>
              <a:t>  </a:t>
            </a:r>
            <a:r>
              <a:rPr lang="en-US" sz="3200" dirty="0" err="1">
                <a:solidFill>
                  <a:srgbClr val="391A05"/>
                </a:solidFill>
              </a:rPr>
              <a:t>Turli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korxonalar</a:t>
            </a:r>
            <a:r>
              <a:rPr lang="en-US" sz="3200" dirty="0">
                <a:solidFill>
                  <a:srgbClr val="391A05"/>
                </a:solidFill>
              </a:rPr>
              <a:t>, </a:t>
            </a:r>
            <a:r>
              <a:rPr lang="en-US" sz="3200" dirty="0" err="1">
                <a:solidFill>
                  <a:srgbClr val="391A05"/>
                </a:solidFill>
              </a:rPr>
              <a:t>mahsulotlar</a:t>
            </a:r>
            <a:r>
              <a:rPr lang="en-US" sz="3200" dirty="0">
                <a:solidFill>
                  <a:srgbClr val="391A05"/>
                </a:solidFill>
              </a:rPr>
              <a:t>, </a:t>
            </a:r>
            <a:r>
              <a:rPr lang="en-US" sz="3200" dirty="0" err="1">
                <a:solidFill>
                  <a:srgbClr val="391A05"/>
                </a:solidFill>
              </a:rPr>
              <a:t>inshootlar</a:t>
            </a:r>
            <a:r>
              <a:rPr lang="en-US" sz="3200" dirty="0">
                <a:solidFill>
                  <a:srgbClr val="391A05"/>
                </a:solidFill>
              </a:rPr>
              <a:t>, transport </a:t>
            </a:r>
            <a:r>
              <a:rPr lang="en-US" sz="3200" dirty="0" err="1">
                <a:solidFill>
                  <a:srgbClr val="391A05"/>
                </a:solidFill>
              </a:rPr>
              <a:t>vositalari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kabilarga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berilgan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shartli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nomlar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qo‘shtirnoq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ichida</a:t>
            </a:r>
            <a:r>
              <a:rPr lang="en-US" sz="3200" dirty="0">
                <a:solidFill>
                  <a:srgbClr val="391A05"/>
                </a:solidFill>
              </a:rPr>
              <a:t> bosh </a:t>
            </a:r>
            <a:r>
              <a:rPr lang="en-US" sz="3200" dirty="0" err="1">
                <a:solidFill>
                  <a:srgbClr val="391A05"/>
                </a:solidFill>
              </a:rPr>
              <a:t>harf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bilan</a:t>
            </a:r>
            <a:r>
              <a:rPr lang="en-US" sz="3200" dirty="0">
                <a:solidFill>
                  <a:srgbClr val="391A05"/>
                </a:solidFill>
              </a:rPr>
              <a:t> (</a:t>
            </a:r>
            <a:r>
              <a:rPr lang="en-US" sz="3200" dirty="0" err="1">
                <a:solidFill>
                  <a:srgbClr val="391A05"/>
                </a:solidFill>
              </a:rPr>
              <a:t>birikmali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holatlarda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faqat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birinchi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so‘z</a:t>
            </a:r>
            <a:r>
              <a:rPr lang="en-US" sz="3200" dirty="0">
                <a:solidFill>
                  <a:srgbClr val="391A05"/>
                </a:solidFill>
              </a:rPr>
              <a:t>) </a:t>
            </a:r>
            <a:r>
              <a:rPr lang="en-US" sz="3200" dirty="0" err="1">
                <a:solidFill>
                  <a:srgbClr val="391A05"/>
                </a:solidFill>
              </a:rPr>
              <a:t>yoziladi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uz-Latn-UZ" sz="3200" dirty="0" smtClean="0">
                <a:solidFill>
                  <a:srgbClr val="002060"/>
                </a:solidFill>
              </a:rPr>
              <a:t>“</a:t>
            </a:r>
            <a:r>
              <a:rPr lang="en-US" sz="3200" dirty="0" err="1" smtClean="0">
                <a:solidFill>
                  <a:srgbClr val="002060"/>
                </a:solidFill>
              </a:rPr>
              <a:t>Turkiston</a:t>
            </a:r>
            <a:r>
              <a:rPr lang="uz-Latn-UZ" sz="3200" dirty="0" smtClean="0">
                <a:solidFill>
                  <a:srgbClr val="002060"/>
                </a:solidFill>
              </a:rPr>
              <a:t>”</a:t>
            </a:r>
            <a:r>
              <a:rPr lang="en-US" sz="3200" dirty="0" smtClean="0">
                <a:solidFill>
                  <a:srgbClr val="002060"/>
                </a:solidFill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</a:rPr>
              <a:t>saroy</a:t>
            </a:r>
            <a:r>
              <a:rPr lang="en-US" sz="3200" dirty="0">
                <a:solidFill>
                  <a:srgbClr val="002060"/>
                </a:solidFill>
              </a:rPr>
              <a:t>), </a:t>
            </a:r>
            <a:r>
              <a:rPr lang="uz-Latn-UZ" sz="3200" dirty="0" smtClean="0">
                <a:solidFill>
                  <a:srgbClr val="002060"/>
                </a:solidFill>
              </a:rPr>
              <a:t>“</a:t>
            </a:r>
            <a:r>
              <a:rPr lang="en-US" sz="3200" dirty="0" err="1" smtClean="0">
                <a:solidFill>
                  <a:srgbClr val="002060"/>
                </a:solidFill>
              </a:rPr>
              <a:t>Sharq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gullari</a:t>
            </a:r>
            <a:r>
              <a:rPr lang="uz-Latn-UZ" sz="3200" dirty="0" smtClean="0">
                <a:solidFill>
                  <a:srgbClr val="002060"/>
                </a:solidFill>
              </a:rPr>
              <a:t>”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(firma).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90" y="1075055"/>
            <a:ext cx="1743710" cy="240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1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7350</TotalTime>
  <Words>530</Words>
  <Application>Microsoft Office PowerPoint</Application>
  <PresentationFormat>Экран (16:9)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1_Office Theme</vt:lpstr>
      <vt:lpstr>2_Office Theme</vt:lpstr>
      <vt:lpstr>3_Office Theme</vt:lpstr>
      <vt:lpstr>Тема Office</vt:lpstr>
      <vt:lpstr>ONA TILI</vt:lpstr>
      <vt:lpstr>Презентация PowerPoint</vt:lpstr>
      <vt:lpstr>Презентация PowerPoint</vt:lpstr>
      <vt:lpstr>   ONA TILI</vt:lpstr>
      <vt:lpstr>TOPSHIRIQ</vt:lpstr>
      <vt:lpstr>TOPSHIRIQ</vt:lpstr>
      <vt:lpstr>BILIB OLING!</vt:lpstr>
      <vt:lpstr>BILIB OLING!</vt:lpstr>
      <vt:lpstr>BILIB OLING!</vt:lpstr>
      <vt:lpstr>287-mashq </vt:lpstr>
      <vt:lpstr>287-mashq </vt:lpstr>
      <vt:lpstr>Презентация PowerPoint</vt:lpstr>
      <vt:lpstr>288-mashq</vt:lpstr>
      <vt:lpstr>288-mashq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641</cp:revision>
  <cp:lastPrinted>2020-08-26T14:48:01Z</cp:lastPrinted>
  <dcterms:created xsi:type="dcterms:W3CDTF">2020-04-11T16:25:36Z</dcterms:created>
  <dcterms:modified xsi:type="dcterms:W3CDTF">2020-12-01T04:18:29Z</dcterms:modified>
</cp:coreProperties>
</file>