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7"/>
  </p:notesMasterIdLst>
  <p:handoutMasterIdLst>
    <p:handoutMasterId r:id="rId18"/>
  </p:handoutMasterIdLst>
  <p:sldIdLst>
    <p:sldId id="390" r:id="rId4"/>
    <p:sldId id="467" r:id="rId5"/>
    <p:sldId id="479" r:id="rId6"/>
    <p:sldId id="476" r:id="rId7"/>
    <p:sldId id="480" r:id="rId8"/>
    <p:sldId id="485" r:id="rId9"/>
    <p:sldId id="454" r:id="rId10"/>
    <p:sldId id="483" r:id="rId11"/>
    <p:sldId id="486" r:id="rId12"/>
    <p:sldId id="466" r:id="rId13"/>
    <p:sldId id="481" r:id="rId14"/>
    <p:sldId id="401" r:id="rId15"/>
    <p:sldId id="482" r:id="rId16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66CC"/>
    <a:srgbClr val="391A05"/>
    <a:srgbClr val="8CEE42"/>
    <a:srgbClr val="FF33CC"/>
    <a:srgbClr val="FFCCFF"/>
    <a:srgbClr val="66FFFF"/>
    <a:srgbClr val="619FA7"/>
    <a:srgbClr val="99FF99"/>
    <a:srgbClr val="69C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36" autoAdjust="0"/>
  </p:normalViewPr>
  <p:slideViewPr>
    <p:cSldViewPr snapToGrid="0">
      <p:cViewPr varScale="1">
        <p:scale>
          <a:sx n="78" d="100"/>
          <a:sy n="78" d="100"/>
        </p:scale>
        <p:origin x="89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78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12/12/2020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031" y="1906854"/>
            <a:ext cx="7355941" cy="1690790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TURDOSH OTLAR. SHAXS OTLARI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9" y="1523693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9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900" y="422873"/>
            <a:ext cx="1072775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10" y="3632751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161" y="3819698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88" y="3819698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695" y="3610100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263" y="1008836"/>
            <a:ext cx="6496587" cy="3816429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Shaxs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otlarining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guruhi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asosga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-</a:t>
            </a:r>
            <a:r>
              <a:rPr lang="uz-Latn-UZ" sz="2400" b="1" dirty="0" err="1">
                <a:solidFill>
                  <a:srgbClr val="7030A0"/>
                </a:solidFill>
              </a:rPr>
              <a:t>c</a:t>
            </a:r>
            <a:r>
              <a:rPr lang="en-US" sz="2400" b="1" dirty="0" smtClean="0">
                <a:solidFill>
                  <a:srgbClr val="7030A0"/>
                </a:solidFill>
              </a:rPr>
              <a:t>hi</a:t>
            </a:r>
            <a:r>
              <a:rPr lang="en-US" sz="2400" b="1" dirty="0">
                <a:solidFill>
                  <a:srgbClr val="7030A0"/>
                </a:solidFill>
              </a:rPr>
              <a:t>, -</a:t>
            </a:r>
            <a:r>
              <a:rPr lang="en-US" sz="2400" b="1" dirty="0" err="1">
                <a:solidFill>
                  <a:srgbClr val="7030A0"/>
                </a:solidFill>
              </a:rPr>
              <a:t>soz</a:t>
            </a:r>
            <a:r>
              <a:rPr lang="en-US" sz="2400" b="1" dirty="0" smtClean="0">
                <a:solidFill>
                  <a:srgbClr val="7030A0"/>
                </a:solidFill>
              </a:rPr>
              <a:t>,</a:t>
            </a:r>
            <a:endParaRPr lang="uz-Latn-UZ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>
                <a:solidFill>
                  <a:srgbClr val="7030A0"/>
                </a:solidFill>
              </a:rPr>
              <a:t>-</a:t>
            </a:r>
            <a:r>
              <a:rPr lang="en-US" sz="2400" b="1" dirty="0" err="1">
                <a:solidFill>
                  <a:srgbClr val="7030A0"/>
                </a:solidFill>
              </a:rPr>
              <a:t>kor</a:t>
            </a:r>
            <a:r>
              <a:rPr lang="en-US" sz="2400" b="1" dirty="0">
                <a:solidFill>
                  <a:srgbClr val="7030A0"/>
                </a:solidFill>
              </a:rPr>
              <a:t>, -</a:t>
            </a:r>
            <a:r>
              <a:rPr lang="en-US" sz="2400" b="1" dirty="0" err="1">
                <a:solidFill>
                  <a:srgbClr val="7030A0"/>
                </a:solidFill>
              </a:rPr>
              <a:t>xon</a:t>
            </a:r>
            <a:r>
              <a:rPr lang="en-US" sz="2400" b="1" dirty="0">
                <a:solidFill>
                  <a:srgbClr val="7030A0"/>
                </a:solidFill>
              </a:rPr>
              <a:t>, -dosh, -</a:t>
            </a:r>
            <a:r>
              <a:rPr lang="en-US" sz="2400" b="1" dirty="0" err="1">
                <a:solidFill>
                  <a:srgbClr val="7030A0"/>
                </a:solidFill>
              </a:rPr>
              <a:t>boz</a:t>
            </a:r>
            <a:r>
              <a:rPr lang="en-US" sz="2400" b="1" dirty="0">
                <a:solidFill>
                  <a:srgbClr val="7030A0"/>
                </a:solidFill>
              </a:rPr>
              <a:t> (-</a:t>
            </a:r>
            <a:r>
              <a:rPr lang="en-US" sz="2400" b="1" dirty="0" err="1">
                <a:solidFill>
                  <a:srgbClr val="7030A0"/>
                </a:solidFill>
              </a:rPr>
              <a:t>voz</a:t>
            </a:r>
            <a:r>
              <a:rPr lang="en-US" sz="2400" b="1" dirty="0">
                <a:solidFill>
                  <a:srgbClr val="7030A0"/>
                </a:solidFill>
              </a:rPr>
              <a:t>), -</a:t>
            </a:r>
            <a:r>
              <a:rPr lang="en-US" sz="2400" b="1" dirty="0" smtClean="0">
                <a:solidFill>
                  <a:srgbClr val="7030A0"/>
                </a:solidFill>
              </a:rPr>
              <a:t>v</a:t>
            </a:r>
            <a:r>
              <a:rPr lang="uz-Latn-UZ" sz="2400" b="1" dirty="0" smtClean="0">
                <a:solidFill>
                  <a:srgbClr val="7030A0"/>
                </a:solidFill>
              </a:rPr>
              <a:t>c</a:t>
            </a:r>
            <a:r>
              <a:rPr lang="en-US" sz="2400" b="1" dirty="0" smtClean="0">
                <a:solidFill>
                  <a:srgbClr val="7030A0"/>
                </a:solidFill>
              </a:rPr>
              <a:t>hi</a:t>
            </a:r>
            <a:r>
              <a:rPr lang="en-US" sz="2400" b="1" dirty="0">
                <a:solidFill>
                  <a:srgbClr val="7030A0"/>
                </a:solidFill>
              </a:rPr>
              <a:t>, - </a:t>
            </a:r>
            <a:r>
              <a:rPr lang="en-US" sz="2400" b="1" dirty="0" err="1">
                <a:solidFill>
                  <a:srgbClr val="7030A0"/>
                </a:solidFill>
              </a:rPr>
              <a:t>lik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qo‘shim</a:t>
            </a:r>
            <a:r>
              <a:rPr lang="uz-Latn-UZ" sz="2400" dirty="0" smtClean="0">
                <a:solidFill>
                  <a:schemeClr val="tx1"/>
                </a:solidFill>
              </a:rPr>
              <a:t>c</a:t>
            </a:r>
            <a:r>
              <a:rPr lang="en-US" sz="2400" dirty="0" err="1" smtClean="0">
                <a:solidFill>
                  <a:schemeClr val="tx1"/>
                </a:solidFill>
              </a:rPr>
              <a:t>halarini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qo‘shish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yordamida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yasaladi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uz-Latn-UZ" sz="2400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-v</a:t>
            </a:r>
            <a:r>
              <a:rPr lang="uz-Latn-UZ" sz="2400" b="1" dirty="0" smtClean="0">
                <a:solidFill>
                  <a:srgbClr val="7030A0"/>
                </a:solidFill>
              </a:rPr>
              <a:t>c</a:t>
            </a:r>
            <a:r>
              <a:rPr lang="en-US" sz="2400" b="1" dirty="0" smtClean="0">
                <a:solidFill>
                  <a:srgbClr val="7030A0"/>
                </a:solidFill>
              </a:rPr>
              <a:t>hi </a:t>
            </a:r>
            <a:r>
              <a:rPr lang="en-US" sz="2400" dirty="0" err="1" smtClean="0">
                <a:solidFill>
                  <a:schemeClr val="tx1"/>
                </a:solidFill>
              </a:rPr>
              <a:t>qo‘shim</a:t>
            </a:r>
            <a:r>
              <a:rPr lang="uz-Latn-UZ" sz="2400" dirty="0" smtClean="0">
                <a:solidFill>
                  <a:schemeClr val="tx1"/>
                </a:solidFill>
              </a:rPr>
              <a:t>c</a:t>
            </a:r>
            <a:r>
              <a:rPr lang="en-US" sz="2400" dirty="0" err="1" smtClean="0">
                <a:solidFill>
                  <a:schemeClr val="tx1"/>
                </a:solidFill>
              </a:rPr>
              <a:t>hasi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unlisi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tugagan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fe’llarga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qo‘shilganda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unlisi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u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shaklida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tugagan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fe’llarga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qo‘shilganda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unlisi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o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shaklida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talaffuz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qilinadi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shunday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yoziladi</a:t>
            </a:r>
            <a:r>
              <a:rPr lang="uz-Latn-UZ" sz="2400" dirty="0" smtClean="0">
                <a:solidFill>
                  <a:schemeClr val="tx1"/>
                </a:solidFill>
              </a:rPr>
              <a:t>: </a:t>
            </a:r>
            <a:r>
              <a:rPr lang="uz-Latn-UZ" sz="2400" b="1" dirty="0" smtClean="0">
                <a:solidFill>
                  <a:schemeClr val="accent2">
                    <a:lumMod val="75000"/>
                  </a:schemeClr>
                </a:solidFill>
              </a:rPr>
              <a:t>boshlovchi.</a:t>
            </a:r>
          </a:p>
          <a:p>
            <a:r>
              <a:rPr lang="en-US" sz="2400" dirty="0" err="1" smtClean="0">
                <a:solidFill>
                  <a:schemeClr val="tx1"/>
                </a:solidFill>
              </a:rPr>
              <a:t>Undosh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tugagan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fe’llarga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rgbClr val="7030A0"/>
                </a:solidFill>
              </a:rPr>
              <a:t>-</a:t>
            </a:r>
            <a:r>
              <a:rPr lang="en-US" sz="2400" b="1" dirty="0" err="1" smtClean="0">
                <a:solidFill>
                  <a:srgbClr val="7030A0"/>
                </a:solidFill>
              </a:rPr>
              <a:t>uv</a:t>
            </a:r>
            <a:r>
              <a:rPr lang="uz-Latn-UZ" sz="2400" b="1" dirty="0" smtClean="0">
                <a:solidFill>
                  <a:srgbClr val="7030A0"/>
                </a:solidFill>
              </a:rPr>
              <a:t>c</a:t>
            </a:r>
            <a:r>
              <a:rPr lang="en-US" sz="2400" b="1" dirty="0" smtClean="0">
                <a:solidFill>
                  <a:srgbClr val="7030A0"/>
                </a:solidFill>
              </a:rPr>
              <a:t>hi </a:t>
            </a:r>
            <a:r>
              <a:rPr lang="en-US" sz="2400" dirty="0" err="1">
                <a:solidFill>
                  <a:schemeClr val="tx1"/>
                </a:solidFill>
              </a:rPr>
              <a:t>shaklida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qo‘shiladi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quruv</a:t>
            </a:r>
            <a:r>
              <a:rPr lang="uz-Latn-UZ" sz="2400" b="1" dirty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hi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suzuv</a:t>
            </a:r>
            <a:r>
              <a:rPr lang="uz-Latn-UZ" sz="2400" b="1" dirty="0" smtClean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hi</a:t>
            </a:r>
            <a:r>
              <a:rPr lang="en-US" sz="2400" b="1" dirty="0">
                <a:solidFill>
                  <a:srgbClr val="391A05"/>
                </a:solidFill>
              </a:rPr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490" y="1075056"/>
            <a:ext cx="1515110" cy="2091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16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ESDA TUTING!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973" y="943293"/>
            <a:ext cx="6382287" cy="3939540"/>
          </a:xfrm>
        </p:spPr>
        <p:txBody>
          <a:bodyPr/>
          <a:lstStyle/>
          <a:p>
            <a:r>
              <a:rPr lang="uz-Latn-UZ" sz="3200" dirty="0" smtClean="0">
                <a:solidFill>
                  <a:srgbClr val="391A05"/>
                </a:solidFill>
              </a:rPr>
              <a:t>  </a:t>
            </a:r>
            <a:r>
              <a:rPr lang="en-US" sz="3200" b="1" dirty="0">
                <a:solidFill>
                  <a:srgbClr val="7030A0"/>
                </a:solidFill>
              </a:rPr>
              <a:t>-</a:t>
            </a:r>
            <a:r>
              <a:rPr lang="en-US" sz="3200" b="1" dirty="0" err="1">
                <a:solidFill>
                  <a:srgbClr val="7030A0"/>
                </a:solidFill>
              </a:rPr>
              <a:t>lik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qo‘shim</a:t>
            </a:r>
            <a:r>
              <a:rPr lang="uz-Latn-UZ" sz="3200" dirty="0" smtClean="0">
                <a:solidFill>
                  <a:schemeClr val="tx1"/>
                </a:solidFill>
              </a:rPr>
              <a:t>c</a:t>
            </a:r>
            <a:r>
              <a:rPr lang="en-US" sz="3200" dirty="0" err="1" smtClean="0">
                <a:solidFill>
                  <a:schemeClr val="tx1"/>
                </a:solidFill>
              </a:rPr>
              <a:t>hasi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o‘rin</a:t>
            </a:r>
            <a:r>
              <a:rPr lang="en-US" sz="3200" dirty="0">
                <a:solidFill>
                  <a:schemeClr val="tx1"/>
                </a:solidFill>
              </a:rPr>
              <a:t>-joy </a:t>
            </a:r>
            <a:r>
              <a:rPr lang="en-US" sz="3200" dirty="0" err="1" smtClean="0">
                <a:solidFill>
                  <a:schemeClr val="tx1"/>
                </a:solidFill>
              </a:rPr>
              <a:t>bildiruv</a:t>
            </a:r>
            <a:r>
              <a:rPr lang="uz-Latn-UZ" sz="3200" dirty="0" smtClean="0">
                <a:solidFill>
                  <a:schemeClr val="tx1"/>
                </a:solidFill>
              </a:rPr>
              <a:t>c</a:t>
            </a:r>
            <a:r>
              <a:rPr lang="en-US" sz="3200" dirty="0" smtClean="0">
                <a:solidFill>
                  <a:schemeClr val="tx1"/>
                </a:solidFill>
              </a:rPr>
              <a:t>hi </a:t>
            </a:r>
            <a:r>
              <a:rPr lang="en-US" sz="3200" dirty="0" err="1">
                <a:solidFill>
                  <a:schemeClr val="tx1"/>
                </a:solidFill>
              </a:rPr>
              <a:t>turdosh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atoqli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otlarga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qo‘shilib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shaxsning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shu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hududga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mansubligini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bildiradi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r>
              <a:rPr lang="en-US" sz="3200" dirty="0" err="1">
                <a:solidFill>
                  <a:schemeClr val="tx1"/>
                </a:solidFill>
              </a:rPr>
              <a:t>Atoqli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otlarga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qo‘shilgan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rgbClr val="7030A0"/>
                </a:solidFill>
              </a:rPr>
              <a:t>-</a:t>
            </a:r>
            <a:r>
              <a:rPr lang="en-US" sz="3200" b="1" dirty="0" err="1">
                <a:solidFill>
                  <a:srgbClr val="7030A0"/>
                </a:solidFill>
              </a:rPr>
              <a:t>lik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qo‘shimchasi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atoqli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otni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turdosh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otga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aylantiradi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kichik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harf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bilan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yoziladi</a:t>
            </a:r>
            <a:r>
              <a:rPr lang="en-US" sz="3200" dirty="0">
                <a:solidFill>
                  <a:schemeClr val="tx1"/>
                </a:solidFill>
              </a:rPr>
              <a:t>: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</a:rPr>
              <a:t>samarqandlik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</a:rPr>
              <a:t>shaharlik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104" y="1023303"/>
            <a:ext cx="1978605" cy="239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82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52185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881" y="984788"/>
            <a:ext cx="8641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114" y="993926"/>
            <a:ext cx="65107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303-mashq.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To‘yda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turdosh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114" y="2618750"/>
            <a:ext cx="60992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306-mashq.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911" y="993926"/>
            <a:ext cx="1416050" cy="2402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349373"/>
              </p:ext>
            </p:extLst>
          </p:nvPr>
        </p:nvGraphicFramePr>
        <p:xfrm>
          <a:off x="320038" y="1017272"/>
          <a:ext cx="8298184" cy="378333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74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4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4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4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yoshiga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yashash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joyiga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mansab-unvoniga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kasb-koriga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ijtimoiy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holatiga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qarindoshlik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darajasiga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nasl-nasabi</a:t>
                      </a:r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74620" y="80397"/>
            <a:ext cx="39998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 OTLARI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5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077124"/>
              </p:ext>
            </p:extLst>
          </p:nvPr>
        </p:nvGraphicFramePr>
        <p:xfrm>
          <a:off x="228600" y="2815968"/>
          <a:ext cx="8641080" cy="18897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453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27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5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 otlari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 otlari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O‘rin-joy otlari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Faoliyat-jarayon otlari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0010" y="896273"/>
            <a:ext cx="89382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uz-Latn-UZ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uka, kishi, o‘roq, ketmon, p</a:t>
            </a:r>
            <a:r>
              <a:rPr lang="uz-Latn-UZ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axtazor</a:t>
            </a:r>
            <a:r>
              <a:rPr lang="uz-Latn-UZ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olmazor, </a:t>
            </a:r>
            <a:r>
              <a:rPr lang="uz-Latn-UZ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choyxona</a:t>
            </a:r>
            <a:r>
              <a:rPr lang="uz-Latn-UZ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terim, o‘rim, ko‘rik, tinchlik.</a:t>
            </a:r>
            <a:endParaRPr lang="en-US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0720" y="3477262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5135" y="3848449"/>
            <a:ext cx="5982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4642" y="4276786"/>
            <a:ext cx="699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5502" y="3477262"/>
            <a:ext cx="7553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90849" y="3877372"/>
            <a:ext cx="1024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ketmon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65487" y="3483900"/>
            <a:ext cx="11673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paxtazor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65487" y="3903693"/>
            <a:ext cx="1096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olmazor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13233" y="3504709"/>
            <a:ext cx="14510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terim, o‘rim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13233" y="3892469"/>
            <a:ext cx="1781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uz-Latn-UZ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ko‘rik, tinchlik </a:t>
            </a:r>
            <a:endParaRPr lang="ru-RU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21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7328" y="981226"/>
            <a:ext cx="8722916" cy="615553"/>
          </a:xfrm>
        </p:spPr>
        <p:txBody>
          <a:bodyPr/>
          <a:lstStyle/>
          <a:p>
            <a:r>
              <a:rPr lang="uz-Latn-UZ" sz="2000" dirty="0" smtClean="0"/>
              <a:t>   </a:t>
            </a: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/>
              <a:t>so‘zlarni</a:t>
            </a:r>
            <a:r>
              <a:rPr lang="en-US" sz="2000" dirty="0"/>
              <a:t> </a:t>
            </a:r>
            <a:r>
              <a:rPr lang="en-US" sz="2000" dirty="0" err="1"/>
              <a:t>atoqli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turdosh</a:t>
            </a:r>
            <a:r>
              <a:rPr lang="en-US" sz="2000" dirty="0"/>
              <a:t> </a:t>
            </a:r>
            <a:r>
              <a:rPr lang="en-US" sz="2000" dirty="0" err="1"/>
              <a:t>otlarga</a:t>
            </a:r>
            <a:r>
              <a:rPr lang="en-US" sz="2000" dirty="0"/>
              <a:t> </a:t>
            </a:r>
            <a:r>
              <a:rPr lang="en-US" sz="2000" dirty="0" err="1"/>
              <a:t>ajrating</a:t>
            </a:r>
            <a:r>
              <a:rPr lang="en-US" sz="2000" dirty="0"/>
              <a:t>. </a:t>
            </a:r>
            <a:r>
              <a:rPr lang="en-US" sz="2000" dirty="0" err="1"/>
              <a:t>Har</a:t>
            </a:r>
            <a:r>
              <a:rPr lang="en-US" sz="2000" dirty="0"/>
              <a:t> </a:t>
            </a:r>
            <a:r>
              <a:rPr lang="en-US" sz="2000" dirty="0" err="1"/>
              <a:t>ikki</a:t>
            </a:r>
            <a:r>
              <a:rPr lang="en-US" sz="2000" dirty="0"/>
              <a:t> </a:t>
            </a:r>
            <a:r>
              <a:rPr lang="en-US" sz="2000" dirty="0" err="1"/>
              <a:t>guruhdagi</a:t>
            </a:r>
            <a:r>
              <a:rPr lang="en-US" sz="2000" dirty="0"/>
              <a:t> </a:t>
            </a:r>
            <a:r>
              <a:rPr lang="en-US" sz="2000" dirty="0" err="1"/>
              <a:t>otlar</a:t>
            </a:r>
            <a:r>
              <a:rPr lang="en-US" sz="2000" dirty="0"/>
              <a:t> </a:t>
            </a:r>
            <a:r>
              <a:rPr lang="en-US" sz="2000" dirty="0" err="1"/>
              <a:t>bildirgan</a:t>
            </a:r>
            <a:r>
              <a:rPr lang="en-US" sz="2000" dirty="0"/>
              <a:t> </a:t>
            </a:r>
            <a:r>
              <a:rPr lang="en-US" sz="2000" dirty="0" err="1"/>
              <a:t>shaxs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o‘rin</a:t>
            </a:r>
            <a:r>
              <a:rPr lang="en-US" sz="2000" dirty="0"/>
              <a:t>-joy </a:t>
            </a:r>
            <a:r>
              <a:rPr lang="en-US" sz="2000" dirty="0" err="1"/>
              <a:t>ma’nosining</a:t>
            </a:r>
            <a:r>
              <a:rPr lang="en-US" sz="2000" dirty="0"/>
              <a:t> </a:t>
            </a:r>
            <a:r>
              <a:rPr lang="en-US" sz="2000" dirty="0" err="1" smtClean="0"/>
              <a:t>bir-biridan</a:t>
            </a:r>
            <a:r>
              <a:rPr lang="en-US" sz="2000" dirty="0" smtClean="0"/>
              <a:t> </a:t>
            </a:r>
            <a:r>
              <a:rPr lang="en-US" sz="2000" dirty="0" err="1"/>
              <a:t>farqini</a:t>
            </a:r>
            <a:r>
              <a:rPr lang="en-US" sz="2000" dirty="0"/>
              <a:t> </a:t>
            </a:r>
            <a:r>
              <a:rPr lang="en-US" sz="2000" dirty="0" err="1"/>
              <a:t>ayting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380" y="1795282"/>
            <a:ext cx="91796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Jo‘ravoy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tikanzor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ko‘mirxona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261256" y="3063834"/>
            <a:ext cx="2208811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Atoqli otlar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61255" y="3952504"/>
            <a:ext cx="2208811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rdosh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3684" y="3025246"/>
            <a:ext cx="6265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Jo‘ravoy, Salim, Termiz, Nukus, Zomin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3684" y="3885930"/>
            <a:ext cx="5283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og‘a, xola, tikanzor, ko‘mirxona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3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973" y="1209992"/>
            <a:ext cx="1465391" cy="177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254" y="909003"/>
            <a:ext cx="8884077" cy="923330"/>
          </a:xfrm>
        </p:spPr>
        <p:txBody>
          <a:bodyPr/>
          <a:lstStyle/>
          <a:p>
            <a:pPr marL="182563"/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en-US" sz="2800" dirty="0" err="1">
                <a:solidFill>
                  <a:srgbClr val="391A05"/>
                </a:solidFill>
              </a:rPr>
              <a:t>Bir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turdagi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shaxs</a:t>
            </a:r>
            <a:r>
              <a:rPr lang="en-US" sz="2800" dirty="0">
                <a:solidFill>
                  <a:srgbClr val="391A05"/>
                </a:solidFill>
              </a:rPr>
              <a:t>, </a:t>
            </a:r>
            <a:r>
              <a:rPr lang="en-US" sz="2800" dirty="0" err="1">
                <a:solidFill>
                  <a:srgbClr val="391A05"/>
                </a:solidFill>
              </a:rPr>
              <a:t>narsa</a:t>
            </a:r>
            <a:r>
              <a:rPr lang="en-US" sz="2800" dirty="0">
                <a:solidFill>
                  <a:srgbClr val="391A05"/>
                </a:solidFill>
              </a:rPr>
              <a:t>, </a:t>
            </a:r>
            <a:r>
              <a:rPr lang="en-US" sz="2800" dirty="0" err="1">
                <a:solidFill>
                  <a:srgbClr val="391A05"/>
                </a:solidFill>
              </a:rPr>
              <a:t>o‘rin</a:t>
            </a:r>
            <a:r>
              <a:rPr lang="en-US" sz="2800" dirty="0">
                <a:solidFill>
                  <a:srgbClr val="391A05"/>
                </a:solidFill>
              </a:rPr>
              <a:t>-joy, </a:t>
            </a:r>
            <a:r>
              <a:rPr lang="en-US" sz="2800" dirty="0" err="1">
                <a:solidFill>
                  <a:srgbClr val="391A05"/>
                </a:solidFill>
              </a:rPr>
              <a:t>faoliyat-jarayon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uz-Latn-UZ" sz="2800" dirty="0" smtClean="0">
                <a:solidFill>
                  <a:srgbClr val="391A05"/>
                </a:solidFill>
              </a:rPr>
              <a:t> </a:t>
            </a:r>
            <a:r>
              <a:rPr lang="en-US" sz="2800" dirty="0" err="1" smtClean="0">
                <a:solidFill>
                  <a:srgbClr val="391A05"/>
                </a:solidFill>
              </a:rPr>
              <a:t>nomlarini</a:t>
            </a:r>
            <a:r>
              <a:rPr lang="en-US" sz="2800" dirty="0" smtClean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bildiruvchi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otlar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turdosh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otlar</a:t>
            </a:r>
            <a:r>
              <a:rPr lang="en-US" sz="2800" dirty="0">
                <a:solidFill>
                  <a:srgbClr val="391A05"/>
                </a:solidFill>
              </a:rPr>
              <a:t> </a:t>
            </a:r>
            <a:r>
              <a:rPr lang="en-US" sz="2800" dirty="0" err="1">
                <a:solidFill>
                  <a:srgbClr val="391A05"/>
                </a:solidFill>
              </a:rPr>
              <a:t>sanaladi</a:t>
            </a:r>
            <a:r>
              <a:rPr lang="en-US" sz="2800" dirty="0">
                <a:solidFill>
                  <a:srgbClr val="391A05"/>
                </a:solidFill>
              </a:rPr>
              <a:t>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160020" y="2369820"/>
            <a:ext cx="2274570" cy="1055370"/>
          </a:xfrm>
          <a:prstGeom prst="cloudCallout">
            <a:avLst>
              <a:gd name="adj1" fmla="val 51462"/>
              <a:gd name="adj2" fmla="val 110170"/>
            </a:avLst>
          </a:prstGeom>
          <a:solidFill>
            <a:srgbClr val="CC3399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bola, tikuvchi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2158365" y="1901190"/>
            <a:ext cx="2274570" cy="1082040"/>
          </a:xfrm>
          <a:prstGeom prst="cloudCallout">
            <a:avLst>
              <a:gd name="adj1" fmla="val -22407"/>
              <a:gd name="adj2" fmla="val 141723"/>
            </a:avLst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qalam, ayiq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4251960" y="1943100"/>
            <a:ext cx="2274570" cy="1028700"/>
          </a:xfrm>
          <a:prstGeom prst="cloudCallout">
            <a:avLst>
              <a:gd name="adj1" fmla="val -90749"/>
              <a:gd name="adj2" fmla="val 142989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ala, gulzor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5000625" y="2828925"/>
            <a:ext cx="2640330" cy="1097280"/>
          </a:xfrm>
          <a:prstGeom prst="cloudCallout">
            <a:avLst>
              <a:gd name="adj1" fmla="val -95863"/>
              <a:gd name="adj2" fmla="val 45841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erim, pillachilik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068705" y="3989070"/>
            <a:ext cx="3931920" cy="914400"/>
          </a:xfrm>
          <a:prstGeom prst="cloud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Turdosh otlar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55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2892" y="961787"/>
            <a:ext cx="8702577" cy="615553"/>
          </a:xfrm>
        </p:spPr>
        <p:txBody>
          <a:bodyPr/>
          <a:lstStyle/>
          <a:p>
            <a:r>
              <a:rPr lang="en-US" sz="2000" dirty="0" err="1"/>
              <a:t>Berilgan</a:t>
            </a:r>
            <a:r>
              <a:rPr lang="en-US" sz="2000" dirty="0"/>
              <a:t> </a:t>
            </a:r>
            <a:r>
              <a:rPr lang="en-US" sz="2000" dirty="0" err="1"/>
              <a:t>so‘zlarning</a:t>
            </a:r>
            <a:r>
              <a:rPr lang="en-US" sz="2000" dirty="0"/>
              <a:t> </a:t>
            </a:r>
            <a:r>
              <a:rPr lang="en-US" sz="2000" dirty="0" err="1"/>
              <a:t>so‘rog‘ini</a:t>
            </a:r>
            <a:r>
              <a:rPr lang="en-US" sz="2000" dirty="0"/>
              <a:t> </a:t>
            </a:r>
            <a:r>
              <a:rPr lang="en-US" sz="2000" dirty="0" err="1"/>
              <a:t>aniqlang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qanday</a:t>
            </a:r>
            <a:r>
              <a:rPr lang="en-US" sz="2000" dirty="0"/>
              <a:t> </a:t>
            </a:r>
            <a:r>
              <a:rPr lang="en-US" sz="2000" dirty="0" err="1"/>
              <a:t>ma’no</a:t>
            </a:r>
            <a:r>
              <a:rPr lang="en-US" sz="2000" dirty="0"/>
              <a:t> </a:t>
            </a:r>
            <a:r>
              <a:rPr lang="en-US" sz="2000" dirty="0" err="1"/>
              <a:t>ifodalashini</a:t>
            </a:r>
            <a:r>
              <a:rPr lang="en-US" sz="2000" dirty="0"/>
              <a:t> </a:t>
            </a:r>
            <a:r>
              <a:rPr lang="en-US" sz="2000" dirty="0" err="1"/>
              <a:t>ayting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314325" y="2425065"/>
            <a:ext cx="1725930" cy="76581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chol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391961" y="1668780"/>
            <a:ext cx="1725930" cy="76581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634567" y="1668780"/>
            <a:ext cx="1845946" cy="7658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kampir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038022" y="2425065"/>
            <a:ext cx="1845946" cy="76581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6203" y="4011931"/>
            <a:ext cx="5629573" cy="86867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Shaxslarning yoshiga ko‘ra nomlanishi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 rot="16200000" flipH="1">
            <a:off x="2085677" y="2983230"/>
            <a:ext cx="1028700" cy="914400"/>
          </a:xfrm>
          <a:prstGeom prst="curvedConnector3">
            <a:avLst/>
          </a:prstGeom>
          <a:ln w="28575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кругленная соединительная линия 12"/>
          <p:cNvCxnSpPr/>
          <p:nvPr/>
        </p:nvCxnSpPr>
        <p:spPr>
          <a:xfrm rot="5400000">
            <a:off x="5926158" y="2994808"/>
            <a:ext cx="1108710" cy="971255"/>
          </a:xfrm>
          <a:prstGeom prst="curvedConnector3">
            <a:avLst/>
          </a:prstGeom>
          <a:ln w="28575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5400000">
            <a:off x="4533277" y="2816216"/>
            <a:ext cx="1245869" cy="802658"/>
          </a:xfrm>
          <a:prstGeom prst="curvedConnector3">
            <a:avLst/>
          </a:prstGeom>
          <a:ln w="28575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 rot="16200000" flipH="1">
            <a:off x="3165291" y="2887880"/>
            <a:ext cx="1245867" cy="659331"/>
          </a:xfrm>
          <a:prstGeom prst="curvedConnector3">
            <a:avLst/>
          </a:prstGeom>
          <a:ln w="28575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06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688" y="19664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6" name="Овал 5"/>
          <p:cNvSpPr/>
          <p:nvPr/>
        </p:nvSpPr>
        <p:spPr>
          <a:xfrm>
            <a:off x="6156660" y="2988150"/>
            <a:ext cx="2293618" cy="914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zargar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841912" y="1291590"/>
            <a:ext cx="2293619" cy="92090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suvchi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748933" y="1954529"/>
            <a:ext cx="2293619" cy="9144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9851" y="2212498"/>
            <a:ext cx="2293619" cy="91439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45282" y="960120"/>
            <a:ext cx="2263141" cy="9144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shaharlik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сохраненные данные 13"/>
          <p:cNvSpPr/>
          <p:nvPr/>
        </p:nvSpPr>
        <p:spPr>
          <a:xfrm>
            <a:off x="224493" y="925830"/>
            <a:ext cx="2415837" cy="914400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ashash joyiga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сохраненные данные 14"/>
          <p:cNvSpPr/>
          <p:nvPr/>
        </p:nvSpPr>
        <p:spPr>
          <a:xfrm>
            <a:off x="213063" y="2411729"/>
            <a:ext cx="3288476" cy="914400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arindoshlik darajasiga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сохраненные данные 15"/>
          <p:cNvSpPr/>
          <p:nvPr/>
        </p:nvSpPr>
        <p:spPr>
          <a:xfrm>
            <a:off x="311974" y="3765391"/>
            <a:ext cx="2648396" cy="914400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asb-koriga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0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0.5151 -0.008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64" y="-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-0.29132 0.476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66" y="23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19753E-6 L -0.271 0.0367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59" y="1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83951E-6 L -0.24514 0.099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57" y="4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1081 L -0.22239 0.145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28" y="6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703" y="1023303"/>
            <a:ext cx="5936517" cy="3447098"/>
          </a:xfrm>
        </p:spPr>
        <p:txBody>
          <a:bodyPr/>
          <a:lstStyle/>
          <a:p>
            <a:r>
              <a:rPr lang="uz-Latn-UZ" sz="3200" dirty="0" smtClean="0">
                <a:solidFill>
                  <a:srgbClr val="391A05"/>
                </a:solidFill>
              </a:rPr>
              <a:t>  </a:t>
            </a:r>
            <a:r>
              <a:rPr lang="en-US" sz="3200" dirty="0" err="1">
                <a:solidFill>
                  <a:srgbClr val="391A05"/>
                </a:solidFill>
              </a:rPr>
              <a:t>Shaxs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otlari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uz-Latn-UZ" sz="3200" dirty="0" smtClean="0">
                <a:solidFill>
                  <a:srgbClr val="391A05"/>
                </a:solidFill>
              </a:rPr>
              <a:t>“</a:t>
            </a:r>
            <a:r>
              <a:rPr lang="en-US" sz="3200" dirty="0" err="1" smtClean="0">
                <a:solidFill>
                  <a:srgbClr val="391A05"/>
                </a:solidFill>
              </a:rPr>
              <a:t>kim</a:t>
            </a:r>
            <a:r>
              <a:rPr lang="en-US" sz="3200" dirty="0" smtClean="0">
                <a:solidFill>
                  <a:srgbClr val="391A05"/>
                </a:solidFill>
              </a:rPr>
              <a:t>?</a:t>
            </a:r>
            <a:r>
              <a:rPr lang="uz-Latn-UZ" sz="3200" dirty="0" smtClean="0">
                <a:solidFill>
                  <a:srgbClr val="391A05"/>
                </a:solidFill>
              </a:rPr>
              <a:t>”</a:t>
            </a:r>
            <a:r>
              <a:rPr lang="en-US" sz="3200" dirty="0" smtClean="0">
                <a:solidFill>
                  <a:srgbClr val="391A05"/>
                </a:solidFill>
              </a:rPr>
              <a:t> </a:t>
            </a:r>
            <a:r>
              <a:rPr lang="en-US" sz="3200" dirty="0" err="1" smtClean="0">
                <a:solidFill>
                  <a:srgbClr val="391A05"/>
                </a:solidFill>
              </a:rPr>
              <a:t>so‘rog‘iga</a:t>
            </a:r>
            <a:r>
              <a:rPr lang="en-US" sz="3200" dirty="0" smtClean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javob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bo‘lib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shaxslarni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yoshiga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yashash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joyiga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mansab-unvoniga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kasb-koriga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ijtimoiy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holatiga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qarindoshlik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darajasiga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nasl-nasabiga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ko‘ra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nomlab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keladi</a:t>
            </a:r>
            <a:r>
              <a:rPr lang="en-US" sz="3200" dirty="0">
                <a:solidFill>
                  <a:srgbClr val="391A05"/>
                </a:solidFill>
              </a:rPr>
              <a:t>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922" y="1023303"/>
            <a:ext cx="223678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r>
              <a:rPr lang="uz-Latn-UZ" dirty="0" smtClean="0"/>
              <a:t>                                  </a:t>
            </a:r>
            <a:r>
              <a:rPr lang="en-US" sz="4000" dirty="0" smtClean="0"/>
              <a:t>304-mashq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9993" y="997406"/>
            <a:ext cx="7826818" cy="369332"/>
          </a:xfrm>
        </p:spPr>
        <p:txBody>
          <a:bodyPr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Ga</a:t>
            </a:r>
            <a:r>
              <a:rPr lang="uz-Latn-UZ" sz="2400" dirty="0" smtClean="0">
                <a:solidFill>
                  <a:schemeClr val="tx1"/>
                </a:solidFill>
              </a:rPr>
              <a:t>p</a:t>
            </a:r>
            <a:r>
              <a:rPr lang="en-US" sz="2400" dirty="0" err="1" smtClean="0">
                <a:solidFill>
                  <a:schemeClr val="tx1"/>
                </a:solidFill>
              </a:rPr>
              <a:t>larni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</a:t>
            </a:r>
            <a:r>
              <a:rPr lang="en-US" sz="2400" dirty="0" smtClean="0">
                <a:solidFill>
                  <a:schemeClr val="tx1"/>
                </a:solidFill>
              </a:rPr>
              <a:t>‘</a:t>
            </a:r>
            <a:r>
              <a:rPr lang="uz-Latn-UZ" sz="2400" dirty="0" smtClean="0">
                <a:solidFill>
                  <a:schemeClr val="tx1"/>
                </a:solidFill>
              </a:rPr>
              <a:t>c</a:t>
            </a:r>
            <a:r>
              <a:rPr lang="en-US" sz="2400" dirty="0" smtClean="0">
                <a:solidFill>
                  <a:schemeClr val="tx1"/>
                </a:solidFill>
              </a:rPr>
              <a:t>hiring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Shaxs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otlarini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to</a:t>
            </a:r>
            <a:r>
              <a:rPr lang="uz-Latn-UZ" sz="2400" dirty="0" smtClean="0">
                <a:solidFill>
                  <a:schemeClr val="tx1"/>
                </a:solidFill>
              </a:rPr>
              <a:t>p</a:t>
            </a:r>
            <a:r>
              <a:rPr lang="en-US" sz="2400" dirty="0" err="1" smtClean="0">
                <a:solidFill>
                  <a:schemeClr val="tx1"/>
                </a:solidFill>
              </a:rPr>
              <a:t>ib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ularni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izohlang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730" y="1630917"/>
            <a:ext cx="68922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toshkentlik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Yusufbek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hojining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 (Abdulla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oxirlab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shahzoda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Abusaid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yigiti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hiqdi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(P.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28800" y="2091690"/>
            <a:ext cx="1508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47310" y="2091690"/>
            <a:ext cx="533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84860" y="2541270"/>
            <a:ext cx="533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84860" y="3390900"/>
            <a:ext cx="12725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461510" y="3390900"/>
            <a:ext cx="6057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215" y="1410970"/>
            <a:ext cx="920750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2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170" y="963116"/>
            <a:ext cx="8743950" cy="615553"/>
          </a:xfrm>
        </p:spPr>
        <p:txBody>
          <a:bodyPr/>
          <a:lstStyle/>
          <a:p>
            <a:pPr algn="l"/>
            <a:r>
              <a:rPr lang="uz-Latn-UZ" sz="2000" dirty="0" smtClean="0"/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Berilgan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so‘zlarni</a:t>
            </a:r>
            <a:r>
              <a:rPr lang="en-US" sz="2000" dirty="0">
                <a:solidFill>
                  <a:schemeClr val="tx1"/>
                </a:solidFill>
              </a:rPr>
              <a:t> tub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yasama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otlarga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ajrating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Yasama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otlarning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qanday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yasovchi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qo‘shimchalar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yordamida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yasalganini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ayting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2930" y="1691640"/>
            <a:ext cx="2708910" cy="6743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otlar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2930" y="2857500"/>
            <a:ext cx="2708910" cy="67437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 otlar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5400000">
            <a:off x="3013605" y="1817941"/>
            <a:ext cx="890398" cy="4572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3075241" y="2966085"/>
            <a:ext cx="890398" cy="4572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6211" y="1767215"/>
            <a:ext cx="2197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Dada, saroy.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4370" y="3063240"/>
            <a:ext cx="82981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Ishchi, ijodkor,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akor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aravasoz, yo‘lsoz, tilshunos, g‘azalxon, yurtdosh, quroldosh, kaptarvoz, majlisboz, boshlovchi, shaharlik, samarqandlik.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594860" y="3491865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98820" y="351282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357110" y="349758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608570" y="3971181"/>
            <a:ext cx="655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256020" y="3953292"/>
            <a:ext cx="4547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66211" y="3930432"/>
            <a:ext cx="10858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15879" y="3953292"/>
            <a:ext cx="5429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620203" y="3921324"/>
            <a:ext cx="5429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665923" y="4370904"/>
            <a:ext cx="5429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77579" y="4356498"/>
            <a:ext cx="5429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173029" y="4370904"/>
            <a:ext cx="5429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804989" y="4751904"/>
            <a:ext cx="3581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105277" y="4763334"/>
            <a:ext cx="3581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998972" y="4371738"/>
            <a:ext cx="5867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219" y="1579498"/>
            <a:ext cx="891331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50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7550</TotalTime>
  <Words>548</Words>
  <Application>Microsoft Office PowerPoint</Application>
  <PresentationFormat>Экран (16:9)</PresentationFormat>
  <Paragraphs>83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ONA TILI</vt:lpstr>
      <vt:lpstr>TOPSHIRIQ</vt:lpstr>
      <vt:lpstr>TOPSHIRIQ</vt:lpstr>
      <vt:lpstr>BILIB OLING!</vt:lpstr>
      <vt:lpstr>TOPSHIRIQ</vt:lpstr>
      <vt:lpstr>TOPSHIRIQ</vt:lpstr>
      <vt:lpstr>BILIB OLING!</vt:lpstr>
      <vt:lpstr>                                  304-mashq</vt:lpstr>
      <vt:lpstr>TOPSHIRIQ</vt:lpstr>
      <vt:lpstr>BILIB OLING!</vt:lpstr>
      <vt:lpstr>ESDA TUTING!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661</cp:revision>
  <cp:lastPrinted>2020-08-26T14:48:01Z</cp:lastPrinted>
  <dcterms:created xsi:type="dcterms:W3CDTF">2020-04-11T16:25:36Z</dcterms:created>
  <dcterms:modified xsi:type="dcterms:W3CDTF">2020-12-12T06:31:37Z</dcterms:modified>
</cp:coreProperties>
</file>