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</p:sldMasterIdLst>
  <p:notesMasterIdLst>
    <p:notesMasterId r:id="rId20"/>
  </p:notesMasterIdLst>
  <p:handoutMasterIdLst>
    <p:handoutMasterId r:id="rId21"/>
  </p:handoutMasterIdLst>
  <p:sldIdLst>
    <p:sldId id="409" r:id="rId7"/>
    <p:sldId id="493" r:id="rId8"/>
    <p:sldId id="498" r:id="rId9"/>
    <p:sldId id="512" r:id="rId10"/>
    <p:sldId id="506" r:id="rId11"/>
    <p:sldId id="507" r:id="rId12"/>
    <p:sldId id="509" r:id="rId13"/>
    <p:sldId id="513" r:id="rId14"/>
    <p:sldId id="508" r:id="rId15"/>
    <p:sldId id="510" r:id="rId16"/>
    <p:sldId id="511" r:id="rId17"/>
    <p:sldId id="432" r:id="rId18"/>
    <p:sldId id="495" r:id="rId19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CC00CC"/>
    <a:srgbClr val="FF66FF"/>
    <a:srgbClr val="CCFFCC"/>
    <a:srgbClr val="FFFF99"/>
    <a:srgbClr val="66FFFF"/>
    <a:srgbClr val="FFCCFF"/>
    <a:srgbClr val="66FF33"/>
    <a:srgbClr val="FF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12/12/2020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12/12/2020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12/12/2020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5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1493274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2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NARSA OTLARI. NARSA OTLARINI  YASOVCHI QO‘SHIMCHALAR VA ULARNING IMLOSI</a:t>
            </a:r>
            <a:endParaRPr lang="uz-Latn-UZ" sz="32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298515" cy="510568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32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82" y="3616142"/>
            <a:ext cx="2854880" cy="122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400" y="1696720"/>
            <a:ext cx="457200" cy="14935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400" y="3342640"/>
            <a:ext cx="457200" cy="1493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315-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8760" y="1040778"/>
            <a:ext cx="8387080" cy="61555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otlarining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720" y="1966436"/>
            <a:ext cx="8442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hqi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qo‘lyozma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quymoq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suvdon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kiyim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o‘chirg‘ich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ig‘i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o‘roq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taroq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tutatqi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bezak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qisqi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</a:t>
            </a:r>
            <a:r>
              <a:rPr lang="uz-Latn-UZ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</a:t>
            </a:r>
            <a:r>
              <a:rPr lang="en-US" sz="3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2758440">
            <a:off x="1500949" y="1849123"/>
            <a:ext cx="518118" cy="538366"/>
          </a:xfrm>
          <a:prstGeom prst="halfFrame">
            <a:avLst>
              <a:gd name="adj1" fmla="val 13333"/>
              <a:gd name="adj2" fmla="val 1333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2758440">
            <a:off x="3939348" y="1899923"/>
            <a:ext cx="518118" cy="538366"/>
          </a:xfrm>
          <a:prstGeom prst="halfFrame">
            <a:avLst>
              <a:gd name="adj1" fmla="val 13333"/>
              <a:gd name="adj2" fmla="val 1333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2758440">
            <a:off x="5625307" y="1891855"/>
            <a:ext cx="549802" cy="521874"/>
          </a:xfrm>
          <a:prstGeom prst="halfFrame">
            <a:avLst>
              <a:gd name="adj1" fmla="val 13333"/>
              <a:gd name="adj2" fmla="val 1333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rot="2758440">
            <a:off x="7548121" y="1912737"/>
            <a:ext cx="549802" cy="529034"/>
          </a:xfrm>
          <a:prstGeom prst="halfFrame">
            <a:avLst>
              <a:gd name="adj1" fmla="val 13333"/>
              <a:gd name="adj2" fmla="val 1333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69" y="3720762"/>
            <a:ext cx="1842771" cy="112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6589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316-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5120" y="1000138"/>
            <a:ext cx="8412481" cy="615553"/>
          </a:xfrm>
        </p:spPr>
        <p:txBody>
          <a:bodyPr/>
          <a:lstStyle/>
          <a:p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halardan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120" y="1891497"/>
            <a:ext cx="6339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Kissasida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yarimta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o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hgan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Zayniddinova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hrashuv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Qizingiz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...i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bosilgun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(N.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Fozilov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9919" y="1908494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g‘ich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0573" y="360521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70" y="1546841"/>
            <a:ext cx="23225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681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</a:t>
            </a:r>
            <a:r>
              <a:rPr lang="uz-Latn-UZ" dirty="0" smtClean="0"/>
              <a:t>topshiriq</a:t>
            </a:r>
            <a:r>
              <a:rPr lang="en-US" dirty="0" smtClean="0"/>
              <a:t>lar</a:t>
            </a:r>
            <a:r>
              <a:rPr lang="uz-Latn-UZ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000" y="1240944"/>
            <a:ext cx="574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z-Latn-UZ" sz="28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313-mashq</a:t>
            </a:r>
            <a:r>
              <a:rPr lang="uz-Latn-UZ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Xonangizdagi  </a:t>
            </a: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narsalarning  otlarini yozing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uz-Latn-UZ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318-mashq</a:t>
            </a:r>
            <a:r>
              <a:rPr lang="en-US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q, -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qi, -ma, -k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55" y="1098704"/>
            <a:ext cx="2060894" cy="206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Fe’llar</a:t>
            </a:r>
            <a:r>
              <a:rPr lang="en-US" dirty="0"/>
              <a:t> </a:t>
            </a:r>
            <a:r>
              <a:rPr lang="en-US" dirty="0" err="1"/>
              <a:t>tuzilishiga</a:t>
            </a:r>
            <a:r>
              <a:rPr lang="en-US" dirty="0"/>
              <a:t> </a:t>
            </a:r>
            <a:r>
              <a:rPr lang="en-US" dirty="0" err="1" smtClean="0"/>
              <a:t>ko‘ra</a:t>
            </a:r>
            <a:r>
              <a:rPr lang="uz-Latn-UZ" dirty="0" smtClean="0"/>
              <a:t> turlari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5" y="-62025"/>
            <a:ext cx="9144000" cy="5234940"/>
          </a:xfrm>
        </p:spPr>
      </p:pic>
      <p:sp>
        <p:nvSpPr>
          <p:cNvPr id="3" name="TextBox 2"/>
          <p:cNvSpPr txBox="1"/>
          <p:nvPr/>
        </p:nvSpPr>
        <p:spPr>
          <a:xfrm>
            <a:off x="3413760" y="2273587"/>
            <a:ext cx="227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 otlari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7839" y="62843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sumalak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9346" y="937692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262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720" y="1000155"/>
            <a:ext cx="8808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264" y="958222"/>
            <a:ext cx="1446176" cy="928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28" y="3890434"/>
            <a:ext cx="2143126" cy="1071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07" y="2956560"/>
            <a:ext cx="1045793" cy="10789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5" t="4472" r="3252" b="67148"/>
          <a:stretch/>
        </p:blipFill>
        <p:spPr>
          <a:xfrm>
            <a:off x="436873" y="1230987"/>
            <a:ext cx="1434479" cy="121312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62" y="1461820"/>
            <a:ext cx="1694812" cy="120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3" y="2870462"/>
            <a:ext cx="1142919" cy="172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3850643" y="2561299"/>
            <a:ext cx="91440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8000" dirty="0" smtClean="0">
                <a:solidFill>
                  <a:srgbClr val="FF0000"/>
                </a:solidFill>
              </a:rPr>
              <a:t>?</a:t>
            </a:r>
            <a:endParaRPr lang="ru-RU" sz="8000" dirty="0">
              <a:solidFill>
                <a:srgbClr val="FF0000"/>
              </a:solidFill>
            </a:endParaRPr>
          </a:p>
        </p:txBody>
      </p:sp>
      <p:cxnSp>
        <p:nvCxnSpPr>
          <p:cNvPr id="20" name="Скругленная соединительная линия 19"/>
          <p:cNvCxnSpPr/>
          <p:nvPr/>
        </p:nvCxnSpPr>
        <p:spPr>
          <a:xfrm>
            <a:off x="5008880" y="3124758"/>
            <a:ext cx="1550682" cy="457200"/>
          </a:xfrm>
          <a:prstGeom prst="curvedConnector3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flipV="1">
            <a:off x="5008880" y="2113854"/>
            <a:ext cx="1629727" cy="669986"/>
          </a:xfrm>
          <a:prstGeom prst="curvedConnector3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10800000">
            <a:off x="2052320" y="2064687"/>
            <a:ext cx="1473202" cy="602871"/>
          </a:xfrm>
          <a:prstGeom prst="curvedConnector3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/>
          <p:nvPr/>
        </p:nvCxnSpPr>
        <p:spPr>
          <a:xfrm rot="10800000" flipV="1">
            <a:off x="1976472" y="3085097"/>
            <a:ext cx="1624896" cy="570500"/>
          </a:xfrm>
          <a:prstGeom prst="curvedConnector3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кругленная соединительная линия 35"/>
          <p:cNvCxnSpPr/>
          <p:nvPr/>
        </p:nvCxnSpPr>
        <p:spPr>
          <a:xfrm rot="5400000" flipH="1" flipV="1">
            <a:off x="4211672" y="1983111"/>
            <a:ext cx="568258" cy="375916"/>
          </a:xfrm>
          <a:prstGeom prst="curvedConnector3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/>
          <p:nvPr/>
        </p:nvCxnSpPr>
        <p:spPr>
          <a:xfrm rot="5400000">
            <a:off x="3990831" y="3609829"/>
            <a:ext cx="618781" cy="391161"/>
          </a:xfrm>
          <a:prstGeom prst="curvedConnector3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032925" y="2499359"/>
            <a:ext cx="2751296" cy="976339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Nima?</a:t>
            </a:r>
            <a:endParaRPr lang="ru-RU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672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2504" y="969655"/>
            <a:ext cx="8859520" cy="954107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“Nima?” </a:t>
            </a:r>
            <a:r>
              <a:rPr lang="uz-Latn-UZ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so‘rog‘iga javob bo‘lib, jonli va jonsiz narsalarni bildirgan otlarga narsa otlari deyiladi.</a:t>
            </a:r>
            <a:endParaRPr lang="ru-RU" sz="3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6000" y="2225040"/>
            <a:ext cx="2021840" cy="8229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0104" y="2225040"/>
            <a:ext cx="2092960" cy="82296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mushuk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400" y="3464560"/>
            <a:ext cx="1620520" cy="77216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yalpiz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4472" y="3464560"/>
            <a:ext cx="1859280" cy="83312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qaychi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614928" y="2001520"/>
            <a:ext cx="530352" cy="457200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52856" y="2001520"/>
            <a:ext cx="530352" cy="457200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22504" y="3235960"/>
            <a:ext cx="530352" cy="457200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599944" y="3225800"/>
            <a:ext cx="530352" cy="457200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36080" y="2225040"/>
            <a:ext cx="2092960" cy="82296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o‘mol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561328" y="2001520"/>
            <a:ext cx="530352" cy="457200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31688" y="3464560"/>
            <a:ext cx="1859280" cy="8331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piyola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366512" y="3225800"/>
            <a:ext cx="530352" cy="457200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825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311-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8600" y="979815"/>
            <a:ext cx="8610599" cy="36933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95" y="1615695"/>
            <a:ext cx="1898633" cy="140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45" y="1527364"/>
            <a:ext cx="2106295" cy="14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0"/>
          <a:stretch/>
        </p:blipFill>
        <p:spPr bwMode="auto">
          <a:xfrm>
            <a:off x="6548120" y="1588814"/>
            <a:ext cx="1859280" cy="14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08" y="3007103"/>
            <a:ext cx="2661183" cy="16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88" y="3248944"/>
            <a:ext cx="2318000" cy="14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2443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74" y="179491"/>
            <a:ext cx="7772401" cy="613171"/>
          </a:xfrm>
        </p:spPr>
        <p:txBody>
          <a:bodyPr/>
          <a:lstStyle/>
          <a:p>
            <a:r>
              <a:rPr lang="uz-Latn-UZ" dirty="0" smtClean="0"/>
              <a:t>312- mashq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44930"/>
              </p:ext>
            </p:extLst>
          </p:nvPr>
        </p:nvGraphicFramePr>
        <p:xfrm>
          <a:off x="264160" y="1017270"/>
          <a:ext cx="60960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Hayvon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O‘simlik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Oziq-ovqat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Kiyim-kechak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Idish-tovoq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 qurollari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Osmon jismlari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03003" y="993756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arslon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6393" y="1018511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05766" y="1480176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boychechak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6393" y="1455421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6393" y="1938687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1706" y="1917086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sho‘rva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51706" y="2382551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ko‘ylak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6393" y="2411823"/>
            <a:ext cx="853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palto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1706" y="2800330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3801" y="2873488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choynak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51706" y="3285798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pichoq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3913" y="3345805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tesha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77354" y="3761106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25097" y="3768736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067"/>
            <a:r>
              <a:rPr lang="uz-Latn-UZ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26" y="1660012"/>
            <a:ext cx="866109" cy="8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50" y="1018511"/>
            <a:ext cx="1218722" cy="79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72" y="2079904"/>
            <a:ext cx="1148082" cy="135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солнце рисунок - Поиск в Google | Радуга искусство арт, Картинки, Детские  рису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43" y="2526121"/>
            <a:ext cx="1393137" cy="128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85" y="963806"/>
            <a:ext cx="724459" cy="103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687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3680" y="908695"/>
            <a:ext cx="8392159" cy="997196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halarni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3520" y="1672948"/>
            <a:ext cx="8757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O‘roq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suzgich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guldon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supurgi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41600" y="2804160"/>
            <a:ext cx="0" cy="203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14960" y="3210560"/>
            <a:ext cx="629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2960" y="2687340"/>
            <a:ext cx="1695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 otlar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8596" y="2687340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 otlar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1600" y="33317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O‘roq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taroq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suzma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qirg‘ich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suzgich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guldon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elak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supurgi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achitqi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qurilma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04240" y="2139841"/>
            <a:ext cx="325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52320" y="2139841"/>
            <a:ext cx="325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27680" y="2139841"/>
            <a:ext cx="420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69366" y="2150001"/>
            <a:ext cx="420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437766" y="2139841"/>
            <a:ext cx="494202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870326" y="2150001"/>
            <a:ext cx="494202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8191126" y="2129681"/>
            <a:ext cx="494202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41680" y="2566095"/>
            <a:ext cx="25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052320" y="2566095"/>
            <a:ext cx="25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301276" y="2555935"/>
            <a:ext cx="25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378960" y="2555935"/>
            <a:ext cx="467360" cy="1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" y="3372394"/>
            <a:ext cx="1164254" cy="129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2378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BILIB  </a:t>
            </a:r>
            <a:r>
              <a:rPr lang="en-US" dirty="0" smtClean="0"/>
              <a:t>OLING</a:t>
            </a:r>
            <a:r>
              <a:rPr lang="uz-Latn-UZ" dirty="0" smtClean="0"/>
              <a:t>!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0200" y="969655"/>
            <a:ext cx="6934200" cy="3188565"/>
          </a:xfrm>
        </p:spPr>
        <p:txBody>
          <a:bodyPr/>
          <a:lstStyle/>
          <a:p>
            <a:pPr marL="0" indent="0">
              <a:buNone/>
            </a:pPr>
            <a:r>
              <a:rPr lang="uz-Latn-UZ" dirty="0" smtClean="0"/>
              <a:t>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(-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qich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-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g‘ich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uz-Latn-UZ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(-qi,  -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-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-k, -q, -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-(i)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-ma, </a:t>
            </a:r>
            <a:endParaRPr lang="uz-Latn-UZ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bo‘ya+q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40" y="933450"/>
            <a:ext cx="18526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342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Eslab qoling!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74586"/>
              </p:ext>
            </p:extLst>
          </p:nvPr>
        </p:nvGraphicFramePr>
        <p:xfrm>
          <a:off x="2042160" y="1057910"/>
          <a:ext cx="68376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fe’ldan ot yasaydi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tugma, isitma, topilma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fe’lning bo‘lishsizlik shakli 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kelma, aytma, o‘qima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15598"/>
              </p:ext>
            </p:extLst>
          </p:nvPr>
        </p:nvGraphicFramePr>
        <p:xfrm>
          <a:off x="2072640" y="2642870"/>
          <a:ext cx="683768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fe’ldan ot yasaydi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supurgi, sezgi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 va ravishdan sifat yasaydi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yozgi, avvalgi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Ромб 6"/>
          <p:cNvSpPr/>
          <p:nvPr/>
        </p:nvSpPr>
        <p:spPr>
          <a:xfrm>
            <a:off x="172720" y="1016000"/>
            <a:ext cx="1828800" cy="1280160"/>
          </a:xfrm>
          <a:prstGeom prst="diamond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172720" y="2570480"/>
            <a:ext cx="1828800" cy="1280160"/>
          </a:xfrm>
          <a:prstGeom prst="diamond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-gi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300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314-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8760" y="929018"/>
            <a:ext cx="8569960" cy="1046440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halarni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yasash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haqda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040" y="2011897"/>
            <a:ext cx="830072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716">
              <a:spcBef>
                <a:spcPct val="20000"/>
              </a:spcBef>
              <a:buClr>
                <a:srgbClr val="51C3CA"/>
              </a:buClr>
            </a:pPr>
            <a:r>
              <a:rPr lang="uz-Latn-UZ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Mundoq</a:t>
            </a: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solsam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24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hilikning</a:t>
            </a:r>
            <a:endParaRPr lang="uz-Latn-UZ" sz="24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2716">
              <a:spcBef>
                <a:spcPct val="20000"/>
              </a:spcBef>
              <a:buClr>
                <a:srgbClr val="51C3CA"/>
              </a:buClr>
            </a:pP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kosov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bolta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o‘roq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uz-Latn-UZ" sz="24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2716">
              <a:spcBef>
                <a:spcPct val="20000"/>
              </a:spcBef>
              <a:buClr>
                <a:srgbClr val="51C3CA"/>
              </a:buClr>
            </a:pPr>
            <a:r>
              <a:rPr lang="uz-Latn-UZ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Mashinada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uz-Latn-UZ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hkina</a:t>
            </a: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sovutgi</a:t>
            </a:r>
            <a:r>
              <a:rPr lang="uz-Latn-UZ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4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400" kern="800" spc="-1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2716">
              <a:spcBef>
                <a:spcPct val="20000"/>
              </a:spcBef>
              <a:buClr>
                <a:srgbClr val="51C3CA"/>
              </a:buClr>
            </a:pPr>
            <a:r>
              <a:rPr lang="en-US" sz="24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3529" y="24514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4480" y="290299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gich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" y="3675155"/>
            <a:ext cx="3425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-q, -oq: </a:t>
            </a:r>
            <a:r>
              <a:rPr lang="uz-Latn-UZ" sz="24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taroq, bo‘yoq. </a:t>
            </a:r>
            <a:endParaRPr lang="ru-RU" sz="2400" b="1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440" y="4289220"/>
            <a:ext cx="4128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-gich: </a:t>
            </a:r>
            <a:r>
              <a:rPr lang="uz-Latn-UZ" sz="24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ilgich, tishkovlagich.</a:t>
            </a:r>
            <a:endParaRPr lang="ru-RU" sz="2400" b="1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19" y="2001819"/>
            <a:ext cx="18224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6243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7770</TotalTime>
  <Words>554</Words>
  <Application>Microsoft Office PowerPoint</Application>
  <PresentationFormat>Экран (16:9)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Wingdings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ONA TILI</vt:lpstr>
      <vt:lpstr>TOPSHIRIQ</vt:lpstr>
      <vt:lpstr>BILIB OLING!</vt:lpstr>
      <vt:lpstr>311- mashq</vt:lpstr>
      <vt:lpstr>312- mashq</vt:lpstr>
      <vt:lpstr>TOPSHIRIQ</vt:lpstr>
      <vt:lpstr>BILIB  OLING! </vt:lpstr>
      <vt:lpstr>Eslab qoling!</vt:lpstr>
      <vt:lpstr>314- mashq</vt:lpstr>
      <vt:lpstr>315- mashq</vt:lpstr>
      <vt:lpstr>316- mashq</vt:lpstr>
      <vt:lpstr>Mustaqil bajarish uchun topshiriqlar:</vt:lpstr>
      <vt:lpstr>Fe’llar tuzilishiga ko‘ra turlari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750</cp:revision>
  <cp:lastPrinted>2020-08-26T14:49:45Z</cp:lastPrinted>
  <dcterms:created xsi:type="dcterms:W3CDTF">2020-04-11T16:25:36Z</dcterms:created>
  <dcterms:modified xsi:type="dcterms:W3CDTF">2020-12-12T06:35:09Z</dcterms:modified>
</cp:coreProperties>
</file>