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</p:sldMasterIdLst>
  <p:notesMasterIdLst>
    <p:notesMasterId r:id="rId17"/>
  </p:notesMasterIdLst>
  <p:handoutMasterIdLst>
    <p:handoutMasterId r:id="rId18"/>
  </p:handoutMasterIdLst>
  <p:sldIdLst>
    <p:sldId id="390" r:id="rId4"/>
    <p:sldId id="494" r:id="rId5"/>
    <p:sldId id="495" r:id="rId6"/>
    <p:sldId id="487" r:id="rId7"/>
    <p:sldId id="454" r:id="rId8"/>
    <p:sldId id="488" r:id="rId9"/>
    <p:sldId id="489" r:id="rId10"/>
    <p:sldId id="493" r:id="rId11"/>
    <p:sldId id="490" r:id="rId12"/>
    <p:sldId id="480" r:id="rId13"/>
    <p:sldId id="491" r:id="rId14"/>
    <p:sldId id="492" r:id="rId15"/>
    <p:sldId id="401" r:id="rId16"/>
  </p:sldIdLst>
  <p:sldSz cx="9144000" cy="5143500" type="screen16x9"/>
  <p:notesSz cx="6735763" cy="9866313"/>
  <p:defaultTextStyle>
    <a:defPPr>
      <a:defRPr lang="en-US"/>
    </a:defPPr>
    <a:lvl1pPr marL="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3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6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02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36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7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05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3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671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91A05"/>
    <a:srgbClr val="CC3399"/>
    <a:srgbClr val="99FF99"/>
    <a:srgbClr val="FFCCFF"/>
    <a:srgbClr val="66FFFF"/>
    <a:srgbClr val="8CEE42"/>
    <a:srgbClr val="FF33CC"/>
    <a:srgbClr val="619FA7"/>
    <a:srgbClr val="69C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730" autoAdjust="0"/>
  </p:normalViewPr>
  <p:slideViewPr>
    <p:cSldViewPr snapToGrid="0">
      <p:cViewPr varScale="1">
        <p:scale>
          <a:sx n="96" d="100"/>
          <a:sy n="96" d="100"/>
        </p:scale>
        <p:origin x="372" y="48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48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6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671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8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895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4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8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5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68" indent="-18567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86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4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91" indent="-13264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86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6"/>
            <a:ext cx="1620957" cy="400081"/>
          </a:xfrm>
          <a:prstGeom prst="rect">
            <a:avLst/>
          </a:prstGeom>
        </p:spPr>
        <p:txBody>
          <a:bodyPr vert="horz" wrap="square" lIns="91413" tIns="45706" rIns="91413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91413" tIns="45706" rIns="91413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094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1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72" indent="-172980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64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57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50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75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3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1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8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4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6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2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9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5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3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3788"/>
            <a:ext cx="1620957" cy="158277"/>
          </a:xfrm>
          <a:prstGeom prst="rect">
            <a:avLst/>
          </a:prstGeom>
        </p:spPr>
        <p:txBody>
          <a:bodyPr vert="horz" wrap="square" lIns="65310" tIns="32653" rIns="65310" bIns="3265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65310" tIns="32653" rIns="65310" bIns="3265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028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4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6020" indent="-123576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46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906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350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828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341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857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369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2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41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057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569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085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9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1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6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1/27/2021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3" y="1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5648" y="289541"/>
            <a:ext cx="4124782" cy="808327"/>
          </a:xfrm>
          <a:prstGeom prst="rect">
            <a:avLst/>
          </a:prstGeom>
        </p:spPr>
        <p:txBody>
          <a:bodyPr vert="horz" wrap="square" lIns="0" tIns="16535" rIns="0" bIns="0" rtlCol="0" anchor="ctr">
            <a:spAutoFit/>
          </a:bodyPr>
          <a:lstStyle/>
          <a:p>
            <a:pPr marL="14380" algn="l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81761" y="1904898"/>
            <a:ext cx="8135669" cy="1123968"/>
          </a:xfrm>
          <a:prstGeom prst="rect">
            <a:avLst/>
          </a:prstGeom>
        </p:spPr>
        <p:txBody>
          <a:bodyPr vert="horz" wrap="square" lIns="0" tIns="15818" rIns="0" bIns="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uz-Latn-UZ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uz-Latn-UZ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 </a:t>
            </a:r>
            <a:r>
              <a:rPr lang="uz-Latn-UZ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TAKRORIY SIFATLAR</a:t>
            </a:r>
            <a:endParaRPr lang="uz-Latn-UZ" sz="3600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3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00321" y="422873"/>
            <a:ext cx="1317109" cy="572148"/>
          </a:xfrm>
          <a:prstGeom prst="rect">
            <a:avLst/>
          </a:prstGeom>
        </p:spPr>
        <p:txBody>
          <a:bodyPr vert="horz" wrap="square" lIns="0" tIns="17975" rIns="0" bIns="0" rtlCol="0">
            <a:spAutoFit/>
          </a:bodyPr>
          <a:lstStyle/>
          <a:p>
            <a:pPr defTabSz="652982">
              <a:spcBef>
                <a:spcPts val="141"/>
              </a:spcBef>
            </a:pPr>
            <a:r>
              <a:rPr lang="uz-Latn-UZ" sz="36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3600" b="1" spc="11" dirty="0" smtClean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3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26" name="Picture 8" descr="Letmio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56" y="3973783"/>
            <a:ext cx="950292" cy="94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2017-2018 Bahar Grubu Formasyon Ders Programı ve Sınıf Listeleri | Akdeniz  Üniversitesi | Pedagojik Formasyon Eğiti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3984300"/>
            <a:ext cx="931138" cy="9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Design elements - iMessage | Standard Universal Audio &amp; Video Connection  Types | Cisco Multimedia, Voice, Phone. Cisco icons, shapes, stencils and  symbols | Mic Ico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69" y="3954539"/>
            <a:ext cx="1054186" cy="10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803" y="4018335"/>
            <a:ext cx="897103" cy="89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4855" y="1724891"/>
            <a:ext cx="509154" cy="1143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9269" y="3451417"/>
            <a:ext cx="509154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336" y="1295695"/>
            <a:ext cx="6703175" cy="2954655"/>
          </a:xfrm>
        </p:spPr>
        <p:txBody>
          <a:bodyPr/>
          <a:lstStyle/>
          <a:p>
            <a:pPr algn="just"/>
            <a:r>
              <a:rPr lang="uz-Latn-UZ" sz="3200" dirty="0" smtClean="0">
                <a:solidFill>
                  <a:schemeClr val="tx1"/>
                </a:solidFill>
              </a:rPr>
              <a:t>  Bir </a:t>
            </a:r>
            <a:r>
              <a:rPr lang="uz-Latn-UZ" sz="3200" dirty="0">
                <a:solidFill>
                  <a:schemeClr val="tx1"/>
                </a:solidFill>
              </a:rPr>
              <a:t>asosning aynan takrorlanishidan hosil bo‘lgan sifat </a:t>
            </a:r>
            <a:r>
              <a:rPr lang="uz-Latn-UZ" sz="3200" b="1" dirty="0">
                <a:solidFill>
                  <a:srgbClr val="C00000"/>
                </a:solidFill>
              </a:rPr>
              <a:t>takroriy sifat </a:t>
            </a:r>
            <a:r>
              <a:rPr lang="uz-Latn-UZ" sz="3200" dirty="0">
                <a:solidFill>
                  <a:schemeClr val="tx1"/>
                </a:solidFill>
              </a:rPr>
              <a:t>sanaladi. </a:t>
            </a:r>
            <a:r>
              <a:rPr lang="uz-Latn-UZ" sz="3200" dirty="0" smtClean="0">
                <a:solidFill>
                  <a:schemeClr val="tx1"/>
                </a:solidFill>
              </a:rPr>
              <a:t>Takroriy </a:t>
            </a:r>
            <a:r>
              <a:rPr lang="uz-Latn-UZ" sz="3200" dirty="0">
                <a:solidFill>
                  <a:schemeClr val="tx1"/>
                </a:solidFill>
              </a:rPr>
              <a:t>sifatlar belgini ta’kidlab, </a:t>
            </a:r>
            <a:r>
              <a:rPr lang="uz-Latn-UZ" sz="3200" dirty="0" smtClean="0">
                <a:solidFill>
                  <a:schemeClr val="tx1"/>
                </a:solidFill>
              </a:rPr>
              <a:t>kuchaytirib </a:t>
            </a:r>
            <a:r>
              <a:rPr lang="uz-Latn-UZ" sz="3200" dirty="0">
                <a:solidFill>
                  <a:schemeClr val="tx1"/>
                </a:solidFill>
              </a:rPr>
              <a:t>ifodalaydi. </a:t>
            </a:r>
            <a:r>
              <a:rPr lang="uz-Latn-UZ" sz="3200" dirty="0" smtClean="0">
                <a:solidFill>
                  <a:schemeClr val="tx1"/>
                </a:solidFill>
              </a:rPr>
              <a:t>Takroriy </a:t>
            </a:r>
            <a:r>
              <a:rPr lang="uz-Latn-UZ" sz="3200" dirty="0">
                <a:solidFill>
                  <a:schemeClr val="tx1"/>
                </a:solidFill>
              </a:rPr>
              <a:t>sifat qismlari </a:t>
            </a:r>
            <a:r>
              <a:rPr lang="uz-Latn-UZ" sz="3200" dirty="0" smtClean="0">
                <a:solidFill>
                  <a:schemeClr val="tx1"/>
                </a:solidFill>
              </a:rPr>
              <a:t>chiziqcha </a:t>
            </a:r>
            <a:r>
              <a:rPr lang="uz-Latn-UZ" sz="3200" dirty="0">
                <a:solidFill>
                  <a:schemeClr val="tx1"/>
                </a:solidFill>
              </a:rPr>
              <a:t>bilan ajratib yoziladi.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124" name="Picture 4" descr="Oqitishning interfaol metodlarni bilasizmi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5"/>
          <a:stretch/>
        </p:blipFill>
        <p:spPr bwMode="auto">
          <a:xfrm flipH="1">
            <a:off x="6863782" y="1711332"/>
            <a:ext cx="1958099" cy="20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7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en-US" sz="4000" dirty="0"/>
              <a:t>359-mashq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1166" y="1000523"/>
            <a:ext cx="7826818" cy="307777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2000" dirty="0" err="1"/>
              <a:t>O‘qing</a:t>
            </a:r>
            <a:r>
              <a:rPr lang="en-US" sz="2000" dirty="0"/>
              <a:t>. </a:t>
            </a:r>
            <a:r>
              <a:rPr lang="uz-Latn-UZ" sz="2000" dirty="0" err="1"/>
              <a:t>T</a:t>
            </a:r>
            <a:r>
              <a:rPr lang="en-US" sz="2000" dirty="0" err="1" smtClean="0"/>
              <a:t>akroriy</a:t>
            </a:r>
            <a:r>
              <a:rPr lang="en-US" sz="2000" dirty="0" smtClean="0"/>
              <a:t> </a:t>
            </a:r>
            <a:r>
              <a:rPr lang="en-US" sz="2000" dirty="0" err="1"/>
              <a:t>sifatlarni</a:t>
            </a:r>
            <a:r>
              <a:rPr lang="en-US" sz="2000" dirty="0"/>
              <a:t> </a:t>
            </a:r>
            <a:r>
              <a:rPr lang="en-US" sz="2000" dirty="0" smtClean="0"/>
              <a:t>to</a:t>
            </a:r>
            <a:r>
              <a:rPr lang="uz-Latn-UZ" sz="2000" dirty="0" smtClean="0"/>
              <a:t>p</a:t>
            </a:r>
            <a:r>
              <a:rPr lang="en-US" sz="2000" dirty="0" err="1" smtClean="0"/>
              <a:t>ib</a:t>
            </a:r>
            <a:r>
              <a:rPr lang="en-US" sz="2000" dirty="0"/>
              <a:t>, </a:t>
            </a:r>
            <a:r>
              <a:rPr lang="en-US" sz="2000" dirty="0" err="1"/>
              <a:t>ularning</a:t>
            </a:r>
            <a:r>
              <a:rPr lang="en-US" sz="2000" dirty="0"/>
              <a:t> </a:t>
            </a:r>
            <a:r>
              <a:rPr lang="en-US" sz="2000" dirty="0" err="1"/>
              <a:t>ma’nolarini</a:t>
            </a:r>
            <a:r>
              <a:rPr lang="en-US" sz="2000" dirty="0"/>
              <a:t> </a:t>
            </a:r>
            <a:r>
              <a:rPr lang="en-US" sz="2000" dirty="0" err="1"/>
              <a:t>tushuntiring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0224" y="1493504"/>
            <a:ext cx="72016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uz-Latn-UZ" sz="2800" kern="0" dirty="0" smtClean="0">
                <a:solidFill>
                  <a:srgbClr val="000000"/>
                </a:solidFill>
                <a:latin typeface="Arial"/>
                <a:cs typeface="Arial"/>
              </a:rPr>
              <a:t>1.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O‘z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onamni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elas-elas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xotirlayman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Ko‘zlari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qo</a:t>
            </a:r>
            <a:r>
              <a:rPr lang="uz-Latn-UZ" sz="2800" kern="0" dirty="0" smtClean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qora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uz-Latn-UZ" sz="2800" kern="0" dirty="0" err="1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hiroyli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Uzun-uzun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ki</a:t>
            </a:r>
            <a:r>
              <a:rPr lang="uz-Latn-UZ" sz="2800" kern="0" dirty="0" smtClean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riklari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qilt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etmaydi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. (O‘.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Hoshimov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endParaRPr lang="uz-Latn-UZ" sz="28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914400"/>
            <a:endParaRPr lang="uz-Latn-UZ" sz="28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914400"/>
            <a:r>
              <a:rPr lang="uz-Latn-UZ" sz="2800" kern="0" dirty="0" smtClean="0">
                <a:solidFill>
                  <a:srgbClr val="000000"/>
                </a:solidFill>
                <a:latin typeface="Arial"/>
                <a:cs typeface="Arial"/>
              </a:rPr>
              <a:t>2.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Qishloq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obod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bo‘lsa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katta-katta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ko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‘</a:t>
            </a:r>
            <a:r>
              <a:rPr lang="uz-Latn-UZ" sz="2800" kern="0" dirty="0" smtClean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halar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tushsa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kim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qarshilik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qiladi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. (O‘.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Umarbekov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endParaRPr lang="ru-RU" sz="28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659" y="2966502"/>
            <a:ext cx="1082508" cy="113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659" y="1641764"/>
            <a:ext cx="1082508" cy="108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21"/>
          <p:cNvSpPr/>
          <p:nvPr/>
        </p:nvSpPr>
        <p:spPr>
          <a:xfrm>
            <a:off x="3902826" y="2352029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1"/>
          <p:cNvSpPr/>
          <p:nvPr/>
        </p:nvSpPr>
        <p:spPr>
          <a:xfrm>
            <a:off x="3463747" y="2352029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1"/>
          <p:cNvSpPr/>
          <p:nvPr/>
        </p:nvSpPr>
        <p:spPr>
          <a:xfrm>
            <a:off x="4352296" y="2354789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1"/>
          <p:cNvSpPr/>
          <p:nvPr/>
        </p:nvSpPr>
        <p:spPr>
          <a:xfrm>
            <a:off x="4225746" y="3600555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1"/>
          <p:cNvSpPr/>
          <p:nvPr/>
        </p:nvSpPr>
        <p:spPr>
          <a:xfrm>
            <a:off x="4664825" y="3600555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1"/>
          <p:cNvSpPr/>
          <p:nvPr/>
        </p:nvSpPr>
        <p:spPr>
          <a:xfrm>
            <a:off x="5103904" y="3600555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15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en-US" sz="4000" dirty="0"/>
              <a:t>360-mashq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255" y="1042087"/>
            <a:ext cx="8780317" cy="307777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2000" dirty="0" err="1"/>
              <a:t>Quyidagi</a:t>
            </a:r>
            <a:r>
              <a:rPr lang="en-US" sz="2000" dirty="0"/>
              <a:t> </a:t>
            </a:r>
            <a:r>
              <a:rPr lang="en-US" sz="2000" dirty="0" err="1"/>
              <a:t>takroriy</a:t>
            </a:r>
            <a:r>
              <a:rPr lang="en-US" sz="2000" dirty="0"/>
              <a:t> </a:t>
            </a:r>
            <a:r>
              <a:rPr lang="en-US" sz="2000" dirty="0" err="1"/>
              <a:t>sifatlar</a:t>
            </a:r>
            <a:r>
              <a:rPr lang="en-US" sz="2000" dirty="0"/>
              <a:t> </a:t>
            </a:r>
            <a:r>
              <a:rPr lang="en-US" sz="2000" dirty="0" err="1"/>
              <a:t>ishtirokida</a:t>
            </a:r>
            <a:r>
              <a:rPr lang="en-US" sz="2000" dirty="0"/>
              <a:t> </a:t>
            </a:r>
            <a:r>
              <a:rPr lang="en-US" sz="2000" dirty="0" err="1"/>
              <a:t>so‘z</a:t>
            </a:r>
            <a:r>
              <a:rPr lang="en-US" sz="2000" dirty="0"/>
              <a:t> </a:t>
            </a:r>
            <a:r>
              <a:rPr lang="en-US" sz="2000" dirty="0" err="1"/>
              <a:t>birikmalari</a:t>
            </a:r>
            <a:r>
              <a:rPr lang="en-US" sz="2000" dirty="0"/>
              <a:t> </a:t>
            </a:r>
            <a:r>
              <a:rPr lang="en-US" sz="2000" dirty="0" err="1"/>
              <a:t>tuzing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ularni</a:t>
            </a:r>
            <a:r>
              <a:rPr lang="en-US" sz="2000" dirty="0"/>
              <a:t> </a:t>
            </a:r>
            <a:r>
              <a:rPr lang="en-US" sz="2000" dirty="0" err="1"/>
              <a:t>izohlang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255" y="1588079"/>
            <a:ext cx="88530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uz-Latn-UZ" sz="2800" kern="0" dirty="0" smtClean="0">
                <a:solidFill>
                  <a:srgbClr val="391A05"/>
                </a:solidFill>
                <a:latin typeface="Arial"/>
                <a:cs typeface="Arial"/>
              </a:rPr>
              <a:t>   </a:t>
            </a:r>
            <a:r>
              <a:rPr lang="en-US" sz="2800" kern="0" dirty="0" err="1" smtClean="0">
                <a:solidFill>
                  <a:srgbClr val="391A05"/>
                </a:solidFill>
                <a:latin typeface="Arial"/>
                <a:cs typeface="Arial"/>
              </a:rPr>
              <a:t>Mayda-mayda</a:t>
            </a:r>
            <a:r>
              <a:rPr lang="en-US" sz="2800" kern="0" dirty="0">
                <a:solidFill>
                  <a:srgbClr val="391A05"/>
                </a:solidFill>
                <a:latin typeface="Arial"/>
                <a:cs typeface="Arial"/>
              </a:rPr>
              <a:t>, </a:t>
            </a:r>
            <a:r>
              <a:rPr lang="en-US" sz="2800" kern="0" dirty="0" err="1">
                <a:solidFill>
                  <a:srgbClr val="391A05"/>
                </a:solidFill>
                <a:latin typeface="Arial"/>
                <a:cs typeface="Arial"/>
              </a:rPr>
              <a:t>qiziq-qiziq</a:t>
            </a:r>
            <a:r>
              <a:rPr lang="en-US" sz="2800" kern="0" dirty="0">
                <a:solidFill>
                  <a:srgbClr val="391A05"/>
                </a:solidFill>
                <a:latin typeface="Arial"/>
                <a:cs typeface="Arial"/>
              </a:rPr>
              <a:t>, </a:t>
            </a:r>
            <a:r>
              <a:rPr lang="en-US" sz="2800" kern="0" dirty="0" smtClean="0">
                <a:solidFill>
                  <a:srgbClr val="391A05"/>
                </a:solidFill>
                <a:latin typeface="Arial"/>
                <a:cs typeface="Arial"/>
              </a:rPr>
              <a:t>lo‘</a:t>
            </a:r>
            <a:r>
              <a:rPr lang="uz-Latn-UZ" sz="2800" kern="0" dirty="0" smtClean="0">
                <a:solidFill>
                  <a:srgbClr val="391A05"/>
                </a:solidFill>
                <a:latin typeface="Arial"/>
                <a:cs typeface="Arial"/>
              </a:rPr>
              <a:t>pp</a:t>
            </a:r>
            <a:r>
              <a:rPr lang="en-US" sz="2800" kern="0" dirty="0" smtClean="0">
                <a:solidFill>
                  <a:srgbClr val="391A05"/>
                </a:solidFill>
                <a:latin typeface="Arial"/>
                <a:cs typeface="Arial"/>
              </a:rPr>
              <a:t>i-lo‘</a:t>
            </a:r>
            <a:r>
              <a:rPr lang="uz-Latn-UZ" sz="2800" kern="0" dirty="0" smtClean="0">
                <a:solidFill>
                  <a:srgbClr val="391A05"/>
                </a:solidFill>
                <a:latin typeface="Arial"/>
                <a:cs typeface="Arial"/>
              </a:rPr>
              <a:t>pp</a:t>
            </a:r>
            <a:r>
              <a:rPr lang="en-US" sz="2800" kern="0" dirty="0" smtClean="0">
                <a:solidFill>
                  <a:srgbClr val="391A05"/>
                </a:solidFill>
                <a:latin typeface="Arial"/>
                <a:cs typeface="Arial"/>
              </a:rPr>
              <a:t>i</a:t>
            </a:r>
            <a:r>
              <a:rPr lang="en-US" sz="2800" kern="0" dirty="0">
                <a:solidFill>
                  <a:srgbClr val="391A05"/>
                </a:solidFill>
                <a:latin typeface="Arial"/>
                <a:cs typeface="Arial"/>
              </a:rPr>
              <a:t>, </a:t>
            </a:r>
            <a:r>
              <a:rPr lang="en-US" sz="2800" kern="0" dirty="0" err="1">
                <a:solidFill>
                  <a:srgbClr val="391A05"/>
                </a:solidFill>
                <a:latin typeface="Arial"/>
                <a:cs typeface="Arial"/>
              </a:rPr>
              <a:t>lo‘nda-lo‘nda</a:t>
            </a:r>
            <a:r>
              <a:rPr lang="en-US" sz="2800" kern="0" dirty="0">
                <a:solidFill>
                  <a:srgbClr val="391A05"/>
                </a:solidFill>
                <a:latin typeface="Arial"/>
                <a:cs typeface="Arial"/>
              </a:rPr>
              <a:t>, </a:t>
            </a:r>
            <a:r>
              <a:rPr lang="en-US" sz="2800" kern="0" dirty="0" smtClean="0">
                <a:solidFill>
                  <a:srgbClr val="391A05"/>
                </a:solidFill>
                <a:latin typeface="Arial"/>
                <a:cs typeface="Arial"/>
              </a:rPr>
              <a:t>o</a:t>
            </a:r>
            <a:r>
              <a:rPr lang="uz-Latn-UZ" sz="2800" kern="0" dirty="0" smtClean="0">
                <a:solidFill>
                  <a:srgbClr val="391A05"/>
                </a:solidFill>
                <a:latin typeface="Arial"/>
                <a:cs typeface="Arial"/>
              </a:rPr>
              <a:t>pp</a:t>
            </a:r>
            <a:r>
              <a:rPr lang="en-US" sz="2800" kern="0" dirty="0" err="1" smtClean="0">
                <a:solidFill>
                  <a:srgbClr val="391A05"/>
                </a:solidFill>
                <a:latin typeface="Arial"/>
                <a:cs typeface="Arial"/>
              </a:rPr>
              <a:t>oq</a:t>
            </a:r>
            <a:r>
              <a:rPr lang="en-US" sz="2800" kern="0" dirty="0" smtClean="0">
                <a:solidFill>
                  <a:srgbClr val="391A05"/>
                </a:solidFill>
                <a:latin typeface="Arial"/>
                <a:cs typeface="Arial"/>
              </a:rPr>
              <a:t>-o</a:t>
            </a:r>
            <a:r>
              <a:rPr lang="uz-Latn-UZ" sz="2800" kern="0" dirty="0" smtClean="0">
                <a:solidFill>
                  <a:srgbClr val="391A05"/>
                </a:solidFill>
                <a:latin typeface="Arial"/>
                <a:cs typeface="Arial"/>
              </a:rPr>
              <a:t>p</a:t>
            </a:r>
            <a:r>
              <a:rPr lang="uz-Latn-UZ" sz="2800" kern="0" dirty="0">
                <a:solidFill>
                  <a:srgbClr val="391A05"/>
                </a:solidFill>
                <a:latin typeface="Arial"/>
                <a:cs typeface="Arial"/>
              </a:rPr>
              <a:t>p</a:t>
            </a:r>
            <a:r>
              <a:rPr lang="en-US" sz="2800" kern="0" dirty="0" err="1" smtClean="0">
                <a:solidFill>
                  <a:srgbClr val="391A05"/>
                </a:solidFill>
                <a:latin typeface="Arial"/>
                <a:cs typeface="Arial"/>
              </a:rPr>
              <a:t>oq</a:t>
            </a:r>
            <a:r>
              <a:rPr lang="en-US" sz="2800" kern="0" dirty="0">
                <a:solidFill>
                  <a:srgbClr val="391A05"/>
                </a:solidFill>
                <a:latin typeface="Arial"/>
                <a:cs typeface="Arial"/>
              </a:rPr>
              <a:t>, </a:t>
            </a:r>
            <a:r>
              <a:rPr lang="en-US" sz="2800" kern="0" dirty="0" err="1">
                <a:solidFill>
                  <a:srgbClr val="391A05"/>
                </a:solidFill>
                <a:latin typeface="Arial"/>
                <a:cs typeface="Arial"/>
              </a:rPr>
              <a:t>yangi-yangi</a:t>
            </a:r>
            <a:r>
              <a:rPr lang="en-US" sz="2800" kern="0" dirty="0">
                <a:solidFill>
                  <a:srgbClr val="391A05"/>
                </a:solidFill>
                <a:latin typeface="Arial"/>
                <a:cs typeface="Arial"/>
              </a:rPr>
              <a:t>, </a:t>
            </a:r>
            <a:r>
              <a:rPr lang="en-US" sz="2800" kern="0" dirty="0" err="1">
                <a:solidFill>
                  <a:srgbClr val="391A05"/>
                </a:solidFill>
                <a:latin typeface="Arial"/>
                <a:cs typeface="Arial"/>
              </a:rPr>
              <a:t>shirin-shirin</a:t>
            </a:r>
            <a:r>
              <a:rPr lang="en-US" sz="2800" kern="0" dirty="0">
                <a:solidFill>
                  <a:srgbClr val="391A05"/>
                </a:solidFill>
                <a:latin typeface="Arial"/>
                <a:cs typeface="Arial"/>
              </a:rPr>
              <a:t>, </a:t>
            </a:r>
            <a:r>
              <a:rPr lang="en-US" sz="2800" kern="0" dirty="0" err="1">
                <a:solidFill>
                  <a:srgbClr val="391A05"/>
                </a:solidFill>
                <a:latin typeface="Arial"/>
                <a:cs typeface="Arial"/>
              </a:rPr>
              <a:t>achchiq-achchiq</a:t>
            </a:r>
            <a:r>
              <a:rPr lang="en-US" sz="2800" kern="0" dirty="0">
                <a:solidFill>
                  <a:srgbClr val="391A05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717" y="3158837"/>
            <a:ext cx="41066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Mayda-mayda gulchalar,</a:t>
            </a: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izil-qizil olchalar,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oppoq-oppoq paxtalar...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49" y="2651559"/>
            <a:ext cx="1885290" cy="17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4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61" y="1020815"/>
            <a:ext cx="1869699" cy="187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017" y="172065"/>
            <a:ext cx="8784743" cy="661699"/>
          </a:xfrm>
          <a:prstGeom prst="rect">
            <a:avLst/>
          </a:prstGeom>
          <a:noFill/>
        </p:spPr>
        <p:txBody>
          <a:bodyPr wrap="none" lIns="91423" tIns="45710" rIns="91423" bIns="45710" rtlCol="0">
            <a:sp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</a:t>
            </a:r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374607"/>
            <a:ext cx="6206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384" y="1014045"/>
            <a:ext cx="72812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z-Latn-UZ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358-mashq</a:t>
            </a:r>
            <a:r>
              <a:rPr lang="uz-Latn-UZ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Gaplarni o‘qing. Ajratib ko‘rsatilgan so‘zlarga izoh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bering. Ular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ishtirokida gaplar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tuzing.     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z-Latn-UZ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362-mashq.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Quyidagi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sifatlarni takroriy sifatlarga aylantiring va ular ishtirokida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gaplar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tuzing.</a:t>
            </a:r>
          </a:p>
          <a:p>
            <a:pPr marL="360363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Go‘zal</a:t>
            </a:r>
            <a:r>
              <a:rPr lang="uz-Latn-U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qalin, dag‘al, uzun, yashil, dono, siyrak, g‘amgin.</a:t>
            </a:r>
          </a:p>
        </p:txBody>
      </p:sp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Mustahkamlash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6474" y="1374596"/>
            <a:ext cx="6615044" cy="301621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1 . </a:t>
            </a:r>
            <a:r>
              <a:rPr lang="en-US" sz="2800" dirty="0" err="1">
                <a:solidFill>
                  <a:srgbClr val="000000"/>
                </a:solidFill>
              </a:rPr>
              <a:t>Shirinsuxan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oqko‘ngil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insonlar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mevali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daraxtga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o‘xshaydi</a:t>
            </a:r>
            <a:r>
              <a:rPr lang="en-US" sz="2800" dirty="0" smtClean="0">
                <a:solidFill>
                  <a:srgbClr val="000000"/>
                </a:solidFill>
              </a:rPr>
              <a:t>: </a:t>
            </a:r>
            <a:r>
              <a:rPr lang="en-US" sz="2800" dirty="0" err="1">
                <a:solidFill>
                  <a:srgbClr val="000000"/>
                </a:solidFill>
              </a:rPr>
              <a:t>hamma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ulardan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bahra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oladi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endParaRPr lang="uz-Latn-UZ" sz="2800" dirty="0" smtClean="0">
              <a:solidFill>
                <a:srgbClr val="000000"/>
              </a:solidFill>
            </a:endParaRPr>
          </a:p>
          <a:p>
            <a:endParaRPr lang="uz-Latn-UZ" sz="2800" dirty="0">
              <a:solidFill>
                <a:srgbClr val="000000"/>
              </a:solidFill>
            </a:endParaRPr>
          </a:p>
          <a:p>
            <a:endParaRPr lang="uz-Latn-UZ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 err="1">
                <a:solidFill>
                  <a:srgbClr val="000000"/>
                </a:solidFill>
              </a:rPr>
              <a:t>Nodon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kaltafahm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odamdan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yaxshi</a:t>
            </a:r>
            <a:r>
              <a:rPr lang="en-US" sz="2800" dirty="0">
                <a:solidFill>
                  <a:srgbClr val="000000"/>
                </a:solidFill>
              </a:rPr>
              <a:t> gap </a:t>
            </a:r>
            <a:r>
              <a:rPr lang="en-US" sz="2800" dirty="0" err="1">
                <a:solidFill>
                  <a:srgbClr val="000000"/>
                </a:solidFill>
              </a:rPr>
              <a:t>chiqmaydi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" name="object 21"/>
          <p:cNvSpPr/>
          <p:nvPr/>
        </p:nvSpPr>
        <p:spPr>
          <a:xfrm>
            <a:off x="1045068" y="1735502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1"/>
          <p:cNvSpPr/>
          <p:nvPr/>
        </p:nvSpPr>
        <p:spPr>
          <a:xfrm>
            <a:off x="1473756" y="1735502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1"/>
          <p:cNvSpPr/>
          <p:nvPr/>
        </p:nvSpPr>
        <p:spPr>
          <a:xfrm>
            <a:off x="1923226" y="1724408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1"/>
          <p:cNvSpPr/>
          <p:nvPr/>
        </p:nvSpPr>
        <p:spPr>
          <a:xfrm>
            <a:off x="2947665" y="1735502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1"/>
          <p:cNvSpPr/>
          <p:nvPr/>
        </p:nvSpPr>
        <p:spPr>
          <a:xfrm>
            <a:off x="3376353" y="1735502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1"/>
          <p:cNvSpPr/>
          <p:nvPr/>
        </p:nvSpPr>
        <p:spPr>
          <a:xfrm>
            <a:off x="3815432" y="1735502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1"/>
          <p:cNvSpPr/>
          <p:nvPr/>
        </p:nvSpPr>
        <p:spPr>
          <a:xfrm>
            <a:off x="1254216" y="3878087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1"/>
          <p:cNvSpPr/>
          <p:nvPr/>
        </p:nvSpPr>
        <p:spPr>
          <a:xfrm>
            <a:off x="2100508" y="3921970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1"/>
          <p:cNvSpPr/>
          <p:nvPr/>
        </p:nvSpPr>
        <p:spPr>
          <a:xfrm>
            <a:off x="2535601" y="3905355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1"/>
          <p:cNvSpPr/>
          <p:nvPr/>
        </p:nvSpPr>
        <p:spPr>
          <a:xfrm>
            <a:off x="2968446" y="3905355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1"/>
          <p:cNvSpPr/>
          <p:nvPr/>
        </p:nvSpPr>
        <p:spPr>
          <a:xfrm>
            <a:off x="825528" y="3878087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100825" y="1018309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sifat+ot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9228" y="1029701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sifat+ot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4186" y="3113809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sifat+ot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755" y="1387554"/>
            <a:ext cx="152400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286754" y="909956"/>
            <a:ext cx="172675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355-mashq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6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257" y="1759060"/>
            <a:ext cx="6376052" cy="2154436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 err="1">
                <a:solidFill>
                  <a:srgbClr val="000000"/>
                </a:solidFill>
              </a:rPr>
              <a:t>Mehnatsevar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zahmatkash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insonlar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odamlarning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ko‘rki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ishyoqmaslar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esa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ularning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og‘riq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joyidir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endParaRPr lang="uz-Latn-UZ" sz="2800" dirty="0" smtClean="0">
              <a:solidFill>
                <a:srgbClr val="000000"/>
              </a:solidFill>
            </a:endParaRPr>
          </a:p>
          <a:p>
            <a:endParaRPr lang="uz-Latn-UZ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4 .</a:t>
            </a:r>
            <a:r>
              <a:rPr lang="uz-Latn-UZ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dirty="0" err="1" smtClean="0">
                <a:solidFill>
                  <a:srgbClr val="000000"/>
                </a:solidFill>
              </a:rPr>
              <a:t>oshbag‘ir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odamdan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yaxshilik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kutma</a:t>
            </a:r>
            <a:r>
              <a:rPr lang="uz-Latn-UZ" sz="2800" dirty="0" smtClean="0">
                <a:solidFill>
                  <a:srgbClr val="000000"/>
                </a:solidFill>
              </a:rPr>
              <a:t>.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" name="object 21"/>
          <p:cNvSpPr/>
          <p:nvPr/>
        </p:nvSpPr>
        <p:spPr>
          <a:xfrm>
            <a:off x="859092" y="2128510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1"/>
          <p:cNvSpPr/>
          <p:nvPr/>
        </p:nvSpPr>
        <p:spPr>
          <a:xfrm>
            <a:off x="1287780" y="2128510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1"/>
          <p:cNvSpPr/>
          <p:nvPr/>
        </p:nvSpPr>
        <p:spPr>
          <a:xfrm>
            <a:off x="1720041" y="2119956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1"/>
          <p:cNvSpPr/>
          <p:nvPr/>
        </p:nvSpPr>
        <p:spPr>
          <a:xfrm>
            <a:off x="2159120" y="2128510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1"/>
          <p:cNvSpPr/>
          <p:nvPr/>
        </p:nvSpPr>
        <p:spPr>
          <a:xfrm>
            <a:off x="3138967" y="2143278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1"/>
          <p:cNvSpPr/>
          <p:nvPr/>
        </p:nvSpPr>
        <p:spPr>
          <a:xfrm>
            <a:off x="3578046" y="2143278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1"/>
          <p:cNvSpPr/>
          <p:nvPr/>
        </p:nvSpPr>
        <p:spPr>
          <a:xfrm>
            <a:off x="4021501" y="2128510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1"/>
          <p:cNvSpPr/>
          <p:nvPr/>
        </p:nvSpPr>
        <p:spPr>
          <a:xfrm>
            <a:off x="3565631" y="2600478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1"/>
          <p:cNvSpPr/>
          <p:nvPr/>
        </p:nvSpPr>
        <p:spPr>
          <a:xfrm>
            <a:off x="3998586" y="2600478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1"/>
          <p:cNvSpPr/>
          <p:nvPr/>
        </p:nvSpPr>
        <p:spPr>
          <a:xfrm>
            <a:off x="4409372" y="2578060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1"/>
          <p:cNvSpPr/>
          <p:nvPr/>
        </p:nvSpPr>
        <p:spPr>
          <a:xfrm>
            <a:off x="4848451" y="2578060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1"/>
          <p:cNvSpPr/>
          <p:nvPr/>
        </p:nvSpPr>
        <p:spPr>
          <a:xfrm>
            <a:off x="1267217" y="3888951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1"/>
          <p:cNvSpPr/>
          <p:nvPr/>
        </p:nvSpPr>
        <p:spPr>
          <a:xfrm>
            <a:off x="1706296" y="3883851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1"/>
          <p:cNvSpPr/>
          <p:nvPr/>
        </p:nvSpPr>
        <p:spPr>
          <a:xfrm>
            <a:off x="836286" y="3888951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1079487" y="1292937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Ot+fe’l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5642" y="2642887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Ot+fe’l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6772" y="3109960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Ot+ot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10" y="1243396"/>
            <a:ext cx="152400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Latn-UZ" sz="4000" dirty="0" smtClean="0"/>
              <a:t>Mustahkamlash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485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257" y="990133"/>
            <a:ext cx="8610098" cy="1138773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Berilgan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sifatlarning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tarkibiga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qanday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sifat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ekanligini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aniqlang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Sodda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sifat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bilan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juft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sifatni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solishtirib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juft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sifat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ma’nosida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qanday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o‘zgarish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bo‘layotganini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ayting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Imlosiga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e’tibor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bering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7611" y="2146278"/>
            <a:ext cx="4187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4000" kern="0" dirty="0" err="1">
                <a:solidFill>
                  <a:srgbClr val="231F20"/>
                </a:solidFill>
                <a:latin typeface="Arial"/>
                <a:cs typeface="Arial"/>
              </a:rPr>
              <a:t>Qing‘ir-qiyshiq</a:t>
            </a:r>
            <a:r>
              <a:rPr lang="en-US" sz="4000" kern="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endParaRPr lang="uz-Latn-UZ" sz="4000" kern="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lvl="0" defTabSz="914400"/>
            <a:r>
              <a:rPr lang="en-US" sz="4000" kern="0" dirty="0" err="1" smtClean="0">
                <a:solidFill>
                  <a:srgbClr val="231F20"/>
                </a:solidFill>
                <a:latin typeface="Arial"/>
                <a:cs typeface="Arial"/>
              </a:rPr>
              <a:t>g‘adir-budur</a:t>
            </a:r>
            <a:r>
              <a:rPr lang="en-US" sz="4000" kern="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endParaRPr lang="uz-Latn-UZ" sz="4000" kern="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lvl="0" defTabSz="914400"/>
            <a:r>
              <a:rPr lang="en-US" sz="4000" kern="0" dirty="0" err="1" smtClean="0">
                <a:solidFill>
                  <a:srgbClr val="231F20"/>
                </a:solidFill>
                <a:latin typeface="Arial"/>
                <a:cs typeface="Arial"/>
              </a:rPr>
              <a:t>egri-bugri</a:t>
            </a:r>
            <a:r>
              <a:rPr lang="en-US" sz="4000" kern="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endParaRPr lang="uz-Latn-UZ" sz="4000" kern="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lvl="0" defTabSz="914400"/>
            <a:r>
              <a:rPr lang="en-US" sz="4000" kern="0" dirty="0" err="1" smtClean="0">
                <a:solidFill>
                  <a:srgbClr val="231F20"/>
                </a:solidFill>
                <a:latin typeface="Arial"/>
                <a:cs typeface="Arial"/>
              </a:rPr>
              <a:t>katta-kichik</a:t>
            </a:r>
            <a:r>
              <a:rPr lang="en-US" sz="4000" kern="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2146278"/>
            <a:ext cx="2612448" cy="236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5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2843" y="974546"/>
            <a:ext cx="6983921" cy="3939540"/>
          </a:xfrm>
        </p:spPr>
        <p:txBody>
          <a:bodyPr/>
          <a:lstStyle/>
          <a:p>
            <a:pPr algn="just"/>
            <a:r>
              <a:rPr lang="uz-Latn-UZ" sz="3200" b="1" dirty="0" smtClean="0">
                <a:solidFill>
                  <a:srgbClr val="0070C0"/>
                </a:solidFill>
              </a:rPr>
              <a:t>   </a:t>
            </a:r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O‘zaro </a:t>
            </a:r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yaqin yoki zid ma’noli ikki asosning juft kelishidan hosil bo‘lgan sifat </a:t>
            </a:r>
            <a:r>
              <a:rPr lang="uz-Latn-UZ" sz="3200" b="1" dirty="0">
                <a:solidFill>
                  <a:srgbClr val="FF0000"/>
                </a:solidFill>
              </a:rPr>
              <a:t>juft sifat </a:t>
            </a:r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hisoblanadi. Juft sifat qismlari </a:t>
            </a:r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chiziqcha </a:t>
            </a:r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bilan </a:t>
            </a:r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yoziladi: </a:t>
            </a:r>
            <a:r>
              <a:rPr lang="uz-Latn-UZ" sz="3200" b="1" dirty="0" smtClean="0">
                <a:solidFill>
                  <a:srgbClr val="7030A0"/>
                </a:solidFill>
              </a:rPr>
              <a:t>katta-kichik, yaxshi-yomon</a:t>
            </a:r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uz-Latn-UZ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Juft </a:t>
            </a:r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sifat qismlari </a:t>
            </a:r>
            <a:r>
              <a:rPr lang="uz-Latn-UZ" sz="3200" b="1" dirty="0">
                <a:solidFill>
                  <a:srgbClr val="FF0000"/>
                </a:solidFill>
              </a:rPr>
              <a:t>-u, -yu </a:t>
            </a:r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vositasida bog‘lansa, ular ajratib yoziladi: </a:t>
            </a:r>
            <a:endParaRPr lang="uz-Latn-UZ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uz-Latn-UZ" sz="3200" b="1" dirty="0" smtClean="0">
                <a:solidFill>
                  <a:srgbClr val="7030A0"/>
                </a:solidFill>
              </a:rPr>
              <a:t>yakka-yu </a:t>
            </a:r>
            <a:r>
              <a:rPr lang="uz-Latn-UZ" sz="3200" b="1" dirty="0">
                <a:solidFill>
                  <a:srgbClr val="7030A0"/>
                </a:solidFill>
              </a:rPr>
              <a:t>yagona</a:t>
            </a:r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acer\Desktop\Fasl\xc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293" y="1166898"/>
            <a:ext cx="1750084" cy="216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en-US" sz="4000" dirty="0"/>
              <a:t>356-mashq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557" y="1052478"/>
            <a:ext cx="7826818" cy="307777"/>
          </a:xfrm>
        </p:spPr>
        <p:txBody>
          <a:bodyPr/>
          <a:lstStyle/>
          <a:p>
            <a:pPr algn="ctr"/>
            <a:r>
              <a:rPr lang="uz-Latn-UZ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</a:t>
            </a:r>
            <a:r>
              <a:rPr lang="uz-Latn-UZ" sz="2000" dirty="0" smtClean="0">
                <a:solidFill>
                  <a:srgbClr val="000000"/>
                </a:solidFill>
              </a:rPr>
              <a:t>p</a:t>
            </a:r>
            <a:r>
              <a:rPr lang="en-US" sz="2000" dirty="0" err="1" smtClean="0">
                <a:solidFill>
                  <a:srgbClr val="000000"/>
                </a:solidFill>
              </a:rPr>
              <a:t>larni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o‘qing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Juft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sifatlarni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to</a:t>
            </a:r>
            <a:r>
              <a:rPr lang="uz-Latn-UZ" sz="2000" dirty="0" smtClean="0">
                <a:solidFill>
                  <a:srgbClr val="000000"/>
                </a:solidFill>
              </a:rPr>
              <a:t>p</a:t>
            </a:r>
            <a:r>
              <a:rPr lang="en-US" sz="2000" dirty="0" err="1" smtClean="0">
                <a:solidFill>
                  <a:srgbClr val="000000"/>
                </a:solidFill>
              </a:rPr>
              <a:t>ib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ularni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izohlang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246" y="1642944"/>
            <a:ext cx="82815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914400">
              <a:buAutoNum type="arabicPeriod"/>
            </a:pP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Kasbning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katta-ki</a:t>
            </a:r>
            <a:r>
              <a:rPr lang="uz-Latn-UZ" sz="2800" kern="0" dirty="0" smtClean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higi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bo‘lmaydi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.  </a:t>
            </a:r>
            <a:endParaRPr lang="uz-Latn-UZ" sz="28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914400"/>
            <a:endParaRPr lang="uz-Latn-UZ" sz="2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914400"/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Shu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uz-Latn-UZ" sz="2800" kern="0" dirty="0" err="1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ayt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toshdan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tushib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kelayotgan</a:t>
            </a:r>
            <a:endParaRPr lang="uz-Latn-UZ" sz="28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914400"/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sarg‘ish-qo‘ng‘ir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ayiqning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bahaybat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uz-Latn-UZ" sz="28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914400"/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gavdasi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ko‘rinib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qoldi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ru-RU" sz="28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636715" y="2130136"/>
            <a:ext cx="1745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21"/>
          <p:cNvSpPr/>
          <p:nvPr/>
        </p:nvSpPr>
        <p:spPr>
          <a:xfrm>
            <a:off x="1152698" y="3335702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1"/>
          <p:cNvSpPr/>
          <p:nvPr/>
        </p:nvSpPr>
        <p:spPr>
          <a:xfrm>
            <a:off x="703228" y="3346093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1"/>
          <p:cNvSpPr/>
          <p:nvPr/>
        </p:nvSpPr>
        <p:spPr>
          <a:xfrm>
            <a:off x="2406785" y="3344922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1"/>
          <p:cNvSpPr/>
          <p:nvPr/>
        </p:nvSpPr>
        <p:spPr>
          <a:xfrm>
            <a:off x="1957316" y="3352086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541" y="2670464"/>
            <a:ext cx="193901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542" y="1412449"/>
            <a:ext cx="1897230" cy="12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05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en-US" sz="4000" dirty="0"/>
              <a:t>357-mashq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2729" y="1156386"/>
            <a:ext cx="7826818" cy="52322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</a:t>
            </a:r>
            <a:r>
              <a:rPr lang="uz-Latn-UZ" sz="2000" dirty="0" smtClean="0">
                <a:solidFill>
                  <a:srgbClr val="000000"/>
                </a:solidFill>
              </a:rPr>
              <a:t>p</a:t>
            </a:r>
            <a:r>
              <a:rPr lang="en-US" sz="2000" dirty="0" err="1" smtClean="0">
                <a:solidFill>
                  <a:srgbClr val="000000"/>
                </a:solidFill>
              </a:rPr>
              <a:t>larni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o‘qing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nuqtalar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o‘rniga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berilgan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so‘zlardan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mosini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qo‘ying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181" y="1675298"/>
            <a:ext cx="63707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uz-Latn-UZ" sz="2800" kern="0" dirty="0" smtClean="0">
                <a:solidFill>
                  <a:srgbClr val="000000"/>
                </a:solidFill>
                <a:latin typeface="Arial"/>
                <a:cs typeface="Arial"/>
              </a:rPr>
              <a:t>   1.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Shoshilish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yengil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uz-Latn-UZ" sz="2800" kern="0" dirty="0" smtClean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... </a:t>
            </a:r>
            <a:r>
              <a:rPr lang="uz-Latn-UZ" sz="2800" kern="0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ishlarga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uz-Latn-UZ" sz="28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914400"/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havas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jahldorlik</a:t>
            </a:r>
            <a:r>
              <a:rPr lang="uz-Latn-UZ" sz="2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—</a:t>
            </a:r>
            <a:r>
              <a:rPr lang="uz-Latn-UZ" sz="2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nodonlar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ishi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uz-Latn-UZ" sz="28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914400"/>
            <a:r>
              <a:rPr lang="uz-Latn-UZ" sz="2800" kern="0" dirty="0" smtClean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Goho-goho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keladigan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uzuq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uz-Latn-UZ" sz="2800" kern="0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... </a:t>
            </a:r>
            <a:r>
              <a:rPr lang="uz-Latn-UZ" sz="2800" kern="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</a:p>
          <a:p>
            <a:pPr lvl="0" defTabSz="914400"/>
            <a:r>
              <a:rPr lang="uz-Latn-UZ" sz="2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Arial"/>
              </a:rPr>
              <a:t>xabarlardan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boshqa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aloqa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yo‘q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181" y="4040502"/>
            <a:ext cx="6620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z-Latn-UZ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huyda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yuluq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</a:t>
            </a:r>
            <a:r>
              <a:rPr lang="uz-Latn-UZ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tuski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8238" y="167766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yelpi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3020" y="2536219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yuluq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64" y="1684531"/>
            <a:ext cx="2226596" cy="222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86600" y="2098706"/>
            <a:ext cx="655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en-US" sz="4000" dirty="0"/>
              <a:t>357-mashq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2729" y="990130"/>
            <a:ext cx="7826818" cy="52322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</a:t>
            </a:r>
            <a:r>
              <a:rPr lang="uz-Latn-UZ" sz="2000" dirty="0" smtClean="0">
                <a:solidFill>
                  <a:srgbClr val="000000"/>
                </a:solidFill>
              </a:rPr>
              <a:t>p</a:t>
            </a:r>
            <a:r>
              <a:rPr lang="en-US" sz="2000" dirty="0" err="1" smtClean="0">
                <a:solidFill>
                  <a:srgbClr val="000000"/>
                </a:solidFill>
              </a:rPr>
              <a:t>larni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o‘qing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nuqtalar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o‘rniga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berilgan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so‘zlardan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mosini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qo‘ying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181" y="1488260"/>
            <a:ext cx="63707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uz-Latn-UZ" sz="2800" kern="0" dirty="0">
                <a:solidFill>
                  <a:srgbClr val="000000"/>
                </a:solidFill>
                <a:latin typeface="Arial"/>
                <a:cs typeface="Arial"/>
              </a:rPr>
              <a:t>   3. Sehrli </a:t>
            </a:r>
            <a:r>
              <a:rPr lang="uz-Latn-UZ" sz="2800" kern="0" dirty="0" smtClean="0">
                <a:solidFill>
                  <a:srgbClr val="000000"/>
                </a:solidFill>
                <a:latin typeface="Arial"/>
                <a:cs typeface="Arial"/>
              </a:rPr>
              <a:t>qalpoq </a:t>
            </a:r>
            <a:r>
              <a:rPr lang="uz-Latn-UZ" sz="2800" kern="0" dirty="0">
                <a:solidFill>
                  <a:srgbClr val="000000"/>
                </a:solidFill>
                <a:latin typeface="Arial"/>
                <a:cs typeface="Arial"/>
              </a:rPr>
              <a:t>axtarib </a:t>
            </a:r>
            <a:r>
              <a:rPr lang="uz-Latn-UZ" sz="2800" kern="0" dirty="0" smtClean="0">
                <a:solidFill>
                  <a:srgbClr val="000000"/>
                </a:solidFill>
                <a:latin typeface="Arial"/>
                <a:cs typeface="Arial"/>
              </a:rPr>
              <a:t>eski-  ...  kiyim-boshlar </a:t>
            </a:r>
            <a:r>
              <a:rPr lang="uz-Latn-UZ" sz="2800" kern="0" dirty="0">
                <a:solidFill>
                  <a:srgbClr val="000000"/>
                </a:solidFill>
                <a:latin typeface="Arial"/>
                <a:cs typeface="Arial"/>
              </a:rPr>
              <a:t>tashlanadigan </a:t>
            </a:r>
            <a:r>
              <a:rPr lang="uz-Latn-UZ" sz="2800" kern="0" dirty="0" smtClean="0">
                <a:solidFill>
                  <a:srgbClr val="000000"/>
                </a:solidFill>
                <a:latin typeface="Arial"/>
                <a:cs typeface="Arial"/>
              </a:rPr>
              <a:t>burchak-surchaklarni </a:t>
            </a:r>
            <a:r>
              <a:rPr lang="uz-Latn-UZ" sz="2800" kern="0" dirty="0">
                <a:solidFill>
                  <a:srgbClr val="000000"/>
                </a:solidFill>
                <a:latin typeface="Arial"/>
                <a:cs typeface="Arial"/>
              </a:rPr>
              <a:t>tintuv qilib yurgan edim. </a:t>
            </a:r>
            <a:endParaRPr lang="uz-Latn-UZ" sz="28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914400"/>
            <a:endParaRPr lang="uz-Latn-UZ" sz="28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914400"/>
            <a:r>
              <a:rPr lang="uz-Latn-UZ" sz="2800" kern="0" dirty="0" smtClean="0">
                <a:solidFill>
                  <a:srgbClr val="000000"/>
                </a:solidFill>
                <a:latin typeface="Arial"/>
                <a:cs typeface="Arial"/>
              </a:rPr>
              <a:t>  4</a:t>
            </a:r>
            <a:r>
              <a:rPr lang="uz-Latn-UZ" sz="2800" kern="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uz-Latn-UZ" sz="2800" kern="0" dirty="0" smtClean="0">
                <a:solidFill>
                  <a:srgbClr val="000000"/>
                </a:solidFill>
                <a:latin typeface="Arial"/>
                <a:cs typeface="Arial"/>
              </a:rPr>
              <a:t>Mayda-  ...         narsalar </a:t>
            </a:r>
            <a:r>
              <a:rPr lang="uz-Latn-UZ" sz="2800" kern="0" dirty="0">
                <a:solidFill>
                  <a:srgbClr val="000000"/>
                </a:solidFill>
                <a:latin typeface="Arial"/>
                <a:cs typeface="Arial"/>
              </a:rPr>
              <a:t>tugilgan ro‘molni ko‘tarib qorovulxonaga kirdi.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7144" y="4393793"/>
            <a:ext cx="6620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z-Latn-UZ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huyda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yuluq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</a:t>
            </a:r>
            <a:r>
              <a:rPr lang="uz-Latn-UZ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tuski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0393" y="1493744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tuski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8377" y="3217977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chuyda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64" y="1638416"/>
            <a:ext cx="2265361" cy="226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86600" y="2098706"/>
            <a:ext cx="655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3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To</a:t>
            </a:r>
            <a:r>
              <a:rPr lang="uz-Latn-UZ" sz="4000" dirty="0" smtClean="0"/>
              <a:t>p</a:t>
            </a:r>
            <a:r>
              <a:rPr lang="en-US" sz="4000" dirty="0" err="1" smtClean="0"/>
              <a:t>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1948" y="1052479"/>
            <a:ext cx="8433452" cy="830997"/>
          </a:xfrm>
        </p:spPr>
        <p:txBody>
          <a:bodyPr/>
          <a:lstStyle/>
          <a:p>
            <a:r>
              <a:rPr lang="uz-Latn-UZ" dirty="0">
                <a:solidFill>
                  <a:srgbClr val="000000"/>
                </a:solidFill>
              </a:rPr>
              <a:t> </a:t>
            </a:r>
            <a:r>
              <a:rPr lang="uz-Latn-UZ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Berilgan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so‘zlarning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tuzilishini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aniqlang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Ularni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sodda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sifatga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aylantiring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Ma’noda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qanday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o‘zgarish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bo‘lganini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ayting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828" y="2005066"/>
            <a:ext cx="2492007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/>
            <a:r>
              <a:rPr lang="uz-Latn-UZ" sz="3200" b="1" kern="0" dirty="0" err="1">
                <a:solidFill>
                  <a:schemeClr val="bg1"/>
                </a:solidFill>
                <a:latin typeface="Arial"/>
                <a:cs typeface="Arial"/>
              </a:rPr>
              <a:t>k</a:t>
            </a:r>
            <a:r>
              <a:rPr lang="en-US" sz="3200" b="1" kern="0" dirty="0" err="1" smtClean="0">
                <a:solidFill>
                  <a:schemeClr val="bg1"/>
                </a:solidFill>
                <a:latin typeface="Arial"/>
                <a:cs typeface="Arial"/>
              </a:rPr>
              <a:t>atta-katta</a:t>
            </a:r>
            <a:r>
              <a:rPr lang="en-US" sz="3200" b="1" kern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uz-Latn-UZ" sz="3200" b="1" kern="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900" y="2898138"/>
            <a:ext cx="2560936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/>
            <a:r>
              <a:rPr lang="en-US" sz="3200" b="1" kern="0" dirty="0" err="1" smtClean="0">
                <a:solidFill>
                  <a:schemeClr val="bg1"/>
                </a:solidFill>
                <a:latin typeface="Arial"/>
                <a:cs typeface="Arial"/>
              </a:rPr>
              <a:t>yangi-yangi</a:t>
            </a:r>
            <a:endParaRPr lang="en-US" sz="32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532909" y="2360861"/>
            <a:ext cx="69619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532910" y="3159351"/>
            <a:ext cx="69619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601520" y="2005065"/>
            <a:ext cx="1445990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/>
            <a:r>
              <a:rPr lang="uz-Latn-UZ" sz="3200" b="1" kern="0" dirty="0">
                <a:solidFill>
                  <a:schemeClr val="bg1"/>
                </a:solidFill>
                <a:latin typeface="Arial"/>
                <a:cs typeface="Arial"/>
              </a:rPr>
              <a:t>k</a:t>
            </a:r>
            <a:r>
              <a:rPr lang="en-US" sz="3200" b="1" kern="0" dirty="0" err="1" smtClean="0">
                <a:solidFill>
                  <a:schemeClr val="bg1"/>
                </a:solidFill>
                <a:latin typeface="Arial"/>
                <a:cs typeface="Arial"/>
              </a:rPr>
              <a:t>atta</a:t>
            </a:r>
            <a:endParaRPr lang="uz-Latn-UZ" sz="3200" b="1" kern="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01520" y="2898137"/>
            <a:ext cx="1445990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/>
            <a:r>
              <a:rPr lang="en-US" sz="3200" b="1" kern="0" dirty="0" err="1" smtClean="0">
                <a:solidFill>
                  <a:schemeClr val="bg1"/>
                </a:solidFill>
                <a:latin typeface="Arial"/>
                <a:cs typeface="Arial"/>
              </a:rPr>
              <a:t>yangi</a:t>
            </a:r>
            <a:endParaRPr lang="en-US" sz="32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586" y="4340568"/>
            <a:ext cx="7466531" cy="52322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Yurtimizda yangi-yangi maktablar qurilmoqda.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586" y="3817348"/>
            <a:ext cx="6485493" cy="523220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Yurtimizda yangi maktablar qurilmoqda.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51" y="1815944"/>
            <a:ext cx="1855932" cy="185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53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7448</TotalTime>
  <Words>547</Words>
  <Application>Microsoft Office PowerPoint</Application>
  <PresentationFormat>Экран (16:9)</PresentationFormat>
  <Paragraphs>83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Open Sans</vt:lpstr>
      <vt:lpstr>Open Sans Light</vt:lpstr>
      <vt:lpstr>Wingdings</vt:lpstr>
      <vt:lpstr>1_Office Theme</vt:lpstr>
      <vt:lpstr>2_Office Theme</vt:lpstr>
      <vt:lpstr>3_Office Theme</vt:lpstr>
      <vt:lpstr>ONA TILI</vt:lpstr>
      <vt:lpstr>Mustahkamlash</vt:lpstr>
      <vt:lpstr>Mustahkamlash</vt:lpstr>
      <vt:lpstr>TOPSHIRIQ</vt:lpstr>
      <vt:lpstr>BILIB OLING!</vt:lpstr>
      <vt:lpstr>356-mashq</vt:lpstr>
      <vt:lpstr>357-mashq</vt:lpstr>
      <vt:lpstr>357-mashq</vt:lpstr>
      <vt:lpstr>Topshiriq</vt:lpstr>
      <vt:lpstr>BILIB OLING!</vt:lpstr>
      <vt:lpstr>359-mashq</vt:lpstr>
      <vt:lpstr>360-mashq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676</cp:revision>
  <cp:lastPrinted>2020-08-26T14:48:01Z</cp:lastPrinted>
  <dcterms:created xsi:type="dcterms:W3CDTF">2020-04-11T16:25:36Z</dcterms:created>
  <dcterms:modified xsi:type="dcterms:W3CDTF">2021-01-27T10:30:45Z</dcterms:modified>
</cp:coreProperties>
</file>