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8" r:id="rId5"/>
    <p:sldId id="292" r:id="rId6"/>
    <p:sldId id="278" r:id="rId7"/>
    <p:sldId id="294" r:id="rId8"/>
    <p:sldId id="296" r:id="rId9"/>
    <p:sldId id="299" r:id="rId10"/>
    <p:sldId id="285" r:id="rId11"/>
    <p:sldId id="263" r:id="rId12"/>
    <p:sldId id="295" r:id="rId13"/>
    <p:sldId id="276" r:id="rId14"/>
    <p:sldId id="298" r:id="rId15"/>
    <p:sldId id="293" r:id="rId16"/>
    <p:sldId id="297" r:id="rId17"/>
    <p:sldId id="261" r:id="rId18"/>
    <p:sldId id="262"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snapToGrid="0">
      <p:cViewPr varScale="1">
        <p:scale>
          <a:sx n="66" d="100"/>
          <a:sy n="66" d="100"/>
        </p:scale>
        <p:origin x="4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203909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237479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173924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456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576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124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701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182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330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21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721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314630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962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935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373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9B063F-A4BF-4312-8FBE-993D5DC7E615}" type="datetimeFigureOut">
              <a:rPr lang="ru-RU" smtClean="0"/>
              <a:t>28.11.2020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415467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9B063F-A4BF-4312-8FBE-993D5DC7E615}" type="datetimeFigureOut">
              <a:rPr lang="ru-RU" smtClean="0"/>
              <a:t>28.11.2020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45703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9B063F-A4BF-4312-8FBE-993D5DC7E615}" type="datetimeFigureOut">
              <a:rPr lang="ru-RU" smtClean="0"/>
              <a:t>28.11.2020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35031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9B063F-A4BF-4312-8FBE-993D5DC7E615}" type="datetimeFigureOut">
              <a:rPr lang="ru-RU" smtClean="0"/>
              <a:t>28.11.2020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108263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9B063F-A4BF-4312-8FBE-993D5DC7E615}" type="datetimeFigureOut">
              <a:rPr lang="ru-RU" smtClean="0"/>
              <a:t>28.11.2020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85726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9B063F-A4BF-4312-8FBE-993D5DC7E615}" type="datetimeFigureOut">
              <a:rPr lang="ru-RU" smtClean="0"/>
              <a:t>28.11.2020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327139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9B063F-A4BF-4312-8FBE-993D5DC7E615}" type="datetimeFigureOut">
              <a:rPr lang="ru-RU" smtClean="0"/>
              <a:t>28.11.2020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419773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B063F-A4BF-4312-8FBE-993D5DC7E615}" type="datetimeFigureOut">
              <a:rPr lang="ru-RU" smtClean="0"/>
              <a:t>28.11.2020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E3834-5039-455A-9256-DFD8EA2C56AA}" type="slidenum">
              <a:rPr lang="ru-RU" smtClean="0"/>
              <a:t>‹#›</a:t>
            </a:fld>
            <a:endParaRPr lang="ru-RU"/>
          </a:p>
        </p:txBody>
      </p:sp>
    </p:spTree>
    <p:extLst>
      <p:ext uri="{BB962C8B-B14F-4D97-AF65-F5344CB8AC3E}">
        <p14:creationId xmlns:p14="http://schemas.microsoft.com/office/powerpoint/2010/main" val="318362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D246A-D6A5-4C74-85E4-2EBB5890F275}" type="datetimeFigureOut">
              <a:rPr lang="ru-RU" smtClean="0">
                <a:solidFill>
                  <a:prstClr val="black">
                    <a:tint val="75000"/>
                  </a:prstClr>
                </a:solidFill>
              </a:rPr>
              <a:pPr/>
              <a:t>28.11.2020</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4380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2000" cy="1700212"/>
          </a:xfrm>
          <a:solidFill>
            <a:srgbClr val="0070C0"/>
          </a:solidFill>
        </p:spPr>
        <p:txBody>
          <a:bodyPr>
            <a:normAutofit/>
          </a:bodyPr>
          <a:lstStyle/>
          <a:p>
            <a:r>
              <a:rPr lang="de-DE" sz="8000" b="1" dirty="0" smtClean="0">
                <a:solidFill>
                  <a:schemeClr val="bg1"/>
                </a:solidFill>
                <a:latin typeface="Arial" panose="020B0604020202020204" pitchFamily="34" charset="0"/>
                <a:cs typeface="Arial" panose="020B0604020202020204" pitchFamily="34" charset="0"/>
              </a:rPr>
              <a:t>DEUTSCH</a:t>
            </a:r>
            <a:endParaRPr lang="ru-RU" sz="8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571500" y="1943101"/>
            <a:ext cx="10929938" cy="4646386"/>
          </a:xfrm>
          <a:ln w="38100"/>
        </p:spPr>
        <p:style>
          <a:lnRef idx="2">
            <a:schemeClr val="accent4"/>
          </a:lnRef>
          <a:fillRef idx="1">
            <a:schemeClr val="lt1"/>
          </a:fillRef>
          <a:effectRef idx="0">
            <a:schemeClr val="accent4"/>
          </a:effectRef>
          <a:fontRef idx="minor">
            <a:schemeClr val="dk1"/>
          </a:fontRef>
        </p:style>
        <p:txBody>
          <a:bodyPr/>
          <a:lstStyle/>
          <a:p>
            <a:endParaRPr lang="de-DE" sz="2500" b="1" dirty="0" smtClean="0">
              <a:solidFill>
                <a:srgbClr val="C00000"/>
              </a:solidFill>
              <a:latin typeface="Arial" panose="020B0604020202020204" pitchFamily="34" charset="0"/>
              <a:cs typeface="Arial" panose="020B0604020202020204" pitchFamily="34" charset="0"/>
            </a:endParaRPr>
          </a:p>
          <a:p>
            <a:r>
              <a:rPr lang="de-DE" sz="5400" b="1" dirty="0" smtClean="0">
                <a:solidFill>
                  <a:schemeClr val="tx1"/>
                </a:solidFill>
                <a:latin typeface="Arial" panose="020B0604020202020204" pitchFamily="34" charset="0"/>
                <a:cs typeface="Arial" panose="020B0604020202020204" pitchFamily="34" charset="0"/>
              </a:rPr>
              <a:t>THEMA DER STUNDE:</a:t>
            </a:r>
          </a:p>
          <a:p>
            <a:r>
              <a:rPr lang="de-DE" sz="5400" b="1" dirty="0" smtClean="0">
                <a:solidFill>
                  <a:schemeClr val="tx1"/>
                </a:solidFill>
                <a:latin typeface="Arial" panose="020B0604020202020204" pitchFamily="34" charset="0"/>
                <a:cs typeface="Arial" panose="020B0604020202020204" pitchFamily="34" charset="0"/>
              </a:rPr>
              <a:t>„Appetit kommt beim Essen“</a:t>
            </a:r>
          </a:p>
          <a:p>
            <a:endParaRPr lang="de-DE" sz="6000" dirty="0" smtClean="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9656537" y="242888"/>
            <a:ext cx="2317749" cy="134302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dirty="0">
                <a:solidFill>
                  <a:prstClr val="white"/>
                </a:solidFill>
                <a:latin typeface="Arial" panose="020B0604020202020204" pitchFamily="34" charset="0"/>
                <a:cs typeface="Arial" panose="020B0604020202020204" pitchFamily="34" charset="0"/>
              </a:rPr>
              <a:t>6</a:t>
            </a:r>
            <a:r>
              <a:rPr lang="de-DE" sz="5400" dirty="0" smtClean="0">
                <a:solidFill>
                  <a:prstClr val="white"/>
                </a:solidFill>
                <a:latin typeface="Arial" panose="020B0604020202020204" pitchFamily="34" charset="0"/>
                <a:cs typeface="Arial" panose="020B0604020202020204" pitchFamily="34" charset="0"/>
              </a:rPr>
              <a:t>.</a:t>
            </a:r>
            <a:r>
              <a:rPr lang="en-US" sz="3200" dirty="0" smtClean="0">
                <a:solidFill>
                  <a:prstClr val="white"/>
                </a:solidFill>
                <a:latin typeface="Arial" panose="020B0604020202020204" pitchFamily="34" charset="0"/>
                <a:cs typeface="Arial" panose="020B0604020202020204" pitchFamily="34" charset="0"/>
              </a:rPr>
              <a:t>KLASSE</a:t>
            </a:r>
            <a:endParaRPr lang="ru-RU" sz="3200" dirty="0">
              <a:solidFill>
                <a:prstClr val="white"/>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42888"/>
            <a:ext cx="1794329" cy="1237570"/>
          </a:xfrm>
          <a:prstGeom prst="rect">
            <a:avLst/>
          </a:prstGeom>
        </p:spPr>
      </p:pic>
    </p:spTree>
    <p:extLst>
      <p:ext uri="{BB962C8B-B14F-4D97-AF65-F5344CB8AC3E}">
        <p14:creationId xmlns:p14="http://schemas.microsoft.com/office/powerpoint/2010/main" val="281460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1"/>
            <a:ext cx="12192000" cy="728206"/>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Grammatik</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856342"/>
            <a:ext cx="11530013" cy="5758771"/>
          </a:xfrm>
          <a:ln w="28575"/>
        </p:spPr>
        <p:style>
          <a:lnRef idx="2">
            <a:schemeClr val="accent3"/>
          </a:lnRef>
          <a:fillRef idx="1">
            <a:schemeClr val="lt1"/>
          </a:fillRef>
          <a:effectRef idx="0">
            <a:schemeClr val="accent3"/>
          </a:effectRef>
          <a:fontRef idx="minor">
            <a:schemeClr val="dk1"/>
          </a:fontRef>
        </p:style>
        <p:txBody>
          <a:bodyPr>
            <a:normAutofit/>
          </a:bodyPr>
          <a:lstStyle/>
          <a:p>
            <a:pPr algn="just"/>
            <a:r>
              <a:rPr lang="de-DE" sz="4000" b="1" dirty="0" smtClean="0">
                <a:solidFill>
                  <a:srgbClr val="7030A0"/>
                </a:solidFill>
                <a:latin typeface="Arial" panose="020B0604020202020204" pitchFamily="34" charset="0"/>
                <a:cs typeface="Arial" panose="020B0604020202020204" pitchFamily="34" charset="0"/>
              </a:rPr>
              <a:t>Die zusammengesetzten Substantive </a:t>
            </a:r>
            <a:r>
              <a:rPr lang="en-US" sz="4000" b="1" dirty="0" err="1" smtClean="0">
                <a:solidFill>
                  <a:srgbClr val="7030A0"/>
                </a:solidFill>
                <a:latin typeface="Arial" panose="020B0604020202020204" pitchFamily="34" charset="0"/>
                <a:cs typeface="Arial" panose="020B0604020202020204" pitchFamily="34" charset="0"/>
              </a:rPr>
              <a:t>bestehen</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aus</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zwei</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oder</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mehreren</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Wörtern</a:t>
            </a:r>
            <a:r>
              <a:rPr lang="en-US" sz="4000" b="1" dirty="0" smtClean="0">
                <a:solidFill>
                  <a:srgbClr val="7030A0"/>
                </a:solidFill>
                <a:latin typeface="Arial" panose="020B0604020202020204" pitchFamily="34" charset="0"/>
                <a:cs typeface="Arial" panose="020B0604020202020204" pitchFamily="34" charset="0"/>
              </a:rPr>
              <a:t>. Das </a:t>
            </a:r>
            <a:r>
              <a:rPr lang="en-US" sz="4000" b="1" dirty="0" err="1" smtClean="0">
                <a:solidFill>
                  <a:srgbClr val="7030A0"/>
                </a:solidFill>
                <a:latin typeface="Arial" panose="020B0604020202020204" pitchFamily="34" charset="0"/>
                <a:cs typeface="Arial" panose="020B0604020202020204" pitchFamily="34" charset="0"/>
              </a:rPr>
              <a:t>Geschlecht</a:t>
            </a:r>
            <a:r>
              <a:rPr lang="en-US" sz="4000" b="1" dirty="0" smtClean="0">
                <a:solidFill>
                  <a:srgbClr val="7030A0"/>
                </a:solidFill>
                <a:latin typeface="Arial" panose="020B0604020202020204" pitchFamily="34" charset="0"/>
                <a:cs typeface="Arial" panose="020B0604020202020204" pitchFamily="34" charset="0"/>
              </a:rPr>
              <a:t> des </a:t>
            </a:r>
            <a:r>
              <a:rPr lang="en-US" sz="4000" b="1" dirty="0" err="1" smtClean="0">
                <a:solidFill>
                  <a:srgbClr val="7030A0"/>
                </a:solidFill>
                <a:latin typeface="Arial" panose="020B0604020202020204" pitchFamily="34" charset="0"/>
                <a:cs typeface="Arial" panose="020B0604020202020204" pitchFamily="34" charset="0"/>
              </a:rPr>
              <a:t>zusammengesetzten</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Substantivs</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wird</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vom</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letzten</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Wort</a:t>
            </a:r>
            <a:r>
              <a:rPr lang="en-US" sz="4000" b="1" dirty="0" smtClean="0">
                <a:solidFill>
                  <a:srgbClr val="7030A0"/>
                </a:solidFill>
                <a:latin typeface="Arial" panose="020B0604020202020204" pitchFamily="34" charset="0"/>
                <a:cs typeface="Arial" panose="020B0604020202020204" pitchFamily="34" charset="0"/>
              </a:rPr>
              <a:t> </a:t>
            </a:r>
            <a:r>
              <a:rPr lang="en-US" sz="4000" b="1" dirty="0" err="1" smtClean="0">
                <a:solidFill>
                  <a:srgbClr val="7030A0"/>
                </a:solidFill>
                <a:latin typeface="Arial" panose="020B0604020202020204" pitchFamily="34" charset="0"/>
                <a:cs typeface="Arial" panose="020B0604020202020204" pitchFamily="34" charset="0"/>
              </a:rPr>
              <a:t>bestimmt</a:t>
            </a:r>
            <a:r>
              <a:rPr lang="en-US" sz="4000" b="1" dirty="0" smtClean="0">
                <a:solidFill>
                  <a:srgbClr val="7030A0"/>
                </a:solidFill>
                <a:latin typeface="Arial" panose="020B0604020202020204" pitchFamily="34" charset="0"/>
                <a:cs typeface="Arial" panose="020B0604020202020204" pitchFamily="34" charset="0"/>
              </a:rPr>
              <a:t>.</a:t>
            </a:r>
          </a:p>
          <a:p>
            <a:pPr algn="just"/>
            <a:r>
              <a:rPr lang="en-US" sz="4000" b="1" dirty="0" err="1" smtClean="0">
                <a:solidFill>
                  <a:schemeClr val="accent4">
                    <a:lumMod val="50000"/>
                  </a:schemeClr>
                </a:solidFill>
                <a:latin typeface="Arial" panose="020B0604020202020204" pitchFamily="34" charset="0"/>
                <a:cs typeface="Arial" panose="020B0604020202020204" pitchFamily="34" charset="0"/>
              </a:rPr>
              <a:t>z.B</a:t>
            </a:r>
            <a:r>
              <a:rPr lang="ru-RU" sz="4000" b="1" dirty="0" smtClean="0">
                <a:solidFill>
                  <a:schemeClr val="accent4">
                    <a:lumMod val="50000"/>
                  </a:schemeClr>
                </a:solidFill>
                <a:latin typeface="Arial" panose="020B0604020202020204" pitchFamily="34" charset="0"/>
                <a:cs typeface="Arial" panose="020B0604020202020204" pitchFamily="34" charset="0"/>
              </a:rPr>
              <a:t>:</a:t>
            </a:r>
            <a:r>
              <a:rPr lang="en-US" sz="4000" b="1" dirty="0" smtClean="0">
                <a:solidFill>
                  <a:schemeClr val="accent4">
                    <a:lumMod val="50000"/>
                  </a:schemeClr>
                </a:solidFill>
                <a:latin typeface="Arial" panose="020B0604020202020204" pitchFamily="34" charset="0"/>
                <a:cs typeface="Arial" panose="020B0604020202020204" pitchFamily="34" charset="0"/>
              </a:rPr>
              <a:t>  der Butter + das </a:t>
            </a:r>
            <a:r>
              <a:rPr lang="en-US" sz="4000" b="1" dirty="0" err="1" smtClean="0">
                <a:solidFill>
                  <a:schemeClr val="accent4">
                    <a:lumMod val="50000"/>
                  </a:schemeClr>
                </a:solidFill>
                <a:latin typeface="Arial" panose="020B0604020202020204" pitchFamily="34" charset="0"/>
                <a:cs typeface="Arial" panose="020B0604020202020204" pitchFamily="34" charset="0"/>
              </a:rPr>
              <a:t>Brot</a:t>
            </a:r>
            <a:r>
              <a:rPr lang="ru-RU" sz="4000" b="1" dirty="0" smtClean="0">
                <a:solidFill>
                  <a:schemeClr val="accent4">
                    <a:lumMod val="50000"/>
                  </a:schemeClr>
                </a:solidFill>
                <a:latin typeface="Arial" panose="020B0604020202020204" pitchFamily="34" charset="0"/>
                <a:cs typeface="Arial" panose="020B0604020202020204" pitchFamily="34" charset="0"/>
              </a:rPr>
              <a:t> = </a:t>
            </a:r>
            <a:r>
              <a:rPr lang="de-DE" sz="4000" b="1" dirty="0" smtClean="0">
                <a:solidFill>
                  <a:schemeClr val="accent4">
                    <a:lumMod val="50000"/>
                  </a:schemeClr>
                </a:solidFill>
                <a:latin typeface="Arial" panose="020B0604020202020204" pitchFamily="34" charset="0"/>
                <a:cs typeface="Arial" panose="020B0604020202020204" pitchFamily="34" charset="0"/>
              </a:rPr>
              <a:t>das Butterbrot</a:t>
            </a:r>
            <a:r>
              <a:rPr lang="en-US" sz="4000" b="1" dirty="0" smtClean="0">
                <a:solidFill>
                  <a:schemeClr val="accent4">
                    <a:lumMod val="50000"/>
                  </a:schemeClr>
                </a:solidFill>
                <a:latin typeface="Arial" panose="020B0604020202020204" pitchFamily="34" charset="0"/>
                <a:cs typeface="Arial" panose="020B0604020202020204" pitchFamily="34" charset="0"/>
              </a:rPr>
              <a:t> </a:t>
            </a:r>
          </a:p>
          <a:p>
            <a:endParaRPr lang="de-DE" sz="4000" b="1" dirty="0" smtClean="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152" y="4957049"/>
            <a:ext cx="2523112" cy="147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7582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Wir machen Übung</a:t>
            </a:r>
            <a:endParaRPr lang="ru-RU" b="1" dirty="0">
              <a:solidFill>
                <a:schemeClr val="bg1"/>
              </a:solidFill>
              <a:latin typeface="Arial" panose="020B0604020202020204" pitchFamily="34" charset="0"/>
              <a:cs typeface="Arial" panose="020B0604020202020204" pitchFamily="34" charset="0"/>
            </a:endParaRPr>
          </a:p>
        </p:txBody>
      </p:sp>
      <p:sp>
        <p:nvSpPr>
          <p:cNvPr id="4" name="Прямоугольник 3"/>
          <p:cNvSpPr/>
          <p:nvPr/>
        </p:nvSpPr>
        <p:spPr>
          <a:xfrm>
            <a:off x="480336" y="732300"/>
            <a:ext cx="11231327" cy="5747727"/>
          </a:xfrm>
          <a:prstGeom prst="rect">
            <a:avLst/>
          </a:prstGeom>
        </p:spPr>
        <p:txBody>
          <a:bodyPr wrap="square">
            <a:spAutoFit/>
          </a:bodyPr>
          <a:lstStyle/>
          <a:p>
            <a:pPr>
              <a:lnSpc>
                <a:spcPct val="150000"/>
              </a:lnSpc>
            </a:pPr>
            <a:r>
              <a:rPr lang="en-US" sz="3500" b="1" i="1" dirty="0" smtClean="0">
                <a:solidFill>
                  <a:srgbClr val="FF0000"/>
                </a:solidFill>
                <a:latin typeface="Arial" panose="020B0604020202020204" pitchFamily="34" charset="0"/>
              </a:rPr>
              <a:t>Die</a:t>
            </a:r>
            <a:r>
              <a:rPr lang="en-US" sz="3500" b="1" i="1" dirty="0" smtClean="0">
                <a:solidFill>
                  <a:srgbClr val="000000"/>
                </a:solidFill>
                <a:latin typeface="Arial" panose="020B0604020202020204" pitchFamily="34" charset="0"/>
              </a:rPr>
              <a:t> </a:t>
            </a:r>
            <a:r>
              <a:rPr lang="en-US" sz="3500" dirty="0" err="1">
                <a:solidFill>
                  <a:srgbClr val="000000"/>
                </a:solidFill>
                <a:latin typeface="Arial" panose="020B0604020202020204" pitchFamily="34" charset="0"/>
              </a:rPr>
              <a:t>Kaffeekanne</a:t>
            </a:r>
            <a:r>
              <a:rPr lang="en-US" sz="3500" dirty="0">
                <a:solidFill>
                  <a:srgbClr val="000000"/>
                </a:solidFill>
                <a:latin typeface="Arial" panose="020B0604020202020204" pitchFamily="34" charset="0"/>
              </a:rPr>
              <a:t> = </a:t>
            </a:r>
            <a:r>
              <a:rPr lang="en-US" sz="3500" dirty="0" smtClean="0">
                <a:solidFill>
                  <a:srgbClr val="000000"/>
                </a:solidFill>
                <a:latin typeface="Arial" panose="020B0604020202020204" pitchFamily="34" charset="0"/>
              </a:rPr>
              <a:t>der </a:t>
            </a:r>
            <a:r>
              <a:rPr lang="en-US" sz="3500" dirty="0" err="1" smtClean="0">
                <a:solidFill>
                  <a:srgbClr val="000000"/>
                </a:solidFill>
                <a:latin typeface="Arial" panose="020B0604020202020204" pitchFamily="34" charset="0"/>
              </a:rPr>
              <a:t>Kaffee</a:t>
            </a:r>
            <a:r>
              <a:rPr lang="en-US" sz="3500" dirty="0" smtClean="0">
                <a:solidFill>
                  <a:srgbClr val="000000"/>
                </a:solidFill>
                <a:latin typeface="Arial" panose="020B0604020202020204" pitchFamily="34" charset="0"/>
              </a:rPr>
              <a:t> + </a:t>
            </a:r>
            <a:r>
              <a:rPr lang="en-US" sz="3500" b="1" i="1" dirty="0" smtClean="0">
                <a:solidFill>
                  <a:srgbClr val="000000"/>
                </a:solidFill>
                <a:latin typeface="Arial" panose="020B0604020202020204" pitchFamily="34" charset="0"/>
              </a:rPr>
              <a:t>die</a:t>
            </a:r>
            <a:r>
              <a:rPr lang="en-US" sz="3500" dirty="0" smtClean="0">
                <a:solidFill>
                  <a:srgbClr val="000000"/>
                </a:solidFill>
                <a:latin typeface="Arial" panose="020B0604020202020204" pitchFamily="34" charset="0"/>
              </a:rPr>
              <a:t> </a:t>
            </a:r>
            <a:r>
              <a:rPr lang="en-US" sz="3500" dirty="0" err="1" smtClean="0">
                <a:solidFill>
                  <a:srgbClr val="000000"/>
                </a:solidFill>
                <a:latin typeface="Arial" panose="020B0604020202020204" pitchFamily="34" charset="0"/>
              </a:rPr>
              <a:t>Kanne</a:t>
            </a:r>
            <a:endParaRPr lang="en-US" sz="3500" dirty="0" smtClean="0">
              <a:solidFill>
                <a:srgbClr val="000000"/>
              </a:solidFill>
              <a:latin typeface="Arial" panose="020B0604020202020204" pitchFamily="34" charset="0"/>
            </a:endParaRPr>
          </a:p>
          <a:p>
            <a:pPr>
              <a:lnSpc>
                <a:spcPct val="150000"/>
              </a:lnSpc>
            </a:pPr>
            <a:r>
              <a:rPr lang="en-US" sz="3500" dirty="0" smtClean="0">
                <a:solidFill>
                  <a:srgbClr val="000000"/>
                </a:solidFill>
                <a:latin typeface="Arial" panose="020B0604020202020204" pitchFamily="34" charset="0"/>
              </a:rPr>
              <a:t>  ... </a:t>
            </a:r>
            <a:r>
              <a:rPr lang="en-US" sz="3500" dirty="0" err="1">
                <a:solidFill>
                  <a:srgbClr val="000000"/>
                </a:solidFill>
                <a:latin typeface="Arial" panose="020B0604020202020204" pitchFamily="34" charset="0"/>
              </a:rPr>
              <a:t>Käsebrot</a:t>
            </a:r>
            <a:r>
              <a:rPr lang="en-US" sz="3500" dirty="0">
                <a:solidFill>
                  <a:srgbClr val="000000"/>
                </a:solidFill>
                <a:latin typeface="Arial" panose="020B0604020202020204" pitchFamily="34" charset="0"/>
              </a:rPr>
              <a:t> = </a:t>
            </a:r>
            <a:r>
              <a:rPr lang="en-US" sz="3500" dirty="0" smtClean="0">
                <a:solidFill>
                  <a:srgbClr val="000000"/>
                </a:solidFill>
                <a:latin typeface="Arial" panose="020B0604020202020204" pitchFamily="34" charset="0"/>
              </a:rPr>
              <a:t>der </a:t>
            </a:r>
            <a:r>
              <a:rPr lang="en-US" sz="3500" dirty="0" err="1" smtClean="0">
                <a:solidFill>
                  <a:srgbClr val="000000"/>
                </a:solidFill>
                <a:latin typeface="Arial" panose="020B0604020202020204" pitchFamily="34" charset="0"/>
              </a:rPr>
              <a:t>Käse</a:t>
            </a:r>
            <a:r>
              <a:rPr lang="en-US" sz="3500" dirty="0" smtClean="0">
                <a:solidFill>
                  <a:srgbClr val="000000"/>
                </a:solidFill>
                <a:latin typeface="Arial" panose="020B0604020202020204" pitchFamily="34" charset="0"/>
              </a:rPr>
              <a:t> + das </a:t>
            </a:r>
            <a:r>
              <a:rPr lang="en-US" sz="3500" dirty="0" err="1" smtClean="0">
                <a:solidFill>
                  <a:srgbClr val="000000"/>
                </a:solidFill>
                <a:latin typeface="Arial" panose="020B0604020202020204" pitchFamily="34" charset="0"/>
              </a:rPr>
              <a:t>Brot</a:t>
            </a:r>
            <a:endParaRPr lang="en-US" sz="3500" dirty="0" smtClean="0">
              <a:solidFill>
                <a:srgbClr val="000000"/>
              </a:solidFill>
              <a:latin typeface="Arial" panose="020B0604020202020204" pitchFamily="34" charset="0"/>
            </a:endParaRPr>
          </a:p>
          <a:p>
            <a:pPr>
              <a:lnSpc>
                <a:spcPct val="150000"/>
              </a:lnSpc>
            </a:pPr>
            <a:r>
              <a:rPr lang="en-US" sz="3500" dirty="0" smtClean="0">
                <a:solidFill>
                  <a:srgbClr val="000000"/>
                </a:solidFill>
                <a:latin typeface="Arial" panose="020B0604020202020204" pitchFamily="34" charset="0"/>
              </a:rPr>
              <a:t> ...  </a:t>
            </a:r>
            <a:r>
              <a:rPr lang="en-US" sz="3500" dirty="0" err="1" smtClean="0">
                <a:solidFill>
                  <a:srgbClr val="000000"/>
                </a:solidFill>
                <a:latin typeface="Arial" panose="020B0604020202020204" pitchFamily="34" charset="0"/>
              </a:rPr>
              <a:t>Gemüsesuppe</a:t>
            </a:r>
            <a:r>
              <a:rPr lang="en-US" sz="3500" dirty="0" smtClean="0">
                <a:solidFill>
                  <a:srgbClr val="000000"/>
                </a:solidFill>
                <a:latin typeface="Arial" panose="020B0604020202020204" pitchFamily="34" charset="0"/>
              </a:rPr>
              <a:t> </a:t>
            </a:r>
            <a:r>
              <a:rPr lang="en-US" sz="3500" dirty="0">
                <a:solidFill>
                  <a:srgbClr val="000000"/>
                </a:solidFill>
                <a:latin typeface="Arial" panose="020B0604020202020204" pitchFamily="34" charset="0"/>
              </a:rPr>
              <a:t>= </a:t>
            </a:r>
            <a:r>
              <a:rPr lang="en-US" sz="3500" dirty="0" smtClean="0">
                <a:solidFill>
                  <a:srgbClr val="000000"/>
                </a:solidFill>
                <a:latin typeface="Arial" panose="020B0604020202020204" pitchFamily="34" charset="0"/>
              </a:rPr>
              <a:t>das </a:t>
            </a:r>
            <a:r>
              <a:rPr lang="en-US" sz="3500" dirty="0" err="1" smtClean="0">
                <a:solidFill>
                  <a:srgbClr val="000000"/>
                </a:solidFill>
                <a:latin typeface="Arial" panose="020B0604020202020204" pitchFamily="34" charset="0"/>
              </a:rPr>
              <a:t>Gemüse</a:t>
            </a:r>
            <a:r>
              <a:rPr lang="en-US" sz="3500" dirty="0" smtClean="0">
                <a:solidFill>
                  <a:srgbClr val="000000"/>
                </a:solidFill>
                <a:latin typeface="Arial" panose="020B0604020202020204" pitchFamily="34" charset="0"/>
              </a:rPr>
              <a:t> + die </a:t>
            </a:r>
            <a:r>
              <a:rPr lang="en-US" sz="3500" dirty="0" err="1" smtClean="0">
                <a:solidFill>
                  <a:srgbClr val="000000"/>
                </a:solidFill>
                <a:latin typeface="Arial" panose="020B0604020202020204" pitchFamily="34" charset="0"/>
              </a:rPr>
              <a:t>Suppe</a:t>
            </a:r>
            <a:r>
              <a:rPr lang="en-US" sz="3500" dirty="0" smtClean="0">
                <a:solidFill>
                  <a:srgbClr val="000000"/>
                </a:solidFill>
                <a:latin typeface="Arial" panose="020B0604020202020204" pitchFamily="34" charset="0"/>
              </a:rPr>
              <a:t> </a:t>
            </a:r>
          </a:p>
          <a:p>
            <a:pPr>
              <a:lnSpc>
                <a:spcPct val="150000"/>
              </a:lnSpc>
            </a:pPr>
            <a:r>
              <a:rPr lang="en-US" sz="3500" dirty="0" smtClean="0">
                <a:solidFill>
                  <a:srgbClr val="000000"/>
                </a:solidFill>
                <a:latin typeface="Arial" panose="020B0604020202020204" pitchFamily="34" charset="0"/>
              </a:rPr>
              <a:t>...  </a:t>
            </a:r>
            <a:r>
              <a:rPr lang="en-US" sz="3500" dirty="0" err="1">
                <a:solidFill>
                  <a:srgbClr val="000000"/>
                </a:solidFill>
                <a:latin typeface="Arial" panose="020B0604020202020204" pitchFamily="34" charset="0"/>
              </a:rPr>
              <a:t>Apfelkuchen</a:t>
            </a:r>
            <a:r>
              <a:rPr lang="en-US" sz="3500" dirty="0">
                <a:solidFill>
                  <a:srgbClr val="000000"/>
                </a:solidFill>
                <a:latin typeface="Arial" panose="020B0604020202020204" pitchFamily="34" charset="0"/>
              </a:rPr>
              <a:t> = </a:t>
            </a:r>
            <a:r>
              <a:rPr lang="en-US" sz="3500" dirty="0" smtClean="0">
                <a:solidFill>
                  <a:srgbClr val="000000"/>
                </a:solidFill>
                <a:latin typeface="Arial" panose="020B0604020202020204" pitchFamily="34" charset="0"/>
              </a:rPr>
              <a:t>der </a:t>
            </a:r>
            <a:r>
              <a:rPr lang="en-US" sz="3500" dirty="0" err="1" smtClean="0">
                <a:solidFill>
                  <a:srgbClr val="000000"/>
                </a:solidFill>
                <a:latin typeface="Arial" panose="020B0604020202020204" pitchFamily="34" charset="0"/>
              </a:rPr>
              <a:t>Apfel</a:t>
            </a:r>
            <a:r>
              <a:rPr lang="en-US" sz="3500" dirty="0" smtClean="0">
                <a:solidFill>
                  <a:srgbClr val="000000"/>
                </a:solidFill>
                <a:latin typeface="Arial" panose="020B0604020202020204" pitchFamily="34" charset="0"/>
              </a:rPr>
              <a:t> + der </a:t>
            </a:r>
            <a:r>
              <a:rPr lang="en-US" sz="3500" dirty="0" err="1" smtClean="0">
                <a:solidFill>
                  <a:srgbClr val="000000"/>
                </a:solidFill>
                <a:latin typeface="Arial" panose="020B0604020202020204" pitchFamily="34" charset="0"/>
              </a:rPr>
              <a:t>Kuchen</a:t>
            </a:r>
            <a:r>
              <a:rPr lang="en-US" sz="3500" dirty="0" smtClean="0">
                <a:solidFill>
                  <a:srgbClr val="000000"/>
                </a:solidFill>
                <a:latin typeface="Arial" panose="020B0604020202020204" pitchFamily="34" charset="0"/>
              </a:rPr>
              <a:t> </a:t>
            </a:r>
            <a:endParaRPr lang="en-US" sz="3500" dirty="0">
              <a:solidFill>
                <a:srgbClr val="000000"/>
              </a:solidFill>
              <a:latin typeface="Arial" panose="020B0604020202020204" pitchFamily="34" charset="0"/>
            </a:endParaRPr>
          </a:p>
          <a:p>
            <a:pPr>
              <a:lnSpc>
                <a:spcPct val="150000"/>
              </a:lnSpc>
            </a:pPr>
            <a:r>
              <a:rPr lang="en-US" sz="3500" dirty="0" smtClean="0">
                <a:solidFill>
                  <a:srgbClr val="000000"/>
                </a:solidFill>
                <a:latin typeface="Arial" panose="020B0604020202020204" pitchFamily="34" charset="0"/>
              </a:rPr>
              <a:t>...  </a:t>
            </a:r>
            <a:r>
              <a:rPr lang="en-US" sz="3500" dirty="0" err="1" smtClean="0">
                <a:solidFill>
                  <a:srgbClr val="000000"/>
                </a:solidFill>
                <a:latin typeface="Arial" panose="020B0604020202020204" pitchFamily="34" charset="0"/>
              </a:rPr>
              <a:t>Salatteller</a:t>
            </a:r>
            <a:r>
              <a:rPr lang="en-US" sz="3500" dirty="0" smtClean="0">
                <a:solidFill>
                  <a:srgbClr val="000000"/>
                </a:solidFill>
                <a:latin typeface="Arial" panose="020B0604020202020204" pitchFamily="34" charset="0"/>
              </a:rPr>
              <a:t> </a:t>
            </a:r>
            <a:r>
              <a:rPr lang="en-US" sz="3500" dirty="0">
                <a:solidFill>
                  <a:srgbClr val="000000"/>
                </a:solidFill>
                <a:latin typeface="Arial" panose="020B0604020202020204" pitchFamily="34" charset="0"/>
              </a:rPr>
              <a:t>= </a:t>
            </a:r>
            <a:r>
              <a:rPr lang="en-US" sz="3500" dirty="0" smtClean="0">
                <a:solidFill>
                  <a:srgbClr val="000000"/>
                </a:solidFill>
                <a:latin typeface="Arial" panose="020B0604020202020204" pitchFamily="34" charset="0"/>
              </a:rPr>
              <a:t>der </a:t>
            </a:r>
            <a:r>
              <a:rPr lang="en-US" sz="3500" dirty="0" err="1" smtClean="0">
                <a:solidFill>
                  <a:srgbClr val="000000"/>
                </a:solidFill>
                <a:latin typeface="Arial" panose="020B0604020202020204" pitchFamily="34" charset="0"/>
              </a:rPr>
              <a:t>Salat</a:t>
            </a:r>
            <a:r>
              <a:rPr lang="en-US" sz="3500" dirty="0" smtClean="0">
                <a:solidFill>
                  <a:srgbClr val="000000"/>
                </a:solidFill>
                <a:latin typeface="Arial" panose="020B0604020202020204" pitchFamily="34" charset="0"/>
              </a:rPr>
              <a:t> + der Teller </a:t>
            </a:r>
            <a:endParaRPr lang="en-US" sz="3500" dirty="0">
              <a:solidFill>
                <a:srgbClr val="000000"/>
              </a:solidFill>
              <a:latin typeface="Arial" panose="020B0604020202020204" pitchFamily="34" charset="0"/>
            </a:endParaRPr>
          </a:p>
          <a:p>
            <a:pPr>
              <a:lnSpc>
                <a:spcPct val="150000"/>
              </a:lnSpc>
            </a:pPr>
            <a:r>
              <a:rPr lang="en-US" sz="3500" dirty="0" smtClean="0">
                <a:solidFill>
                  <a:srgbClr val="000000"/>
                </a:solidFill>
                <a:latin typeface="Arial" panose="020B0604020202020204" pitchFamily="34" charset="0"/>
              </a:rPr>
              <a:t>...  </a:t>
            </a:r>
            <a:r>
              <a:rPr lang="en-US" sz="3500" dirty="0" err="1" smtClean="0">
                <a:solidFill>
                  <a:srgbClr val="000000"/>
                </a:solidFill>
                <a:latin typeface="Arial" panose="020B0604020202020204" pitchFamily="34" charset="0"/>
              </a:rPr>
              <a:t>Kartoffelsalat</a:t>
            </a:r>
            <a:r>
              <a:rPr lang="en-US" sz="3500" dirty="0" smtClean="0">
                <a:solidFill>
                  <a:srgbClr val="000000"/>
                </a:solidFill>
                <a:latin typeface="Arial" panose="020B0604020202020204" pitchFamily="34" charset="0"/>
              </a:rPr>
              <a:t> </a:t>
            </a:r>
            <a:r>
              <a:rPr lang="en-US" sz="3500" dirty="0">
                <a:solidFill>
                  <a:srgbClr val="000000"/>
                </a:solidFill>
                <a:latin typeface="Arial" panose="020B0604020202020204" pitchFamily="34" charset="0"/>
              </a:rPr>
              <a:t>= </a:t>
            </a:r>
            <a:r>
              <a:rPr lang="en-US" sz="3500" dirty="0" smtClean="0">
                <a:solidFill>
                  <a:srgbClr val="000000"/>
                </a:solidFill>
                <a:latin typeface="Arial" panose="020B0604020202020204" pitchFamily="34" charset="0"/>
              </a:rPr>
              <a:t>die </a:t>
            </a:r>
            <a:r>
              <a:rPr lang="en-US" sz="3500" dirty="0" err="1" smtClean="0">
                <a:solidFill>
                  <a:srgbClr val="000000"/>
                </a:solidFill>
                <a:latin typeface="Arial" panose="020B0604020202020204" pitchFamily="34" charset="0"/>
              </a:rPr>
              <a:t>Kartoffel</a:t>
            </a:r>
            <a:r>
              <a:rPr lang="en-US" sz="3500" dirty="0" smtClean="0">
                <a:solidFill>
                  <a:srgbClr val="000000"/>
                </a:solidFill>
                <a:latin typeface="Arial" panose="020B0604020202020204" pitchFamily="34" charset="0"/>
              </a:rPr>
              <a:t> + der </a:t>
            </a:r>
            <a:r>
              <a:rPr lang="en-US" sz="3500" dirty="0" err="1" smtClean="0">
                <a:solidFill>
                  <a:srgbClr val="000000"/>
                </a:solidFill>
                <a:latin typeface="Arial" panose="020B0604020202020204" pitchFamily="34" charset="0"/>
              </a:rPr>
              <a:t>Salat</a:t>
            </a:r>
            <a:r>
              <a:rPr lang="en-US" sz="3500" dirty="0" smtClean="0">
                <a:solidFill>
                  <a:srgbClr val="000000"/>
                </a:solidFill>
                <a:latin typeface="Arial" panose="020B0604020202020204" pitchFamily="34" charset="0"/>
              </a:rPr>
              <a:t> </a:t>
            </a:r>
          </a:p>
          <a:p>
            <a:pPr>
              <a:lnSpc>
                <a:spcPct val="150000"/>
              </a:lnSpc>
            </a:pPr>
            <a:r>
              <a:rPr lang="en-US" sz="3500" dirty="0" smtClean="0">
                <a:solidFill>
                  <a:srgbClr val="000000"/>
                </a:solidFill>
                <a:latin typeface="Arial" panose="020B0604020202020204" pitchFamily="34" charset="0"/>
              </a:rPr>
              <a:t>... </a:t>
            </a:r>
            <a:r>
              <a:rPr lang="en-US" sz="3500" dirty="0" err="1">
                <a:solidFill>
                  <a:srgbClr val="000000"/>
                </a:solidFill>
                <a:latin typeface="Arial" panose="020B0604020202020204" pitchFamily="34" charset="0"/>
              </a:rPr>
              <a:t>Schwein</a:t>
            </a:r>
            <a:r>
              <a:rPr lang="en-US" sz="3500" b="1" dirty="0" err="1">
                <a:solidFill>
                  <a:srgbClr val="000000"/>
                </a:solidFill>
                <a:latin typeface="Arial" panose="020B0604020202020204" pitchFamily="34" charset="0"/>
              </a:rPr>
              <a:t>e</a:t>
            </a:r>
            <a:r>
              <a:rPr lang="en-US" sz="3500" dirty="0" err="1">
                <a:solidFill>
                  <a:srgbClr val="000000"/>
                </a:solidFill>
                <a:latin typeface="Arial" panose="020B0604020202020204" pitchFamily="34" charset="0"/>
              </a:rPr>
              <a:t>braten</a:t>
            </a:r>
            <a:r>
              <a:rPr lang="en-US" sz="3500" dirty="0">
                <a:solidFill>
                  <a:srgbClr val="000000"/>
                </a:solidFill>
                <a:latin typeface="Arial" panose="020B0604020202020204" pitchFamily="34" charset="0"/>
              </a:rPr>
              <a:t> = </a:t>
            </a:r>
            <a:r>
              <a:rPr lang="en-US" sz="3500" dirty="0" smtClean="0">
                <a:solidFill>
                  <a:srgbClr val="000000"/>
                </a:solidFill>
                <a:latin typeface="Arial" panose="020B0604020202020204" pitchFamily="34" charset="0"/>
              </a:rPr>
              <a:t>das </a:t>
            </a:r>
            <a:r>
              <a:rPr lang="en-US" sz="3500" dirty="0" err="1" smtClean="0">
                <a:solidFill>
                  <a:srgbClr val="000000"/>
                </a:solidFill>
                <a:latin typeface="Arial" panose="020B0604020202020204" pitchFamily="34" charset="0"/>
              </a:rPr>
              <a:t>Schwein</a:t>
            </a:r>
            <a:r>
              <a:rPr lang="en-US" sz="3500" dirty="0" smtClean="0">
                <a:solidFill>
                  <a:srgbClr val="000000"/>
                </a:solidFill>
                <a:latin typeface="Arial" panose="020B0604020202020204" pitchFamily="34" charset="0"/>
              </a:rPr>
              <a:t> + </a:t>
            </a:r>
            <a:r>
              <a:rPr lang="en-US" sz="3500" b="1" dirty="0">
                <a:solidFill>
                  <a:srgbClr val="000000"/>
                </a:solidFill>
                <a:latin typeface="Arial" panose="020B0604020202020204" pitchFamily="34" charset="0"/>
              </a:rPr>
              <a:t>e </a:t>
            </a:r>
            <a:r>
              <a:rPr lang="en-US" sz="3500" dirty="0">
                <a:solidFill>
                  <a:srgbClr val="000000"/>
                </a:solidFill>
                <a:latin typeface="Arial" panose="020B0604020202020204" pitchFamily="34" charset="0"/>
              </a:rPr>
              <a:t>+ </a:t>
            </a:r>
            <a:r>
              <a:rPr lang="en-US" sz="3500" dirty="0" smtClean="0">
                <a:solidFill>
                  <a:srgbClr val="000000"/>
                </a:solidFill>
                <a:latin typeface="Arial" panose="020B0604020202020204" pitchFamily="34" charset="0"/>
              </a:rPr>
              <a:t>der </a:t>
            </a:r>
            <a:r>
              <a:rPr lang="en-US" sz="3500" dirty="0" err="1" smtClean="0">
                <a:solidFill>
                  <a:srgbClr val="000000"/>
                </a:solidFill>
                <a:latin typeface="Arial" panose="020B0604020202020204" pitchFamily="34" charset="0"/>
              </a:rPr>
              <a:t>Braten</a:t>
            </a:r>
            <a:endParaRPr lang="ru-RU" sz="3500" dirty="0"/>
          </a:p>
        </p:txBody>
      </p:sp>
      <p:sp>
        <p:nvSpPr>
          <p:cNvPr id="3" name="TextBox 2"/>
          <p:cNvSpPr txBox="1"/>
          <p:nvPr/>
        </p:nvSpPr>
        <p:spPr>
          <a:xfrm>
            <a:off x="368490" y="1693132"/>
            <a:ext cx="1241946" cy="630942"/>
          </a:xfrm>
          <a:prstGeom prst="rect">
            <a:avLst/>
          </a:prstGeom>
          <a:noFill/>
        </p:spPr>
        <p:txBody>
          <a:bodyPr wrap="square" rtlCol="0">
            <a:spAutoFit/>
          </a:bodyPr>
          <a:lstStyle/>
          <a:p>
            <a:r>
              <a:rPr lang="de-DE" sz="3500" dirty="0" smtClean="0">
                <a:solidFill>
                  <a:srgbClr val="FF0000"/>
                </a:solidFill>
                <a:latin typeface="Arial" panose="020B0604020202020204" pitchFamily="34" charset="0"/>
                <a:cs typeface="Arial" panose="020B0604020202020204" pitchFamily="34" charset="0"/>
              </a:rPr>
              <a:t>Das</a:t>
            </a:r>
            <a:endParaRPr lang="ru-RU" sz="35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66438" y="5705052"/>
            <a:ext cx="1241946" cy="630942"/>
          </a:xfrm>
          <a:prstGeom prst="rect">
            <a:avLst/>
          </a:prstGeom>
          <a:noFill/>
        </p:spPr>
        <p:txBody>
          <a:bodyPr wrap="square" rtlCol="0">
            <a:spAutoFit/>
          </a:bodyPr>
          <a:lstStyle/>
          <a:p>
            <a:r>
              <a:rPr lang="de-DE" sz="3500" dirty="0" smtClean="0">
                <a:solidFill>
                  <a:srgbClr val="FF0000"/>
                </a:solidFill>
                <a:latin typeface="Arial" panose="020B0604020202020204" pitchFamily="34" charset="0"/>
                <a:cs typeface="Arial" panose="020B0604020202020204" pitchFamily="34" charset="0"/>
              </a:rPr>
              <a:t>Der</a:t>
            </a:r>
            <a:endParaRPr lang="ru-RU" sz="35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368490" y="2488289"/>
            <a:ext cx="1241946" cy="630942"/>
          </a:xfrm>
          <a:prstGeom prst="rect">
            <a:avLst/>
          </a:prstGeom>
          <a:noFill/>
        </p:spPr>
        <p:txBody>
          <a:bodyPr wrap="square" rtlCol="0">
            <a:spAutoFit/>
          </a:bodyPr>
          <a:lstStyle/>
          <a:p>
            <a:r>
              <a:rPr lang="de-DE" sz="3500" dirty="0" smtClean="0">
                <a:solidFill>
                  <a:srgbClr val="FF0000"/>
                </a:solidFill>
                <a:latin typeface="Arial" panose="020B0604020202020204" pitchFamily="34" charset="0"/>
                <a:cs typeface="Arial" panose="020B0604020202020204" pitchFamily="34" charset="0"/>
              </a:rPr>
              <a:t>Die</a:t>
            </a:r>
            <a:endParaRPr lang="ru-RU" sz="3500"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259308" y="3305516"/>
            <a:ext cx="1241946" cy="630942"/>
          </a:xfrm>
          <a:prstGeom prst="rect">
            <a:avLst/>
          </a:prstGeom>
          <a:noFill/>
        </p:spPr>
        <p:txBody>
          <a:bodyPr wrap="square" rtlCol="0">
            <a:spAutoFit/>
          </a:bodyPr>
          <a:lstStyle/>
          <a:p>
            <a:r>
              <a:rPr lang="de-DE" sz="3500" dirty="0" smtClean="0">
                <a:solidFill>
                  <a:srgbClr val="FF0000"/>
                </a:solidFill>
                <a:latin typeface="Arial" panose="020B0604020202020204" pitchFamily="34" charset="0"/>
                <a:cs typeface="Arial" panose="020B0604020202020204" pitchFamily="34" charset="0"/>
              </a:rPr>
              <a:t>Der</a:t>
            </a:r>
            <a:endParaRPr lang="ru-RU" sz="35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211541" y="4080490"/>
            <a:ext cx="1241946" cy="630942"/>
          </a:xfrm>
          <a:prstGeom prst="rect">
            <a:avLst/>
          </a:prstGeom>
          <a:noFill/>
        </p:spPr>
        <p:txBody>
          <a:bodyPr wrap="square" rtlCol="0">
            <a:spAutoFit/>
          </a:bodyPr>
          <a:lstStyle/>
          <a:p>
            <a:r>
              <a:rPr lang="de-DE" sz="3500" dirty="0" smtClean="0">
                <a:solidFill>
                  <a:srgbClr val="FF0000"/>
                </a:solidFill>
                <a:latin typeface="Arial" panose="020B0604020202020204" pitchFamily="34" charset="0"/>
                <a:cs typeface="Arial" panose="020B0604020202020204" pitchFamily="34" charset="0"/>
              </a:rPr>
              <a:t>Der</a:t>
            </a:r>
            <a:endParaRPr lang="ru-RU" sz="35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211541" y="4892771"/>
            <a:ext cx="1241946" cy="630942"/>
          </a:xfrm>
          <a:prstGeom prst="rect">
            <a:avLst/>
          </a:prstGeom>
          <a:noFill/>
        </p:spPr>
        <p:txBody>
          <a:bodyPr wrap="square" rtlCol="0">
            <a:spAutoFit/>
          </a:bodyPr>
          <a:lstStyle/>
          <a:p>
            <a:r>
              <a:rPr lang="de-DE" sz="3500" dirty="0" smtClean="0">
                <a:solidFill>
                  <a:srgbClr val="FF0000"/>
                </a:solidFill>
                <a:latin typeface="Arial" panose="020B0604020202020204" pitchFamily="34" charset="0"/>
                <a:cs typeface="Arial" panose="020B0604020202020204" pitchFamily="34" charset="0"/>
              </a:rPr>
              <a:t>Der</a:t>
            </a:r>
            <a:endParaRPr lang="ru-RU" sz="3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7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0"/>
            <a:ext cx="12192000" cy="798285"/>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500" b="1" dirty="0" smtClean="0">
                <a:solidFill>
                  <a:schemeClr val="bg1"/>
                </a:solidFill>
                <a:latin typeface="Arial" panose="020B0604020202020204" pitchFamily="34" charset="0"/>
                <a:cs typeface="Arial" panose="020B0604020202020204" pitchFamily="34" charset="0"/>
              </a:rPr>
              <a:t>Neue Wörter</a:t>
            </a:r>
            <a:endParaRPr lang="ru-RU" sz="4500" b="1" dirty="0">
              <a:solidFill>
                <a:schemeClr val="bg1"/>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41849917"/>
              </p:ext>
            </p:extLst>
          </p:nvPr>
        </p:nvGraphicFramePr>
        <p:xfrm>
          <a:off x="757644" y="966649"/>
          <a:ext cx="10724606" cy="5525590"/>
        </p:xfrm>
        <a:graphic>
          <a:graphicData uri="http://schemas.openxmlformats.org/drawingml/2006/table">
            <a:tbl>
              <a:tblPr firstRow="1" bandRow="1">
                <a:tableStyleId>{16D9F66E-5EB9-4882-86FB-DCBF35E3C3E4}</a:tableStyleId>
              </a:tblPr>
              <a:tblGrid>
                <a:gridCol w="5362303">
                  <a:extLst>
                    <a:ext uri="{9D8B030D-6E8A-4147-A177-3AD203B41FA5}">
                      <a16:colId xmlns:a16="http://schemas.microsoft.com/office/drawing/2014/main" val="165079529"/>
                    </a:ext>
                  </a:extLst>
                </a:gridCol>
                <a:gridCol w="5362303">
                  <a:extLst>
                    <a:ext uri="{9D8B030D-6E8A-4147-A177-3AD203B41FA5}">
                      <a16:colId xmlns:a16="http://schemas.microsoft.com/office/drawing/2014/main" val="521585646"/>
                    </a:ext>
                  </a:extLst>
                </a:gridCol>
              </a:tblGrid>
              <a:tr h="552559">
                <a:tc>
                  <a:txBody>
                    <a:bodyPr/>
                    <a:lstStyle/>
                    <a:p>
                      <a:pPr algn="ctr"/>
                      <a:r>
                        <a:rPr lang="de-DE" sz="3000" dirty="0" smtClean="0">
                          <a:latin typeface="Arial" panose="020B0604020202020204" pitchFamily="34" charset="0"/>
                          <a:cs typeface="Arial" panose="020B0604020202020204" pitchFamily="34" charset="0"/>
                        </a:rPr>
                        <a:t>essen</a:t>
                      </a:r>
                      <a:endParaRPr lang="ru-RU" sz="3000" dirty="0">
                        <a:latin typeface="Arial" panose="020B0604020202020204" pitchFamily="34" charset="0"/>
                        <a:cs typeface="Arial" panose="020B0604020202020204" pitchFamily="34" charset="0"/>
                      </a:endParaRPr>
                    </a:p>
                  </a:txBody>
                  <a:tcPr/>
                </a:tc>
                <a:tc>
                  <a:txBody>
                    <a:bodyPr/>
                    <a:lstStyle/>
                    <a:p>
                      <a:pPr algn="ctr"/>
                      <a:r>
                        <a:rPr lang="de-DE" sz="3000" dirty="0" err="1" smtClean="0">
                          <a:latin typeface="Arial" panose="020B0604020202020204" pitchFamily="34" charset="0"/>
                          <a:cs typeface="Arial" panose="020B0604020202020204" pitchFamily="34" charset="0"/>
                        </a:rPr>
                        <a:t>yemoq</a:t>
                      </a:r>
                      <a:endParaRPr lang="ru-R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08658"/>
                  </a:ext>
                </a:extLst>
              </a:tr>
              <a:tr h="552559">
                <a:tc>
                  <a:txBody>
                    <a:bodyPr/>
                    <a:lstStyle/>
                    <a:p>
                      <a:pPr algn="ctr"/>
                      <a:r>
                        <a:rPr lang="de-DE" sz="3000" b="1" dirty="0" smtClean="0">
                          <a:latin typeface="Arial" panose="020B0604020202020204" pitchFamily="34" charset="0"/>
                          <a:cs typeface="Arial" panose="020B0604020202020204" pitchFamily="34" charset="0"/>
                        </a:rPr>
                        <a:t>trinken</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ichmoq</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7398315"/>
                  </a:ext>
                </a:extLst>
              </a:tr>
              <a:tr h="552559">
                <a:tc>
                  <a:txBody>
                    <a:bodyPr/>
                    <a:lstStyle/>
                    <a:p>
                      <a:pPr algn="ctr"/>
                      <a:r>
                        <a:rPr lang="de-DE" sz="3000" b="1" dirty="0" smtClean="0">
                          <a:latin typeface="Arial" panose="020B0604020202020204" pitchFamily="34" charset="0"/>
                          <a:cs typeface="Arial" panose="020B0604020202020204" pitchFamily="34" charset="0"/>
                        </a:rPr>
                        <a:t>nehmen</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olmoq</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387636"/>
                  </a:ext>
                </a:extLst>
              </a:tr>
              <a:tr h="552559">
                <a:tc>
                  <a:txBody>
                    <a:bodyPr/>
                    <a:lstStyle/>
                    <a:p>
                      <a:pPr algn="ctr"/>
                      <a:r>
                        <a:rPr lang="de-DE" sz="3000" b="1" dirty="0" smtClean="0">
                          <a:latin typeface="Arial" panose="020B0604020202020204" pitchFamily="34" charset="0"/>
                          <a:cs typeface="Arial" panose="020B0604020202020204" pitchFamily="34" charset="0"/>
                        </a:rPr>
                        <a:t>die Vorspeise</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yaxna</a:t>
                      </a:r>
                      <a:r>
                        <a:rPr lang="de-DE" sz="3000" b="1" dirty="0" smtClean="0">
                          <a:latin typeface="Arial" panose="020B0604020202020204" pitchFamily="34" charset="0"/>
                          <a:cs typeface="Arial" panose="020B0604020202020204" pitchFamily="34" charset="0"/>
                        </a:rPr>
                        <a:t> </a:t>
                      </a:r>
                      <a:r>
                        <a:rPr lang="de-DE" sz="3000" b="1" dirty="0" err="1" smtClean="0">
                          <a:latin typeface="Arial" panose="020B0604020202020204" pitchFamily="34" charset="0"/>
                          <a:cs typeface="Arial" panose="020B0604020202020204" pitchFamily="34" charset="0"/>
                        </a:rPr>
                        <a:t>ovqat</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7624341"/>
                  </a:ext>
                </a:extLst>
              </a:tr>
              <a:tr h="552559">
                <a:tc>
                  <a:txBody>
                    <a:bodyPr/>
                    <a:lstStyle/>
                    <a:p>
                      <a:pPr algn="ctr"/>
                      <a:r>
                        <a:rPr lang="de-DE" sz="3000" b="1" dirty="0" smtClean="0">
                          <a:latin typeface="Arial" panose="020B0604020202020204" pitchFamily="34" charset="0"/>
                          <a:cs typeface="Arial" panose="020B0604020202020204" pitchFamily="34" charset="0"/>
                        </a:rPr>
                        <a:t>das Hauptgericht</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ovqat</a:t>
                      </a:r>
                      <a:r>
                        <a:rPr lang="de-DE" sz="3000" b="1" dirty="0" smtClean="0">
                          <a:latin typeface="Arial" panose="020B0604020202020204" pitchFamily="34" charset="0"/>
                          <a:cs typeface="Arial" panose="020B0604020202020204" pitchFamily="34" charset="0"/>
                        </a:rPr>
                        <a:t> </a:t>
                      </a:r>
                      <a:r>
                        <a:rPr lang="de-DE" sz="3000" b="1" dirty="0" err="1" smtClean="0">
                          <a:latin typeface="Arial" panose="020B0604020202020204" pitchFamily="34" charset="0"/>
                          <a:cs typeface="Arial" panose="020B0604020202020204" pitchFamily="34" charset="0"/>
                        </a:rPr>
                        <a:t>turi</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0351188"/>
                  </a:ext>
                </a:extLst>
              </a:tr>
              <a:tr h="552559">
                <a:tc>
                  <a:txBody>
                    <a:bodyPr/>
                    <a:lstStyle/>
                    <a:p>
                      <a:pPr algn="ctr"/>
                      <a:r>
                        <a:rPr lang="de-DE" sz="3000" b="1" dirty="0" smtClean="0">
                          <a:latin typeface="Arial" panose="020B0604020202020204" pitchFamily="34" charset="0"/>
                          <a:cs typeface="Arial" panose="020B0604020202020204" pitchFamily="34" charset="0"/>
                        </a:rPr>
                        <a:t>die Suppe</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suyuq</a:t>
                      </a:r>
                      <a:r>
                        <a:rPr lang="de-DE" sz="3000" b="1" baseline="0" dirty="0" smtClean="0">
                          <a:latin typeface="Arial" panose="020B0604020202020204" pitchFamily="34" charset="0"/>
                          <a:cs typeface="Arial" panose="020B0604020202020204" pitchFamily="34" charset="0"/>
                        </a:rPr>
                        <a:t> </a:t>
                      </a:r>
                      <a:r>
                        <a:rPr lang="de-DE" sz="3000" b="1" baseline="0" dirty="0" err="1" smtClean="0">
                          <a:latin typeface="Arial" panose="020B0604020202020204" pitchFamily="34" charset="0"/>
                          <a:cs typeface="Arial" panose="020B0604020202020204" pitchFamily="34" charset="0"/>
                        </a:rPr>
                        <a:t>ovqat</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2655248"/>
                  </a:ext>
                </a:extLst>
              </a:tr>
              <a:tr h="552559">
                <a:tc>
                  <a:txBody>
                    <a:bodyPr/>
                    <a:lstStyle/>
                    <a:p>
                      <a:pPr algn="ctr"/>
                      <a:r>
                        <a:rPr lang="de-DE" sz="3000" b="1" dirty="0" smtClean="0">
                          <a:latin typeface="Arial" panose="020B0604020202020204" pitchFamily="34" charset="0"/>
                          <a:cs typeface="Arial" panose="020B0604020202020204" pitchFamily="34" charset="0"/>
                        </a:rPr>
                        <a:t>wählen</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baseline="0" dirty="0" smtClean="0">
                          <a:latin typeface="Arial" panose="020B0604020202020204" pitchFamily="34" charset="0"/>
                          <a:cs typeface="Arial" panose="020B0604020202020204" pitchFamily="34" charset="0"/>
                        </a:rPr>
                        <a:t> </a:t>
                      </a:r>
                      <a:r>
                        <a:rPr lang="de-DE" sz="3000" b="1" baseline="0" dirty="0" err="1" smtClean="0">
                          <a:latin typeface="Arial" panose="020B0604020202020204" pitchFamily="34" charset="0"/>
                          <a:cs typeface="Arial" panose="020B0604020202020204" pitchFamily="34" charset="0"/>
                        </a:rPr>
                        <a:t>tanlamoq</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8563409"/>
                  </a:ext>
                </a:extLst>
              </a:tr>
              <a:tr h="552559">
                <a:tc>
                  <a:txBody>
                    <a:bodyPr/>
                    <a:lstStyle/>
                    <a:p>
                      <a:pPr algn="ctr"/>
                      <a:r>
                        <a:rPr lang="de-DE" sz="3000" b="1" dirty="0" smtClean="0">
                          <a:latin typeface="Arial" panose="020B0604020202020204" pitchFamily="34" charset="0"/>
                          <a:cs typeface="Arial" panose="020B0604020202020204" pitchFamily="34" charset="0"/>
                        </a:rPr>
                        <a:t>die Rechnung</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hisob</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0445004"/>
                  </a:ext>
                </a:extLst>
              </a:tr>
              <a:tr h="552559">
                <a:tc>
                  <a:txBody>
                    <a:bodyPr/>
                    <a:lstStyle/>
                    <a:p>
                      <a:pPr algn="ctr"/>
                      <a:r>
                        <a:rPr lang="de-DE" sz="3000" b="1" dirty="0" smtClean="0">
                          <a:latin typeface="Arial" panose="020B0604020202020204" pitchFamily="34" charset="0"/>
                          <a:cs typeface="Arial" panose="020B0604020202020204" pitchFamily="34" charset="0"/>
                        </a:rPr>
                        <a:t>bringen</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olib</a:t>
                      </a:r>
                      <a:r>
                        <a:rPr lang="de-DE" sz="3000" b="1" baseline="0" dirty="0" smtClean="0">
                          <a:latin typeface="Arial" panose="020B0604020202020204" pitchFamily="34" charset="0"/>
                          <a:cs typeface="Arial" panose="020B0604020202020204" pitchFamily="34" charset="0"/>
                        </a:rPr>
                        <a:t> </a:t>
                      </a:r>
                      <a:r>
                        <a:rPr lang="de-DE" sz="3000" b="1" baseline="0" dirty="0" err="1" smtClean="0">
                          <a:latin typeface="Arial" panose="020B0604020202020204" pitchFamily="34" charset="0"/>
                          <a:cs typeface="Arial" panose="020B0604020202020204" pitchFamily="34" charset="0"/>
                        </a:rPr>
                        <a:t>kelmoq</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7261890"/>
                  </a:ext>
                </a:extLst>
              </a:tr>
              <a:tr h="552559">
                <a:tc>
                  <a:txBody>
                    <a:bodyPr/>
                    <a:lstStyle/>
                    <a:p>
                      <a:pPr algn="ctr"/>
                      <a:r>
                        <a:rPr lang="de-DE" sz="3000" b="1" dirty="0" smtClean="0">
                          <a:latin typeface="Arial" panose="020B0604020202020204" pitchFamily="34" charset="0"/>
                          <a:cs typeface="Arial" panose="020B0604020202020204" pitchFamily="34" charset="0"/>
                        </a:rPr>
                        <a:t>Es hat geschmeckt</a:t>
                      </a:r>
                      <a:endParaRPr lang="ru-RU" sz="3000" b="1" dirty="0">
                        <a:latin typeface="Arial" panose="020B0604020202020204" pitchFamily="34" charset="0"/>
                        <a:cs typeface="Arial" panose="020B0604020202020204" pitchFamily="34" charset="0"/>
                      </a:endParaRPr>
                    </a:p>
                  </a:txBody>
                  <a:tcPr/>
                </a:tc>
                <a:tc>
                  <a:txBody>
                    <a:bodyPr/>
                    <a:lstStyle/>
                    <a:p>
                      <a:pPr algn="ctr"/>
                      <a:r>
                        <a:rPr lang="de-DE" sz="3000" b="1" dirty="0" err="1" smtClean="0">
                          <a:latin typeface="Arial" panose="020B0604020202020204" pitchFamily="34" charset="0"/>
                          <a:cs typeface="Arial" panose="020B0604020202020204" pitchFamily="34" charset="0"/>
                        </a:rPr>
                        <a:t>mazali</a:t>
                      </a:r>
                      <a:r>
                        <a:rPr lang="de-DE" sz="3000" b="1" dirty="0" smtClean="0">
                          <a:latin typeface="Arial" panose="020B0604020202020204" pitchFamily="34" charset="0"/>
                          <a:cs typeface="Arial" panose="020B0604020202020204" pitchFamily="34" charset="0"/>
                        </a:rPr>
                        <a:t> </a:t>
                      </a:r>
                      <a:r>
                        <a:rPr lang="de-DE" sz="3000" b="1" dirty="0" err="1" smtClean="0">
                          <a:latin typeface="Arial" panose="020B0604020202020204" pitchFamily="34" charset="0"/>
                          <a:cs typeface="Arial" panose="020B0604020202020204" pitchFamily="34" charset="0"/>
                        </a:rPr>
                        <a:t>bo</a:t>
                      </a:r>
                      <a:r>
                        <a:rPr lang="en-US" sz="3000" b="1" dirty="0" smtClean="0">
                          <a:latin typeface="Arial" panose="020B0604020202020204" pitchFamily="34" charset="0"/>
                          <a:cs typeface="Arial" panose="020B0604020202020204" pitchFamily="34" charset="0"/>
                        </a:rPr>
                        <a:t>‘</a:t>
                      </a:r>
                      <a:r>
                        <a:rPr lang="en-US" sz="3000" b="1" dirty="0" err="1" smtClean="0">
                          <a:latin typeface="Arial" panose="020B0604020202020204" pitchFamily="34" charset="0"/>
                          <a:cs typeface="Arial" panose="020B0604020202020204" pitchFamily="34" charset="0"/>
                        </a:rPr>
                        <a:t>libdi</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9550355"/>
                  </a:ext>
                </a:extLst>
              </a:tr>
            </a:tbl>
          </a:graphicData>
        </a:graphic>
      </p:graphicFrame>
    </p:spTree>
    <p:extLst>
      <p:ext uri="{BB962C8B-B14F-4D97-AF65-F5344CB8AC3E}">
        <p14:creationId xmlns:p14="http://schemas.microsoft.com/office/powerpoint/2010/main" val="336798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0"/>
            <a:ext cx="12192000" cy="798285"/>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500" b="1" dirty="0" smtClean="0">
                <a:solidFill>
                  <a:schemeClr val="bg1"/>
                </a:solidFill>
                <a:latin typeface="Arial" panose="020B0604020202020204" pitchFamily="34" charset="0"/>
                <a:cs typeface="Arial" panose="020B0604020202020204" pitchFamily="34" charset="0"/>
              </a:rPr>
              <a:t>Neue Wörter</a:t>
            </a:r>
            <a:endParaRPr lang="ru-RU" sz="4500" b="1" dirty="0">
              <a:solidFill>
                <a:schemeClr val="bg1"/>
              </a:solidFill>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06633474"/>
              </p:ext>
            </p:extLst>
          </p:nvPr>
        </p:nvGraphicFramePr>
        <p:xfrm>
          <a:off x="757644" y="966649"/>
          <a:ext cx="10724606" cy="5525590"/>
        </p:xfrm>
        <a:graphic>
          <a:graphicData uri="http://schemas.openxmlformats.org/drawingml/2006/table">
            <a:tbl>
              <a:tblPr firstRow="1" bandRow="1">
                <a:tableStyleId>{16D9F66E-5EB9-4882-86FB-DCBF35E3C3E4}</a:tableStyleId>
              </a:tblPr>
              <a:tblGrid>
                <a:gridCol w="5362303">
                  <a:extLst>
                    <a:ext uri="{9D8B030D-6E8A-4147-A177-3AD203B41FA5}">
                      <a16:colId xmlns:a16="http://schemas.microsoft.com/office/drawing/2014/main" val="165079529"/>
                    </a:ext>
                  </a:extLst>
                </a:gridCol>
                <a:gridCol w="5362303">
                  <a:extLst>
                    <a:ext uri="{9D8B030D-6E8A-4147-A177-3AD203B41FA5}">
                      <a16:colId xmlns:a16="http://schemas.microsoft.com/office/drawing/2014/main" val="521585646"/>
                    </a:ext>
                  </a:extLst>
                </a:gridCol>
              </a:tblGrid>
              <a:tr h="552559">
                <a:tc>
                  <a:txBody>
                    <a:bodyPr/>
                    <a:lstStyle/>
                    <a:p>
                      <a:pPr algn="ctr"/>
                      <a:r>
                        <a:rPr lang="de-DE" sz="3000" dirty="0" smtClean="0">
                          <a:latin typeface="Arial" panose="020B0604020202020204" pitchFamily="34" charset="0"/>
                          <a:cs typeface="Arial" panose="020B0604020202020204" pitchFamily="34" charset="0"/>
                        </a:rPr>
                        <a:t>essen</a:t>
                      </a:r>
                      <a:endParaRPr lang="ru-RU" sz="3000" dirty="0">
                        <a:latin typeface="Arial" panose="020B0604020202020204" pitchFamily="34" charset="0"/>
                        <a:cs typeface="Arial" panose="020B0604020202020204" pitchFamily="34" charset="0"/>
                      </a:endParaRPr>
                    </a:p>
                  </a:txBody>
                  <a:tcPr/>
                </a:tc>
                <a:tc>
                  <a:txBody>
                    <a:bodyPr/>
                    <a:lstStyle/>
                    <a:p>
                      <a:pPr algn="ctr"/>
                      <a:r>
                        <a:rPr lang="ru-RU" sz="3000" dirty="0" smtClean="0">
                          <a:latin typeface="Arial" panose="020B0604020202020204" pitchFamily="34" charset="0"/>
                          <a:cs typeface="Arial" panose="020B0604020202020204" pitchFamily="34" charset="0"/>
                        </a:rPr>
                        <a:t>кушать</a:t>
                      </a:r>
                      <a:endParaRPr lang="ru-R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08658"/>
                  </a:ext>
                </a:extLst>
              </a:tr>
              <a:tr h="552559">
                <a:tc>
                  <a:txBody>
                    <a:bodyPr/>
                    <a:lstStyle/>
                    <a:p>
                      <a:pPr algn="ctr"/>
                      <a:r>
                        <a:rPr lang="de-DE" sz="3000" b="1" dirty="0" smtClean="0">
                          <a:latin typeface="Arial" panose="020B0604020202020204" pitchFamily="34" charset="0"/>
                          <a:cs typeface="Arial" panose="020B0604020202020204" pitchFamily="34" charset="0"/>
                        </a:rPr>
                        <a:t>trinken</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пить</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7398315"/>
                  </a:ext>
                </a:extLst>
              </a:tr>
              <a:tr h="552559">
                <a:tc>
                  <a:txBody>
                    <a:bodyPr/>
                    <a:lstStyle/>
                    <a:p>
                      <a:pPr algn="ctr"/>
                      <a:r>
                        <a:rPr lang="de-DE" sz="3000" b="1" dirty="0" smtClean="0">
                          <a:latin typeface="Arial" panose="020B0604020202020204" pitchFamily="34" charset="0"/>
                          <a:cs typeface="Arial" panose="020B0604020202020204" pitchFamily="34" charset="0"/>
                        </a:rPr>
                        <a:t>nehmen</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брать</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387636"/>
                  </a:ext>
                </a:extLst>
              </a:tr>
              <a:tr h="552559">
                <a:tc>
                  <a:txBody>
                    <a:bodyPr/>
                    <a:lstStyle/>
                    <a:p>
                      <a:pPr algn="ctr"/>
                      <a:r>
                        <a:rPr lang="de-DE" sz="3000" b="1" dirty="0" smtClean="0">
                          <a:latin typeface="Arial" panose="020B0604020202020204" pitchFamily="34" charset="0"/>
                          <a:cs typeface="Arial" panose="020B0604020202020204" pitchFamily="34" charset="0"/>
                        </a:rPr>
                        <a:t>die Vorspeise</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закуска</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7624341"/>
                  </a:ext>
                </a:extLst>
              </a:tr>
              <a:tr h="552559">
                <a:tc>
                  <a:txBody>
                    <a:bodyPr/>
                    <a:lstStyle/>
                    <a:p>
                      <a:pPr algn="ctr"/>
                      <a:r>
                        <a:rPr lang="de-DE" sz="3000" b="1" dirty="0" smtClean="0">
                          <a:latin typeface="Arial" panose="020B0604020202020204" pitchFamily="34" charset="0"/>
                          <a:cs typeface="Arial" panose="020B0604020202020204" pitchFamily="34" charset="0"/>
                        </a:rPr>
                        <a:t>das Hauptgericht</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главное блюдо</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0351188"/>
                  </a:ext>
                </a:extLst>
              </a:tr>
              <a:tr h="552559">
                <a:tc>
                  <a:txBody>
                    <a:bodyPr/>
                    <a:lstStyle/>
                    <a:p>
                      <a:pPr algn="ctr"/>
                      <a:r>
                        <a:rPr lang="de-DE" sz="3000" b="1" dirty="0" smtClean="0">
                          <a:latin typeface="Arial" panose="020B0604020202020204" pitchFamily="34" charset="0"/>
                          <a:cs typeface="Arial" panose="020B0604020202020204" pitchFamily="34" charset="0"/>
                        </a:rPr>
                        <a:t>die Suppe</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суп</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2655248"/>
                  </a:ext>
                </a:extLst>
              </a:tr>
              <a:tr h="552559">
                <a:tc>
                  <a:txBody>
                    <a:bodyPr/>
                    <a:lstStyle/>
                    <a:p>
                      <a:pPr algn="ctr"/>
                      <a:r>
                        <a:rPr lang="de-DE" sz="3000" b="1" dirty="0" smtClean="0">
                          <a:latin typeface="Arial" panose="020B0604020202020204" pitchFamily="34" charset="0"/>
                          <a:cs typeface="Arial" panose="020B0604020202020204" pitchFamily="34" charset="0"/>
                        </a:rPr>
                        <a:t>wählen</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выбирать</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8563409"/>
                  </a:ext>
                </a:extLst>
              </a:tr>
              <a:tr h="552559">
                <a:tc>
                  <a:txBody>
                    <a:bodyPr/>
                    <a:lstStyle/>
                    <a:p>
                      <a:pPr algn="ctr"/>
                      <a:r>
                        <a:rPr lang="de-DE" sz="3000" b="1" dirty="0" smtClean="0">
                          <a:latin typeface="Arial" panose="020B0604020202020204" pitchFamily="34" charset="0"/>
                          <a:cs typeface="Arial" panose="020B0604020202020204" pitchFamily="34" charset="0"/>
                        </a:rPr>
                        <a:t>die Rechnung</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счёт</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0445004"/>
                  </a:ext>
                </a:extLst>
              </a:tr>
              <a:tr h="552559">
                <a:tc>
                  <a:txBody>
                    <a:bodyPr/>
                    <a:lstStyle/>
                    <a:p>
                      <a:pPr algn="ctr"/>
                      <a:r>
                        <a:rPr lang="de-DE" sz="3000" b="1" dirty="0" smtClean="0">
                          <a:latin typeface="Arial" panose="020B0604020202020204" pitchFamily="34" charset="0"/>
                          <a:cs typeface="Arial" panose="020B0604020202020204" pitchFamily="34" charset="0"/>
                        </a:rPr>
                        <a:t>bringen</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приносить</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7261890"/>
                  </a:ext>
                </a:extLst>
              </a:tr>
              <a:tr h="552559">
                <a:tc>
                  <a:txBody>
                    <a:bodyPr/>
                    <a:lstStyle/>
                    <a:p>
                      <a:pPr algn="ctr"/>
                      <a:r>
                        <a:rPr lang="de-DE" sz="3000" b="1" dirty="0" smtClean="0">
                          <a:latin typeface="Arial" panose="020B0604020202020204" pitchFamily="34" charset="0"/>
                          <a:cs typeface="Arial" panose="020B0604020202020204" pitchFamily="34" charset="0"/>
                        </a:rPr>
                        <a:t>Es hat geschmeckt</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Было вкусно</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9550355"/>
                  </a:ext>
                </a:extLst>
              </a:tr>
            </a:tbl>
          </a:graphicData>
        </a:graphic>
      </p:graphicFrame>
    </p:spTree>
    <p:extLst>
      <p:ext uri="{BB962C8B-B14F-4D97-AF65-F5344CB8AC3E}">
        <p14:creationId xmlns:p14="http://schemas.microsoft.com/office/powerpoint/2010/main" val="3527759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Wir machen Übung</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296092" y="1175044"/>
            <a:ext cx="11599816" cy="4939814"/>
          </a:xfrm>
          <a:prstGeom prst="rect">
            <a:avLst/>
          </a:prstGeom>
          <a:ln>
            <a:solidFill>
              <a:schemeClr val="accent1"/>
            </a:solidFill>
          </a:ln>
        </p:spPr>
        <p:txBody>
          <a:bodyPr wrap="square">
            <a:spAutoFit/>
          </a:bodyPr>
          <a:lstStyle/>
          <a:p>
            <a:r>
              <a:rPr lang="de-DE" b="1" dirty="0" smtClean="0">
                <a:solidFill>
                  <a:srgbClr val="000000"/>
                </a:solidFill>
                <a:latin typeface="Arial" panose="020B0604020202020204" pitchFamily="34" charset="0"/>
              </a:rPr>
              <a:t> </a:t>
            </a:r>
            <a:r>
              <a:rPr lang="de-DE" sz="3500" b="1" dirty="0">
                <a:solidFill>
                  <a:srgbClr val="000000"/>
                </a:solidFill>
                <a:latin typeface="Arial" panose="020B0604020202020204" pitchFamily="34" charset="0"/>
              </a:rPr>
              <a:t>Welches Wort passt nicht? </a:t>
            </a:r>
            <a:endParaRPr lang="de-DE" sz="3500" b="1" dirty="0" smtClean="0">
              <a:solidFill>
                <a:srgbClr val="000000"/>
              </a:solidFill>
              <a:latin typeface="Arial" panose="020B0604020202020204" pitchFamily="34" charset="0"/>
            </a:endParaRPr>
          </a:p>
          <a:p>
            <a:endParaRPr lang="de-DE" sz="3500" dirty="0">
              <a:solidFill>
                <a:srgbClr val="000000"/>
              </a:solidFill>
              <a:latin typeface="Arial" panose="020B0604020202020204" pitchFamily="34" charset="0"/>
            </a:endParaRPr>
          </a:p>
          <a:p>
            <a:pPr marL="514350" indent="-514350">
              <a:buAutoNum type="alphaLcParenR"/>
            </a:pPr>
            <a:r>
              <a:rPr lang="de-DE" sz="3500" dirty="0" smtClean="0">
                <a:solidFill>
                  <a:srgbClr val="000000"/>
                </a:solidFill>
                <a:latin typeface="Arial" panose="020B0604020202020204" pitchFamily="34" charset="0"/>
              </a:rPr>
              <a:t>das </a:t>
            </a:r>
            <a:r>
              <a:rPr lang="de-DE" sz="3500" dirty="0">
                <a:solidFill>
                  <a:srgbClr val="000000"/>
                </a:solidFill>
                <a:latin typeface="Arial" panose="020B0604020202020204" pitchFamily="34" charset="0"/>
              </a:rPr>
              <a:t>Glas - die Flasche - die Serviette - der Becher </a:t>
            </a:r>
            <a:endParaRPr lang="de-DE" sz="3500" dirty="0" smtClean="0">
              <a:solidFill>
                <a:srgbClr val="000000"/>
              </a:solidFill>
              <a:latin typeface="Arial" panose="020B0604020202020204" pitchFamily="34" charset="0"/>
            </a:endParaRPr>
          </a:p>
          <a:p>
            <a:endParaRPr lang="de-DE" sz="3500" dirty="0">
              <a:solidFill>
                <a:srgbClr val="000000"/>
              </a:solidFill>
              <a:latin typeface="Arial" panose="020B0604020202020204" pitchFamily="34" charset="0"/>
            </a:endParaRPr>
          </a:p>
          <a:p>
            <a:r>
              <a:rPr lang="de-DE" sz="3500" dirty="0">
                <a:solidFill>
                  <a:srgbClr val="000000"/>
                </a:solidFill>
                <a:latin typeface="Arial" panose="020B0604020202020204" pitchFamily="34" charset="0"/>
              </a:rPr>
              <a:t>b) das Messer - die Gabel - das Geschirr - der </a:t>
            </a:r>
            <a:r>
              <a:rPr lang="de-DE" sz="3500" dirty="0" smtClean="0">
                <a:solidFill>
                  <a:srgbClr val="000000"/>
                </a:solidFill>
                <a:latin typeface="Arial" panose="020B0604020202020204" pitchFamily="34" charset="0"/>
              </a:rPr>
              <a:t>Löffel</a:t>
            </a:r>
          </a:p>
          <a:p>
            <a:endParaRPr lang="de-DE" sz="3500" dirty="0">
              <a:solidFill>
                <a:srgbClr val="000000"/>
              </a:solidFill>
              <a:latin typeface="Arial" panose="020B0604020202020204" pitchFamily="34" charset="0"/>
            </a:endParaRPr>
          </a:p>
          <a:p>
            <a:r>
              <a:rPr lang="de-DE" sz="3500" dirty="0">
                <a:solidFill>
                  <a:srgbClr val="000000"/>
                </a:solidFill>
                <a:latin typeface="Arial" panose="020B0604020202020204" pitchFamily="34" charset="0"/>
              </a:rPr>
              <a:t>c) der Teller - die Tasse - das Glas - das </a:t>
            </a:r>
            <a:r>
              <a:rPr lang="de-DE" sz="3500" dirty="0" smtClean="0">
                <a:solidFill>
                  <a:srgbClr val="000000"/>
                </a:solidFill>
                <a:latin typeface="Arial" panose="020B0604020202020204" pitchFamily="34" charset="0"/>
              </a:rPr>
              <a:t>Besteck</a:t>
            </a:r>
          </a:p>
          <a:p>
            <a:endParaRPr lang="de-DE" sz="3500" dirty="0">
              <a:solidFill>
                <a:srgbClr val="000000"/>
              </a:solidFill>
              <a:latin typeface="Arial" panose="020B0604020202020204" pitchFamily="34" charset="0"/>
            </a:endParaRPr>
          </a:p>
          <a:p>
            <a:r>
              <a:rPr lang="de-DE" sz="3500" dirty="0">
                <a:solidFill>
                  <a:srgbClr val="000000"/>
                </a:solidFill>
                <a:latin typeface="Arial" panose="020B0604020202020204" pitchFamily="34" charset="0"/>
              </a:rPr>
              <a:t>d) der Topf - die Mikrowelle - die Schüssel - die Teekanne </a:t>
            </a:r>
            <a:endParaRPr lang="ru-RU" sz="3500" dirty="0"/>
          </a:p>
        </p:txBody>
      </p:sp>
      <p:cxnSp>
        <p:nvCxnSpPr>
          <p:cNvPr id="5" name="Прямая соединительная линия 4"/>
          <p:cNvCxnSpPr/>
          <p:nvPr/>
        </p:nvCxnSpPr>
        <p:spPr>
          <a:xfrm flipV="1">
            <a:off x="6096000" y="2377440"/>
            <a:ext cx="195072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6339840" y="3416351"/>
            <a:ext cx="195072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8046720" y="4455262"/>
            <a:ext cx="195072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3557451" y="5560423"/>
            <a:ext cx="195072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Wir machen Übung</a:t>
            </a:r>
            <a:endParaRPr lang="ru-RU" b="1" dirty="0">
              <a:solidFill>
                <a:schemeClr val="bg1"/>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98697380"/>
              </p:ext>
            </p:extLst>
          </p:nvPr>
        </p:nvGraphicFramePr>
        <p:xfrm>
          <a:off x="775063" y="1185454"/>
          <a:ext cx="10515600" cy="5277392"/>
        </p:xfrm>
        <a:graphic>
          <a:graphicData uri="http://schemas.openxmlformats.org/drawingml/2006/table">
            <a:tbl>
              <a:tblPr/>
              <a:tblGrid>
                <a:gridCol w="1168400">
                  <a:extLst>
                    <a:ext uri="{9D8B030D-6E8A-4147-A177-3AD203B41FA5}">
                      <a16:colId xmlns:a16="http://schemas.microsoft.com/office/drawing/2014/main" val="1809170732"/>
                    </a:ext>
                  </a:extLst>
                </a:gridCol>
                <a:gridCol w="1168400">
                  <a:extLst>
                    <a:ext uri="{9D8B030D-6E8A-4147-A177-3AD203B41FA5}">
                      <a16:colId xmlns:a16="http://schemas.microsoft.com/office/drawing/2014/main" val="521581326"/>
                    </a:ext>
                  </a:extLst>
                </a:gridCol>
                <a:gridCol w="1168400">
                  <a:extLst>
                    <a:ext uri="{9D8B030D-6E8A-4147-A177-3AD203B41FA5}">
                      <a16:colId xmlns:a16="http://schemas.microsoft.com/office/drawing/2014/main" val="293439679"/>
                    </a:ext>
                  </a:extLst>
                </a:gridCol>
                <a:gridCol w="1168400">
                  <a:extLst>
                    <a:ext uri="{9D8B030D-6E8A-4147-A177-3AD203B41FA5}">
                      <a16:colId xmlns:a16="http://schemas.microsoft.com/office/drawing/2014/main" val="1016980266"/>
                    </a:ext>
                  </a:extLst>
                </a:gridCol>
                <a:gridCol w="1168400">
                  <a:extLst>
                    <a:ext uri="{9D8B030D-6E8A-4147-A177-3AD203B41FA5}">
                      <a16:colId xmlns:a16="http://schemas.microsoft.com/office/drawing/2014/main" val="4178181116"/>
                    </a:ext>
                  </a:extLst>
                </a:gridCol>
                <a:gridCol w="1168400">
                  <a:extLst>
                    <a:ext uri="{9D8B030D-6E8A-4147-A177-3AD203B41FA5}">
                      <a16:colId xmlns:a16="http://schemas.microsoft.com/office/drawing/2014/main" val="838281092"/>
                    </a:ext>
                  </a:extLst>
                </a:gridCol>
                <a:gridCol w="1168400">
                  <a:extLst>
                    <a:ext uri="{9D8B030D-6E8A-4147-A177-3AD203B41FA5}">
                      <a16:colId xmlns:a16="http://schemas.microsoft.com/office/drawing/2014/main" val="4231418881"/>
                    </a:ext>
                  </a:extLst>
                </a:gridCol>
                <a:gridCol w="1168400">
                  <a:extLst>
                    <a:ext uri="{9D8B030D-6E8A-4147-A177-3AD203B41FA5}">
                      <a16:colId xmlns:a16="http://schemas.microsoft.com/office/drawing/2014/main" val="1910867849"/>
                    </a:ext>
                  </a:extLst>
                </a:gridCol>
                <a:gridCol w="1168400">
                  <a:extLst>
                    <a:ext uri="{9D8B030D-6E8A-4147-A177-3AD203B41FA5}">
                      <a16:colId xmlns:a16="http://schemas.microsoft.com/office/drawing/2014/main" val="3817681707"/>
                    </a:ext>
                  </a:extLst>
                </a:gridCol>
              </a:tblGrid>
              <a:tr h="659674">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S</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S</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Ö</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F</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F</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extLst>
                  <a:ext uri="{0D108BD9-81ED-4DB2-BD59-A6C34878D82A}">
                    <a16:rowId xmlns:a16="http://schemas.microsoft.com/office/drawing/2014/main" val="597094263"/>
                  </a:ext>
                </a:extLst>
              </a:tr>
              <a:tr h="659674">
                <a:tc>
                  <a:txBody>
                    <a:bodyPr/>
                    <a:lstStyle/>
                    <a:p>
                      <a:pPr>
                        <a:buFont typeface="Arial" panose="020B0604020202020204" pitchFamily="34" charset="0"/>
                        <a:buChar char="•"/>
                      </a:pPr>
                      <a:r>
                        <a:rPr lang="en-US" b="1"/>
                        <a:t>G</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Ö</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dirty="0"/>
                        <a:t>F</a:t>
                      </a:r>
                      <a:endParaRPr lang="en-US" dirty="0"/>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F</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A</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O</a:t>
                      </a:r>
                      <a:endParaRPr lang="en-US"/>
                    </a:p>
                  </a:txBody>
                  <a:tcPr anchor="ctr">
                    <a:lnL>
                      <a:noFill/>
                    </a:lnL>
                    <a:lnR>
                      <a:noFill/>
                    </a:lnR>
                    <a:lnT>
                      <a:noFill/>
                    </a:lnT>
                    <a:lnB>
                      <a:noFill/>
                    </a:lnB>
                    <a:solidFill>
                      <a:srgbClr val="EDEEEF"/>
                    </a:solidFill>
                  </a:tcPr>
                </a:tc>
                <a:extLst>
                  <a:ext uri="{0D108BD9-81ED-4DB2-BD59-A6C34878D82A}">
                    <a16:rowId xmlns:a16="http://schemas.microsoft.com/office/drawing/2014/main" val="1451999710"/>
                  </a:ext>
                </a:extLst>
              </a:tr>
              <a:tr h="659674">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T</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K</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A</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N</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N</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extLst>
                  <a:ext uri="{0D108BD9-81ED-4DB2-BD59-A6C34878D82A}">
                    <a16:rowId xmlns:a16="http://schemas.microsoft.com/office/drawing/2014/main" val="859833587"/>
                  </a:ext>
                </a:extLst>
              </a:tr>
              <a:tr h="659674">
                <a:tc>
                  <a:txBody>
                    <a:bodyPr/>
                    <a:lstStyle/>
                    <a:p>
                      <a:pPr>
                        <a:buFont typeface="Arial" panose="020B0604020202020204" pitchFamily="34" charset="0"/>
                        <a:buChar char="•"/>
                      </a:pPr>
                      <a:r>
                        <a:rPr lang="en-US" b="1"/>
                        <a:t>A</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O</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T</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R</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G</a:t>
                      </a:r>
                      <a:endParaRPr lang="en-US"/>
                    </a:p>
                  </a:txBody>
                  <a:tcPr anchor="ctr">
                    <a:lnL>
                      <a:noFill/>
                    </a:lnL>
                    <a:lnR>
                      <a:noFill/>
                    </a:lnR>
                    <a:lnT>
                      <a:noFill/>
                    </a:lnT>
                    <a:lnB>
                      <a:noFill/>
                    </a:lnB>
                    <a:solidFill>
                      <a:srgbClr val="EDEEEF"/>
                    </a:solidFill>
                  </a:tcPr>
                </a:tc>
                <a:extLst>
                  <a:ext uri="{0D108BD9-81ED-4DB2-BD59-A6C34878D82A}">
                    <a16:rowId xmlns:a16="http://schemas.microsoft.com/office/drawing/2014/main" val="114002503"/>
                  </a:ext>
                </a:extLst>
              </a:tr>
              <a:tr h="659674">
                <a:tc>
                  <a:txBody>
                    <a:bodyPr/>
                    <a:lstStyle/>
                    <a:p>
                      <a:pPr>
                        <a:buFont typeface="Arial" panose="020B0604020202020204" pitchFamily="34" charset="0"/>
                        <a:buChar char="•"/>
                      </a:pPr>
                      <a:r>
                        <a:rPr lang="en-US" b="1"/>
                        <a:t>S</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dirty="0" smtClean="0"/>
                        <a:t>C</a:t>
                      </a:r>
                      <a:endParaRPr lang="en-US" dirty="0"/>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A</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R</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T</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N</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M</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A</a:t>
                      </a:r>
                      <a:endParaRPr lang="en-US"/>
                    </a:p>
                  </a:txBody>
                  <a:tcPr anchor="ctr">
                    <a:lnL>
                      <a:noFill/>
                    </a:lnL>
                    <a:lnR>
                      <a:noFill/>
                    </a:lnR>
                    <a:lnT>
                      <a:noFill/>
                    </a:lnT>
                    <a:lnB>
                      <a:noFill/>
                    </a:lnB>
                    <a:solidFill>
                      <a:srgbClr val="EDEEEF"/>
                    </a:solidFill>
                  </a:tcPr>
                </a:tc>
                <a:extLst>
                  <a:ext uri="{0D108BD9-81ED-4DB2-BD59-A6C34878D82A}">
                    <a16:rowId xmlns:a16="http://schemas.microsoft.com/office/drawing/2014/main" val="3242892597"/>
                  </a:ext>
                </a:extLst>
              </a:tr>
              <a:tr h="659674">
                <a:tc>
                  <a:txBody>
                    <a:bodyPr/>
                    <a:lstStyle/>
                    <a:p>
                      <a:pPr>
                        <a:buFont typeface="Arial" panose="020B0604020202020204" pitchFamily="34" charset="0"/>
                        <a:buChar char="•"/>
                      </a:pPr>
                      <a:r>
                        <a:rPr lang="en-US" b="1"/>
                        <a:t>M</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S</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S</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R</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A</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U</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B</a:t>
                      </a:r>
                      <a:endParaRPr lang="en-US"/>
                    </a:p>
                  </a:txBody>
                  <a:tcPr anchor="ctr">
                    <a:lnL>
                      <a:noFill/>
                    </a:lnL>
                    <a:lnR>
                      <a:noFill/>
                    </a:lnR>
                    <a:lnT>
                      <a:noFill/>
                    </a:lnT>
                    <a:lnB>
                      <a:noFill/>
                    </a:lnB>
                    <a:solidFill>
                      <a:srgbClr val="EDEEEF"/>
                    </a:solidFill>
                  </a:tcPr>
                </a:tc>
                <a:extLst>
                  <a:ext uri="{0D108BD9-81ED-4DB2-BD59-A6C34878D82A}">
                    <a16:rowId xmlns:a16="http://schemas.microsoft.com/office/drawing/2014/main" val="2805705710"/>
                  </a:ext>
                </a:extLst>
              </a:tr>
              <a:tr h="659674">
                <a:tc>
                  <a:txBody>
                    <a:bodyPr/>
                    <a:lstStyle/>
                    <a:p>
                      <a:pPr>
                        <a:buFont typeface="Arial" panose="020B0604020202020204" pitchFamily="34" charset="0"/>
                        <a:buChar char="•"/>
                      </a:pPr>
                      <a:r>
                        <a:rPr lang="en-US" b="1"/>
                        <a:t>X</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C</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S</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B</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dirty="0" smtClean="0"/>
                        <a:t>T</a:t>
                      </a:r>
                      <a:endParaRPr lang="en-US" dirty="0"/>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dirty="0"/>
                        <a:t>O</a:t>
                      </a:r>
                      <a:endParaRPr lang="en-US" dirty="0"/>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dirty="0"/>
                        <a:t>P</a:t>
                      </a:r>
                      <a:endParaRPr lang="en-US" dirty="0"/>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dirty="0" smtClean="0"/>
                        <a:t>F</a:t>
                      </a:r>
                      <a:endParaRPr lang="en-US" b="1" dirty="0"/>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extLst>
                  <a:ext uri="{0D108BD9-81ED-4DB2-BD59-A6C34878D82A}">
                    <a16:rowId xmlns:a16="http://schemas.microsoft.com/office/drawing/2014/main" val="1764029626"/>
                  </a:ext>
                </a:extLst>
              </a:tr>
              <a:tr h="659674">
                <a:tc>
                  <a:txBody>
                    <a:bodyPr/>
                    <a:lstStyle/>
                    <a:p>
                      <a:pPr>
                        <a:buFont typeface="Arial" panose="020B0604020202020204" pitchFamily="34" charset="0"/>
                        <a:buChar char="•"/>
                      </a:pPr>
                      <a:r>
                        <a:rPr lang="en-US" b="1"/>
                        <a:t>T</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L</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Ö</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F</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F</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a:t>E</a:t>
                      </a:r>
                      <a:endParaRPr lang="en-US"/>
                    </a:p>
                  </a:txBody>
                  <a:tcPr anchor="ctr">
                    <a:lnL>
                      <a:noFill/>
                    </a:lnL>
                    <a:lnR>
                      <a:noFill/>
                    </a:lnR>
                    <a:lnT>
                      <a:noFill/>
                    </a:lnT>
                    <a:lnB>
                      <a:noFill/>
                    </a:lnB>
                    <a:solidFill>
                      <a:srgbClr val="EDEEEF"/>
                    </a:solidFill>
                  </a:tcPr>
                </a:tc>
                <a:tc>
                  <a:txBody>
                    <a:bodyPr/>
                    <a:lstStyle/>
                    <a:p>
                      <a:pPr>
                        <a:buFont typeface="Arial" panose="020B0604020202020204" pitchFamily="34" charset="0"/>
                        <a:buChar char="•"/>
                      </a:pPr>
                      <a:r>
                        <a:rPr lang="en-US" b="1" dirty="0"/>
                        <a:t>L</a:t>
                      </a:r>
                      <a:endParaRPr lang="en-US" dirty="0"/>
                    </a:p>
                  </a:txBody>
                  <a:tcPr anchor="ctr">
                    <a:lnL>
                      <a:noFill/>
                    </a:lnL>
                    <a:lnR>
                      <a:noFill/>
                    </a:lnR>
                    <a:lnT>
                      <a:noFill/>
                    </a:lnT>
                    <a:lnB>
                      <a:noFill/>
                    </a:lnB>
                    <a:solidFill>
                      <a:srgbClr val="EDEEEF"/>
                    </a:solidFill>
                  </a:tcPr>
                </a:tc>
                <a:extLst>
                  <a:ext uri="{0D108BD9-81ED-4DB2-BD59-A6C34878D82A}">
                    <a16:rowId xmlns:a16="http://schemas.microsoft.com/office/drawing/2014/main" val="1117738094"/>
                  </a:ext>
                </a:extLst>
              </a:tr>
            </a:tbl>
          </a:graphicData>
        </a:graphic>
      </p:graphicFrame>
      <p:sp>
        <p:nvSpPr>
          <p:cNvPr id="5" name="Овал 4"/>
          <p:cNvSpPr/>
          <p:nvPr/>
        </p:nvSpPr>
        <p:spPr>
          <a:xfrm>
            <a:off x="718457" y="1280160"/>
            <a:ext cx="10110652" cy="535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1628503" y="1894113"/>
            <a:ext cx="7071360" cy="535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362891" y="2592977"/>
            <a:ext cx="9688286" cy="535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17223" y="3206930"/>
            <a:ext cx="7136674" cy="535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18457" y="4536076"/>
            <a:ext cx="6727372" cy="535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718457" y="5865222"/>
            <a:ext cx="10110652" cy="535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0073640" y="3257550"/>
            <a:ext cx="650966" cy="320529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75063" y="1970043"/>
            <a:ext cx="650966" cy="258236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006758" y="5211576"/>
            <a:ext cx="4500825" cy="5355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03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870631"/>
          </a:xfrm>
          <a:solidFill>
            <a:srgbClr val="0070C0"/>
          </a:solidFill>
        </p:spPr>
        <p:txBody>
          <a:bodyPr>
            <a:normAutofit/>
          </a:bodyPr>
          <a:lstStyle/>
          <a:p>
            <a:pPr algn="ctr"/>
            <a:r>
              <a:rPr lang="de-DE" sz="4000" b="1" dirty="0" smtClean="0">
                <a:solidFill>
                  <a:schemeClr val="bg1"/>
                </a:solidFill>
                <a:latin typeface="Arial" panose="020B0604020202020204" pitchFamily="34" charset="0"/>
                <a:cs typeface="Arial" panose="020B0604020202020204" pitchFamily="34" charset="0"/>
              </a:rPr>
              <a:t>Aufgabe für selbstständige Arbeit</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050878"/>
            <a:ext cx="11530013" cy="5540991"/>
          </a:xfrm>
          <a:ln w="28575"/>
        </p:spPr>
        <p:style>
          <a:lnRef idx="2">
            <a:schemeClr val="accent3"/>
          </a:lnRef>
          <a:fillRef idx="1">
            <a:schemeClr val="lt1"/>
          </a:fillRef>
          <a:effectRef idx="0">
            <a:schemeClr val="accent3"/>
          </a:effectRef>
          <a:fontRef idx="minor">
            <a:schemeClr val="dk1"/>
          </a:fontRef>
        </p:style>
        <p:txBody>
          <a:bodyPr>
            <a:normAutofit/>
          </a:bodyPr>
          <a:lstStyle/>
          <a:p>
            <a:pPr algn="l"/>
            <a:r>
              <a:rPr lang="de-DE" sz="4000" b="1" i="1" dirty="0" smtClean="0">
                <a:solidFill>
                  <a:srgbClr val="7030A0"/>
                </a:solidFill>
                <a:latin typeface="Arial" panose="020B0604020202020204" pitchFamily="34" charset="0"/>
                <a:cs typeface="Arial" panose="020B0604020202020204" pitchFamily="34" charset="0"/>
              </a:rPr>
              <a:t> Übung 4, Seite 117</a:t>
            </a:r>
          </a:p>
          <a:p>
            <a:pPr algn="l"/>
            <a:r>
              <a:rPr lang="de-DE" sz="4000" b="1" i="1" dirty="0" smtClean="0">
                <a:solidFill>
                  <a:srgbClr val="7030A0"/>
                </a:solidFill>
                <a:latin typeface="Arial" panose="020B0604020202020204" pitchFamily="34" charset="0"/>
                <a:cs typeface="Arial" panose="020B0604020202020204" pitchFamily="34" charset="0"/>
              </a:rPr>
              <a:t> Schreiben Sie die richtigen Wörter!</a:t>
            </a:r>
            <a:endParaRPr lang="de-DE" sz="4000" b="1" dirty="0" smtClean="0">
              <a:solidFill>
                <a:srgbClr val="7030A0"/>
              </a:solidFill>
              <a:latin typeface="Arial" panose="020B0604020202020204" pitchFamily="34" charset="0"/>
              <a:cs typeface="Arial" panose="020B0604020202020204" pitchFamily="34" charset="0"/>
            </a:endParaRPr>
          </a:p>
          <a:p>
            <a:pPr algn="l"/>
            <a:r>
              <a:rPr lang="de-DE" sz="4000" b="1" dirty="0" smtClean="0">
                <a:solidFill>
                  <a:srgbClr val="7030A0"/>
                </a:solidFill>
                <a:latin typeface="Arial" panose="020B0604020202020204" pitchFamily="34" charset="0"/>
                <a:cs typeface="Arial" panose="020B0604020202020204" pitchFamily="34" charset="0"/>
              </a:rPr>
              <a:t> Übung 6, Seite 118</a:t>
            </a:r>
          </a:p>
          <a:p>
            <a:pPr algn="l"/>
            <a:r>
              <a:rPr lang="de-DE" sz="4000" b="1" dirty="0" smtClean="0">
                <a:solidFill>
                  <a:srgbClr val="7030A0"/>
                </a:solidFill>
                <a:latin typeface="Arial" panose="020B0604020202020204" pitchFamily="34" charset="0"/>
                <a:cs typeface="Arial" panose="020B0604020202020204" pitchFamily="34" charset="0"/>
              </a:rPr>
              <a:t> </a:t>
            </a:r>
            <a:r>
              <a:rPr lang="de-DE" sz="4000" b="1" i="1" dirty="0">
                <a:solidFill>
                  <a:srgbClr val="7030A0"/>
                </a:solidFill>
                <a:latin typeface="Arial" panose="020B0604020202020204" pitchFamily="34" charset="0"/>
                <a:cs typeface="Arial" panose="020B0604020202020204" pitchFamily="34" charset="0"/>
              </a:rPr>
              <a:t>Ergänzen Sie </a:t>
            </a:r>
            <a:r>
              <a:rPr lang="de-DE" sz="4000" b="1" i="1" dirty="0" smtClean="0">
                <a:solidFill>
                  <a:srgbClr val="7030A0"/>
                </a:solidFill>
                <a:latin typeface="Arial" panose="020B0604020202020204" pitchFamily="34" charset="0"/>
                <a:cs typeface="Arial" panose="020B0604020202020204" pitchFamily="34" charset="0"/>
              </a:rPr>
              <a:t>folgende Sätze!</a:t>
            </a:r>
            <a:endParaRPr lang="de-DE" sz="4000" b="1" dirty="0">
              <a:solidFill>
                <a:srgbClr val="7030A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281" y="3562066"/>
            <a:ext cx="3942284" cy="2770495"/>
          </a:xfrm>
          <a:prstGeom prst="rect">
            <a:avLst/>
          </a:prstGeom>
        </p:spPr>
      </p:pic>
    </p:spTree>
    <p:extLst>
      <p:ext uri="{BB962C8B-B14F-4D97-AF65-F5344CB8AC3E}">
        <p14:creationId xmlns:p14="http://schemas.microsoft.com/office/powerpoint/2010/main" val="2189158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0" y="0"/>
            <a:ext cx="12192000" cy="942975"/>
          </a:xfrm>
          <a:solidFill>
            <a:srgbClr val="0070C0"/>
          </a:solidFill>
        </p:spPr>
        <p:txBody>
          <a:bodyPr>
            <a:normAutofit/>
          </a:bodyPr>
          <a:lstStyle/>
          <a:p>
            <a:r>
              <a:rPr lang="de-DE" sz="4500" b="1" dirty="0" smtClean="0">
                <a:solidFill>
                  <a:schemeClr val="bg1"/>
                </a:solidFill>
                <a:latin typeface="Arial" panose="020B0604020202020204" pitchFamily="34" charset="0"/>
                <a:cs typeface="Arial" panose="020B0604020202020204" pitchFamily="34" charset="0"/>
              </a:rPr>
              <a:t>Ende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7" name="Подзаголовок 6"/>
          <p:cNvSpPr>
            <a:spLocks noGrp="1"/>
          </p:cNvSpPr>
          <p:nvPr>
            <p:ph type="subTitle" idx="1"/>
          </p:nvPr>
        </p:nvSpPr>
        <p:spPr>
          <a:xfrm>
            <a:off x="501445" y="1091821"/>
            <a:ext cx="11235630" cy="5431809"/>
          </a:xfrm>
          <a:ln w="38100">
            <a:solidFill>
              <a:srgbClr val="002060"/>
            </a:solidFill>
          </a:ln>
        </p:spPr>
        <p:txBody>
          <a:bodyPr>
            <a:normAutofit/>
          </a:bodyPr>
          <a:lstStyle/>
          <a:p>
            <a:r>
              <a:rPr lang="de-DE" sz="5400" b="1" dirty="0" smtClean="0">
                <a:solidFill>
                  <a:srgbClr val="002060"/>
                </a:solidFill>
                <a:latin typeface="Arial" panose="020B0604020202020204" pitchFamily="34" charset="0"/>
                <a:cs typeface="Arial" panose="020B0604020202020204" pitchFamily="34" charset="0"/>
              </a:rPr>
              <a:t>Unsere Stunde ist zu Ende</a:t>
            </a:r>
          </a:p>
          <a:p>
            <a:r>
              <a:rPr lang="de-DE" sz="5400" b="1" dirty="0" smtClean="0">
                <a:solidFill>
                  <a:srgbClr val="002060"/>
                </a:solidFill>
                <a:latin typeface="Arial" panose="020B0604020202020204" pitchFamily="34" charset="0"/>
                <a:cs typeface="Arial" panose="020B0604020202020204" pitchFamily="34" charset="0"/>
              </a:rPr>
              <a:t>Danke für Aufmerksamkeit!</a:t>
            </a:r>
          </a:p>
          <a:p>
            <a:r>
              <a:rPr lang="de-DE" sz="5400" b="1" dirty="0" smtClean="0">
                <a:solidFill>
                  <a:srgbClr val="002060"/>
                </a:solidFill>
                <a:latin typeface="Arial" panose="020B0604020202020204" pitchFamily="34" charset="0"/>
                <a:cs typeface="Arial" panose="020B0604020202020204" pitchFamily="34" charset="0"/>
              </a:rPr>
              <a:t>Auf Wiedersehen!</a:t>
            </a:r>
            <a:endParaRPr lang="ru-RU" sz="5400" b="1" dirty="0">
              <a:solidFill>
                <a:srgbClr val="00206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057" y="3684895"/>
            <a:ext cx="5878286" cy="2661313"/>
          </a:xfrm>
          <a:prstGeom prst="rect">
            <a:avLst/>
          </a:prstGeom>
          <a:ln>
            <a:noFill/>
          </a:ln>
          <a:effectLst>
            <a:softEdge rad="112500"/>
          </a:effectLst>
        </p:spPr>
      </p:pic>
    </p:spTree>
    <p:extLst>
      <p:ext uri="{BB962C8B-B14F-4D97-AF65-F5344CB8AC3E}">
        <p14:creationId xmlns:p14="http://schemas.microsoft.com/office/powerpoint/2010/main" val="112654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1999" cy="943430"/>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PLAN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146629"/>
            <a:ext cx="11530013" cy="5239883"/>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Wir wiederholen die Wörter</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Wir </a:t>
            </a:r>
            <a:r>
              <a:rPr lang="de-DE" sz="4500" b="1" dirty="0">
                <a:solidFill>
                  <a:schemeClr val="tx1"/>
                </a:solidFill>
                <a:latin typeface="Arial" panose="020B0604020202020204" pitchFamily="34" charset="0"/>
                <a:cs typeface="Arial" panose="020B0604020202020204" pitchFamily="34" charset="0"/>
              </a:rPr>
              <a:t>lesen </a:t>
            </a:r>
            <a:r>
              <a:rPr lang="de-DE" sz="4500" b="1" dirty="0" smtClean="0">
                <a:solidFill>
                  <a:schemeClr val="tx1"/>
                </a:solidFill>
                <a:latin typeface="Arial" panose="020B0604020202020204" pitchFamily="34" charset="0"/>
                <a:cs typeface="Arial" panose="020B0604020202020204" pitchFamily="34" charset="0"/>
              </a:rPr>
              <a:t>das Gedicht </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Wir lernen neue Wörter</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Wir </a:t>
            </a:r>
            <a:r>
              <a:rPr lang="de-DE" sz="4500" b="1" dirty="0">
                <a:solidFill>
                  <a:schemeClr val="tx1"/>
                </a:solidFill>
                <a:latin typeface="Arial" panose="020B0604020202020204" pitchFamily="34" charset="0"/>
                <a:cs typeface="Arial" panose="020B0604020202020204" pitchFamily="34" charset="0"/>
              </a:rPr>
              <a:t>machen Übungen</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Aufgabe für selbstständige Arbeit</a:t>
            </a:r>
            <a:endParaRPr lang="ru-RU" sz="4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37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Ratet mal!</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161109" y="836023"/>
            <a:ext cx="6096000" cy="1169551"/>
          </a:xfrm>
          <a:prstGeom prst="rect">
            <a:avLst/>
          </a:prstGeom>
        </p:spPr>
        <p:txBody>
          <a:bodyPr>
            <a:spAutoFit/>
          </a:bodyPr>
          <a:lstStyle/>
          <a:p>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Wer hat viele Augen</a:t>
            </a:r>
            <a:b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br>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Und kann doch nicht sehen? </a:t>
            </a:r>
            <a:endParaRPr lang="ru-RU" sz="3500" dirty="0">
              <a:latin typeface="Arial" panose="020B0604020202020204" pitchFamily="34" charset="0"/>
              <a:cs typeface="Arial" panose="020B0604020202020204" pitchFamily="34" charset="0"/>
            </a:endParaRPr>
          </a:p>
        </p:txBody>
      </p:sp>
      <p:sp>
        <p:nvSpPr>
          <p:cNvPr id="4" name="Прямоугольник 3"/>
          <p:cNvSpPr/>
          <p:nvPr/>
        </p:nvSpPr>
        <p:spPr>
          <a:xfrm>
            <a:off x="4693919" y="2005574"/>
            <a:ext cx="7689669" cy="1169551"/>
          </a:xfrm>
          <a:prstGeom prst="rect">
            <a:avLst/>
          </a:prstGeom>
        </p:spPr>
        <p:txBody>
          <a:bodyPr wrap="square">
            <a:spAutoFit/>
          </a:bodyPr>
          <a:lstStyle/>
          <a:p>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Er hat wohl hundert Mäntel an,</a:t>
            </a:r>
            <a:b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br>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Ein Köpfchen, das man rollen kann.</a:t>
            </a:r>
            <a:endParaRPr lang="ru-RU" sz="3500" dirty="0">
              <a:latin typeface="Arial" panose="020B0604020202020204" pitchFamily="34" charset="0"/>
              <a:cs typeface="Arial" panose="020B0604020202020204" pitchFamily="34" charset="0"/>
            </a:endParaRPr>
          </a:p>
        </p:txBody>
      </p:sp>
      <p:sp>
        <p:nvSpPr>
          <p:cNvPr id="5" name="Прямоугольник 4"/>
          <p:cNvSpPr/>
          <p:nvPr/>
        </p:nvSpPr>
        <p:spPr>
          <a:xfrm>
            <a:off x="161109" y="3013112"/>
            <a:ext cx="6096000" cy="2246769"/>
          </a:xfrm>
          <a:prstGeom prst="rect">
            <a:avLst/>
          </a:prstGeom>
        </p:spPr>
        <p:txBody>
          <a:bodyPr>
            <a:spAutoFit/>
          </a:bodyPr>
          <a:lstStyle/>
          <a:p>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Hat reichlich Vitamine</a:t>
            </a:r>
            <a:b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br>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Und trägt ein gelbes Kleid</a:t>
            </a:r>
            <a:b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br>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Trinkst ihren Saft im Tee</a:t>
            </a:r>
            <a:b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br>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Sehr gern zu jeder Zeit. </a:t>
            </a:r>
            <a:endParaRPr lang="ru-RU" sz="3500" dirty="0">
              <a:latin typeface="Arial" panose="020B0604020202020204" pitchFamily="34" charset="0"/>
              <a:cs typeface="Arial" panose="020B0604020202020204" pitchFamily="34" charset="0"/>
            </a:endParaRPr>
          </a:p>
        </p:txBody>
      </p:sp>
      <p:sp>
        <p:nvSpPr>
          <p:cNvPr id="6" name="Прямоугольник 5"/>
          <p:cNvSpPr/>
          <p:nvPr/>
        </p:nvSpPr>
        <p:spPr>
          <a:xfrm>
            <a:off x="4197532" y="5332720"/>
            <a:ext cx="7994468" cy="1169551"/>
          </a:xfrm>
          <a:prstGeom prst="rect">
            <a:avLst/>
          </a:prstGeom>
        </p:spPr>
        <p:txBody>
          <a:bodyPr wrap="square">
            <a:spAutoFit/>
          </a:bodyPr>
          <a:lstStyle/>
          <a:p>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Sie liegt auf dem Feld und ist grün.</a:t>
            </a:r>
            <a:b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br>
            <a:r>
              <a:rPr lang="de-DE" sz="3500" dirty="0">
                <a:solidFill>
                  <a:srgbClr val="333333"/>
                </a:solidFill>
                <a:latin typeface="Arial" panose="020B0604020202020204" pitchFamily="34" charset="0"/>
                <a:ea typeface="Calibri" panose="020F0502020204030204" pitchFamily="34" charset="0"/>
                <a:cs typeface="Arial" panose="020B0604020202020204" pitchFamily="34" charset="0"/>
              </a:rPr>
              <a:t>Später muss sie in ein Fass umziehen. </a:t>
            </a:r>
            <a:endParaRPr lang="ru-RU" sz="35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836023"/>
            <a:ext cx="2245614" cy="126203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873" y="5155244"/>
            <a:ext cx="2651487" cy="1631684"/>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632" y="3267609"/>
            <a:ext cx="2800350" cy="2047875"/>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026" y="1907176"/>
            <a:ext cx="1922553" cy="1185047"/>
          </a:xfrm>
          <a:prstGeom prst="rect">
            <a:avLst/>
          </a:prstGeom>
        </p:spPr>
      </p:pic>
    </p:spTree>
    <p:extLst>
      <p:ext uri="{BB962C8B-B14F-4D97-AF65-F5344CB8AC3E}">
        <p14:creationId xmlns:p14="http://schemas.microsoft.com/office/powerpoint/2010/main" val="11708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Das Gedicht</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1658983" y="1053617"/>
            <a:ext cx="9130937" cy="5119350"/>
          </a:xfrm>
          <a:prstGeom prst="rect">
            <a:avLst/>
          </a:prstGeom>
        </p:spPr>
        <p:txBody>
          <a:bodyPr wrap="square">
            <a:spAutoFit/>
          </a:bodyPr>
          <a:lstStyle/>
          <a:p>
            <a:pPr algn="ctr">
              <a:spcAft>
                <a:spcPts val="750"/>
              </a:spcAft>
            </a:pP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TELLER, MESSER, GABELN, </a:t>
            </a: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LÖFFEL,</a:t>
            </a:r>
            <a:endParaRPr lang="ru-RU" sz="3500" dirty="0">
              <a:latin typeface="Arial" panose="020B0604020202020204" pitchFamily="34" charset="0"/>
              <a:ea typeface="Times New Roman" panose="02020603050405020304" pitchFamily="18" charset="0"/>
              <a:cs typeface="Arial" panose="020B0604020202020204" pitchFamily="34" charset="0"/>
            </a:endParaRPr>
          </a:p>
          <a:p>
            <a:pPr algn="ctr">
              <a:spcAft>
                <a:spcPts val="750"/>
              </a:spcAft>
            </a:pP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TASSEN SIND SCHON AUF DEM </a:t>
            </a: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TISCH.</a:t>
            </a:r>
            <a:endParaRPr lang="ru-RU" sz="3500" dirty="0">
              <a:latin typeface="Arial" panose="020B0604020202020204" pitchFamily="34" charset="0"/>
              <a:ea typeface="Times New Roman" panose="02020603050405020304" pitchFamily="18" charset="0"/>
              <a:cs typeface="Arial" panose="020B0604020202020204" pitchFamily="34" charset="0"/>
            </a:endParaRPr>
          </a:p>
          <a:p>
            <a:pPr algn="ctr">
              <a:spcAft>
                <a:spcPts val="750"/>
              </a:spcAft>
            </a:pP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SUPPE, NUDELN UND KARTOFFELN</a:t>
            </a:r>
            <a:endParaRPr lang="ru-RU" sz="3500" dirty="0">
              <a:latin typeface="Arial" panose="020B0604020202020204" pitchFamily="34" charset="0"/>
              <a:ea typeface="Times New Roman" panose="02020603050405020304" pitchFamily="18" charset="0"/>
              <a:cs typeface="Arial" panose="020B0604020202020204" pitchFamily="34" charset="0"/>
            </a:endParaRPr>
          </a:p>
          <a:p>
            <a:pPr algn="ctr">
              <a:spcAft>
                <a:spcPts val="750"/>
              </a:spcAft>
            </a:pP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REIS </a:t>
            </a: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UND SOSSE, FLEISCH UND </a:t>
            </a: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FISCH,</a:t>
            </a:r>
            <a:endParaRPr lang="ru-RU" sz="3500" dirty="0">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BROT </a:t>
            </a: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UND BUTTER, MARMELADE</a:t>
            </a:r>
            <a:endParaRPr lang="ru-RU" sz="3500" dirty="0">
              <a:latin typeface="Arial" panose="020B0604020202020204" pitchFamily="34" charset="0"/>
              <a:ea typeface="Times New Roman" panose="02020603050405020304" pitchFamily="18" charset="0"/>
              <a:cs typeface="Arial" panose="020B0604020202020204" pitchFamily="34" charset="0"/>
            </a:endParaRPr>
          </a:p>
          <a:p>
            <a:pPr algn="ctr">
              <a:spcAft>
                <a:spcPts val="750"/>
              </a:spcAft>
            </a:pP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TEE UND KAFFEE, MILCH UND SAFT</a:t>
            </a:r>
            <a:endParaRPr lang="ru-RU" sz="3500" dirty="0">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KUCHEN</a:t>
            </a: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 TORTE, </a:t>
            </a: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SCHOKOLADE,</a:t>
            </a:r>
            <a:endParaRPr lang="ru-RU" sz="3500" dirty="0">
              <a:latin typeface="Arial" panose="020B0604020202020204" pitchFamily="34" charset="0"/>
              <a:ea typeface="Times New Roman" panose="02020603050405020304" pitchFamily="18" charset="0"/>
              <a:cs typeface="Arial" panose="020B0604020202020204" pitchFamily="34" charset="0"/>
            </a:endParaRPr>
          </a:p>
          <a:p>
            <a:pPr>
              <a:spcAft>
                <a:spcPts val="750"/>
              </a:spcAft>
            </a:pPr>
            <a:r>
              <a:rPr lang="de-DE" sz="3500" i="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VIELEN </a:t>
            </a:r>
            <a:r>
              <a:rPr lang="de-DE" sz="3500" i="1" dirty="0">
                <a:solidFill>
                  <a:srgbClr val="333333"/>
                </a:solidFill>
                <a:latin typeface="Arial" panose="020B0604020202020204" pitchFamily="34" charset="0"/>
                <a:ea typeface="Times New Roman" panose="02020603050405020304" pitchFamily="18" charset="0"/>
                <a:cs typeface="Arial" panose="020B0604020202020204" pitchFamily="34" charset="0"/>
              </a:rPr>
              <a:t>DANK ICH BIN SCHON SATT.</a:t>
            </a:r>
            <a:endParaRPr lang="ru-RU" sz="35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81334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887104"/>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Die Sprichwörter</a:t>
            </a:r>
            <a:endParaRPr lang="ru-RU" sz="4500" b="1" dirty="0">
              <a:solidFill>
                <a:schemeClr val="bg1"/>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800" y="4395398"/>
            <a:ext cx="2627973" cy="2130221"/>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2641492657"/>
              </p:ext>
            </p:extLst>
          </p:nvPr>
        </p:nvGraphicFramePr>
        <p:xfrm>
          <a:off x="666203" y="1229117"/>
          <a:ext cx="10633168" cy="2824268"/>
        </p:xfrm>
        <a:graphic>
          <a:graphicData uri="http://schemas.openxmlformats.org/drawingml/2006/table">
            <a:tbl>
              <a:tblPr firstRow="1" bandRow="1">
                <a:tableStyleId>{16D9F66E-5EB9-4882-86FB-DCBF35E3C3E4}</a:tableStyleId>
              </a:tblPr>
              <a:tblGrid>
                <a:gridCol w="5316584">
                  <a:extLst>
                    <a:ext uri="{9D8B030D-6E8A-4147-A177-3AD203B41FA5}">
                      <a16:colId xmlns:a16="http://schemas.microsoft.com/office/drawing/2014/main" val="835588437"/>
                    </a:ext>
                  </a:extLst>
                </a:gridCol>
                <a:gridCol w="5316584">
                  <a:extLst>
                    <a:ext uri="{9D8B030D-6E8A-4147-A177-3AD203B41FA5}">
                      <a16:colId xmlns:a16="http://schemas.microsoft.com/office/drawing/2014/main" val="1317711800"/>
                    </a:ext>
                  </a:extLst>
                </a:gridCol>
              </a:tblGrid>
              <a:tr h="1412134">
                <a:tc>
                  <a:txBody>
                    <a:bodyPr/>
                    <a:lstStyle/>
                    <a:p>
                      <a:pPr algn="ctr"/>
                      <a:r>
                        <a:rPr lang="de-DE" sz="3500" dirty="0" smtClean="0">
                          <a:latin typeface="Arial" panose="020B0604020202020204" pitchFamily="34" charset="0"/>
                          <a:cs typeface="Arial" panose="020B0604020202020204" pitchFamily="34" charset="0"/>
                        </a:rPr>
                        <a:t>Der Appetit kommt beim Essen</a:t>
                      </a:r>
                      <a:endParaRPr lang="ru-RU" sz="3500" dirty="0">
                        <a:latin typeface="Arial" panose="020B0604020202020204" pitchFamily="34" charset="0"/>
                        <a:cs typeface="Arial" panose="020B0604020202020204" pitchFamily="34" charset="0"/>
                      </a:endParaRPr>
                    </a:p>
                  </a:txBody>
                  <a:tcPr/>
                </a:tc>
                <a:tc>
                  <a:txBody>
                    <a:bodyPr/>
                    <a:lstStyle/>
                    <a:p>
                      <a:pPr algn="ctr"/>
                      <a:r>
                        <a:rPr lang="de-DE" sz="3500" dirty="0" err="1" smtClean="0">
                          <a:latin typeface="Arial" panose="020B0604020202020204" pitchFamily="34" charset="0"/>
                          <a:cs typeface="Arial" panose="020B0604020202020204" pitchFamily="34" charset="0"/>
                        </a:rPr>
                        <a:t>Ishtaha</a:t>
                      </a:r>
                      <a:r>
                        <a:rPr lang="de-DE" sz="3500" dirty="0" smtClean="0">
                          <a:latin typeface="Arial" panose="020B0604020202020204" pitchFamily="34" charset="0"/>
                          <a:cs typeface="Arial" panose="020B0604020202020204" pitchFamily="34" charset="0"/>
                        </a:rPr>
                        <a:t> </a:t>
                      </a:r>
                      <a:r>
                        <a:rPr lang="de-DE" sz="3500" dirty="0" err="1" smtClean="0">
                          <a:latin typeface="Arial" panose="020B0604020202020204" pitchFamily="34" charset="0"/>
                          <a:cs typeface="Arial" panose="020B0604020202020204" pitchFamily="34" charset="0"/>
                        </a:rPr>
                        <a:t>ovqat</a:t>
                      </a:r>
                      <a:r>
                        <a:rPr lang="de-DE" sz="3500" dirty="0" smtClean="0">
                          <a:latin typeface="Arial" panose="020B0604020202020204" pitchFamily="34" charset="0"/>
                          <a:cs typeface="Arial" panose="020B0604020202020204" pitchFamily="34" charset="0"/>
                        </a:rPr>
                        <a:t> </a:t>
                      </a:r>
                      <a:r>
                        <a:rPr lang="de-DE" sz="3500" dirty="0" err="1" smtClean="0">
                          <a:latin typeface="Arial" panose="020B0604020202020204" pitchFamily="34" charset="0"/>
                          <a:cs typeface="Arial" panose="020B0604020202020204" pitchFamily="34" charset="0"/>
                        </a:rPr>
                        <a:t>mahali</a:t>
                      </a:r>
                      <a:r>
                        <a:rPr lang="de-DE" sz="3500" dirty="0" smtClean="0">
                          <a:latin typeface="Arial" panose="020B0604020202020204" pitchFamily="34" charset="0"/>
                          <a:cs typeface="Arial" panose="020B0604020202020204" pitchFamily="34" charset="0"/>
                        </a:rPr>
                        <a:t> </a:t>
                      </a:r>
                      <a:r>
                        <a:rPr lang="de-DE" sz="3500" dirty="0" err="1" smtClean="0">
                          <a:latin typeface="Arial" panose="020B0604020202020204" pitchFamily="34" charset="0"/>
                          <a:cs typeface="Arial" panose="020B0604020202020204" pitchFamily="34" charset="0"/>
                        </a:rPr>
                        <a:t>ochiladi</a:t>
                      </a:r>
                      <a:endParaRPr lang="ru-RU" sz="3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2027821"/>
                  </a:ext>
                </a:extLst>
              </a:tr>
              <a:tr h="1412134">
                <a:tc>
                  <a:txBody>
                    <a:bodyPr/>
                    <a:lstStyle/>
                    <a:p>
                      <a:pPr algn="ctr"/>
                      <a:r>
                        <a:rPr lang="de-DE" sz="3500" b="1" dirty="0" smtClean="0">
                          <a:latin typeface="Arial" panose="020B0604020202020204" pitchFamily="34" charset="0"/>
                          <a:cs typeface="Arial" panose="020B0604020202020204" pitchFamily="34" charset="0"/>
                        </a:rPr>
                        <a:t>Hunger ist der beste Koch</a:t>
                      </a:r>
                      <a:endParaRPr lang="ru-RU" sz="3500" b="1" dirty="0">
                        <a:latin typeface="Arial" panose="020B0604020202020204" pitchFamily="34" charset="0"/>
                        <a:cs typeface="Arial" panose="020B0604020202020204" pitchFamily="34" charset="0"/>
                      </a:endParaRPr>
                    </a:p>
                  </a:txBody>
                  <a:tcPr/>
                </a:tc>
                <a:tc>
                  <a:txBody>
                    <a:bodyPr/>
                    <a:lstStyle/>
                    <a:p>
                      <a:pPr algn="ctr"/>
                      <a:r>
                        <a:rPr lang="de-DE" sz="3500" b="1" dirty="0" err="1" smtClean="0">
                          <a:latin typeface="Arial" panose="020B0604020202020204" pitchFamily="34" charset="0"/>
                          <a:cs typeface="Arial" panose="020B0604020202020204" pitchFamily="34" charset="0"/>
                        </a:rPr>
                        <a:t>Ochlik</a:t>
                      </a:r>
                      <a:r>
                        <a:rPr lang="de-DE" sz="3500" b="1" dirty="0" smtClean="0">
                          <a:latin typeface="Arial" panose="020B0604020202020204" pitchFamily="34" charset="0"/>
                          <a:cs typeface="Arial" panose="020B0604020202020204" pitchFamily="34" charset="0"/>
                        </a:rPr>
                        <a:t> - </a:t>
                      </a:r>
                      <a:r>
                        <a:rPr lang="de-DE" sz="3500" b="1" dirty="0" smtClean="0">
                          <a:latin typeface="Arial" panose="020B0604020202020204" pitchFamily="34" charset="0"/>
                          <a:cs typeface="Arial" panose="020B0604020202020204" pitchFamily="34" charset="0"/>
                        </a:rPr>
                        <a:t>eng </a:t>
                      </a:r>
                      <a:r>
                        <a:rPr lang="de-DE" sz="3500" b="1" dirty="0" err="1" smtClean="0">
                          <a:latin typeface="Arial" panose="020B0604020202020204" pitchFamily="34" charset="0"/>
                          <a:cs typeface="Arial" panose="020B0604020202020204" pitchFamily="34" charset="0"/>
                        </a:rPr>
                        <a:t>yaxshi</a:t>
                      </a:r>
                      <a:r>
                        <a:rPr lang="de-DE" sz="3500" b="1" dirty="0" smtClean="0">
                          <a:latin typeface="Arial" panose="020B0604020202020204" pitchFamily="34" charset="0"/>
                          <a:cs typeface="Arial" panose="020B0604020202020204" pitchFamily="34" charset="0"/>
                        </a:rPr>
                        <a:t> </a:t>
                      </a:r>
                      <a:r>
                        <a:rPr lang="de-DE" sz="3500" b="1" dirty="0" err="1" smtClean="0">
                          <a:latin typeface="Arial" panose="020B0604020202020204" pitchFamily="34" charset="0"/>
                          <a:cs typeface="Arial" panose="020B0604020202020204" pitchFamily="34" charset="0"/>
                        </a:rPr>
                        <a:t>oshpaz</a:t>
                      </a:r>
                      <a:endParaRPr lang="ru-RU" sz="3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5285490"/>
                  </a:ext>
                </a:extLst>
              </a:tr>
            </a:tbl>
          </a:graphicData>
        </a:graphic>
      </p:graphicFrame>
    </p:spTree>
    <p:extLst>
      <p:ext uri="{BB962C8B-B14F-4D97-AF65-F5344CB8AC3E}">
        <p14:creationId xmlns:p14="http://schemas.microsoft.com/office/powerpoint/2010/main" val="318702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887104"/>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Die Sprichwörter</a:t>
            </a:r>
            <a:endParaRPr lang="ru-RU" sz="4500" b="1" dirty="0">
              <a:solidFill>
                <a:schemeClr val="bg1"/>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931" y="4476466"/>
            <a:ext cx="2600678" cy="2212107"/>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1051561739"/>
              </p:ext>
            </p:extLst>
          </p:nvPr>
        </p:nvGraphicFramePr>
        <p:xfrm>
          <a:off x="666203" y="1229115"/>
          <a:ext cx="10633168" cy="2796974"/>
        </p:xfrm>
        <a:graphic>
          <a:graphicData uri="http://schemas.openxmlformats.org/drawingml/2006/table">
            <a:tbl>
              <a:tblPr firstRow="1" bandRow="1">
                <a:tableStyleId>{16D9F66E-5EB9-4882-86FB-DCBF35E3C3E4}</a:tableStyleId>
              </a:tblPr>
              <a:tblGrid>
                <a:gridCol w="5316584">
                  <a:extLst>
                    <a:ext uri="{9D8B030D-6E8A-4147-A177-3AD203B41FA5}">
                      <a16:colId xmlns:a16="http://schemas.microsoft.com/office/drawing/2014/main" val="835588437"/>
                    </a:ext>
                  </a:extLst>
                </a:gridCol>
                <a:gridCol w="5316584">
                  <a:extLst>
                    <a:ext uri="{9D8B030D-6E8A-4147-A177-3AD203B41FA5}">
                      <a16:colId xmlns:a16="http://schemas.microsoft.com/office/drawing/2014/main" val="1317711800"/>
                    </a:ext>
                  </a:extLst>
                </a:gridCol>
              </a:tblGrid>
              <a:tr h="1398487">
                <a:tc>
                  <a:txBody>
                    <a:bodyPr/>
                    <a:lstStyle/>
                    <a:p>
                      <a:pPr algn="ctr"/>
                      <a:r>
                        <a:rPr lang="de-DE" sz="3500" dirty="0" smtClean="0">
                          <a:latin typeface="Arial" panose="020B0604020202020204" pitchFamily="34" charset="0"/>
                          <a:cs typeface="Arial" panose="020B0604020202020204" pitchFamily="34" charset="0"/>
                        </a:rPr>
                        <a:t>Der Appetit kommt beim Essen</a:t>
                      </a:r>
                      <a:endParaRPr lang="ru-RU" sz="3500" dirty="0">
                        <a:latin typeface="Arial" panose="020B0604020202020204" pitchFamily="34" charset="0"/>
                        <a:cs typeface="Arial" panose="020B0604020202020204" pitchFamily="34" charset="0"/>
                      </a:endParaRPr>
                    </a:p>
                  </a:txBody>
                  <a:tcPr/>
                </a:tc>
                <a:tc>
                  <a:txBody>
                    <a:bodyPr/>
                    <a:lstStyle/>
                    <a:p>
                      <a:pPr algn="ctr"/>
                      <a:r>
                        <a:rPr lang="ru-RU" sz="3500" dirty="0" smtClean="0">
                          <a:latin typeface="Arial" panose="020B0604020202020204" pitchFamily="34" charset="0"/>
                          <a:cs typeface="Arial" panose="020B0604020202020204" pitchFamily="34" charset="0"/>
                        </a:rPr>
                        <a:t>Аппетит приходит во время еды</a:t>
                      </a:r>
                      <a:endParaRPr lang="ru-RU" sz="3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2027821"/>
                  </a:ext>
                </a:extLst>
              </a:tr>
              <a:tr h="1398487">
                <a:tc>
                  <a:txBody>
                    <a:bodyPr/>
                    <a:lstStyle/>
                    <a:p>
                      <a:pPr algn="ctr"/>
                      <a:r>
                        <a:rPr lang="de-DE" sz="3500" b="1" dirty="0" smtClean="0">
                          <a:latin typeface="Arial" panose="020B0604020202020204" pitchFamily="34" charset="0"/>
                          <a:cs typeface="Arial" panose="020B0604020202020204" pitchFamily="34" charset="0"/>
                        </a:rPr>
                        <a:t>Hunger ist der beste Koch</a:t>
                      </a:r>
                      <a:endParaRPr lang="ru-RU" sz="3500" b="1" dirty="0">
                        <a:latin typeface="Arial" panose="020B0604020202020204" pitchFamily="34" charset="0"/>
                        <a:cs typeface="Arial" panose="020B0604020202020204" pitchFamily="34" charset="0"/>
                      </a:endParaRPr>
                    </a:p>
                  </a:txBody>
                  <a:tcPr/>
                </a:tc>
                <a:tc>
                  <a:txBody>
                    <a:bodyPr/>
                    <a:lstStyle/>
                    <a:p>
                      <a:pPr algn="ctr"/>
                      <a:r>
                        <a:rPr lang="ru-RU" sz="3500" b="1" dirty="0" smtClean="0">
                          <a:latin typeface="Arial" panose="020B0604020202020204" pitchFamily="34" charset="0"/>
                          <a:cs typeface="Arial" panose="020B0604020202020204" pitchFamily="34" charset="0"/>
                        </a:rPr>
                        <a:t>Голод – лучший повар</a:t>
                      </a:r>
                      <a:endParaRPr lang="ru-RU" sz="3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5285490"/>
                  </a:ext>
                </a:extLst>
              </a:tr>
            </a:tbl>
          </a:graphicData>
        </a:graphic>
      </p:graphicFrame>
    </p:spTree>
    <p:extLst>
      <p:ext uri="{BB962C8B-B14F-4D97-AF65-F5344CB8AC3E}">
        <p14:creationId xmlns:p14="http://schemas.microsoft.com/office/powerpoint/2010/main" val="4155472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8" y="616"/>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Neue Wörter</a:t>
            </a:r>
            <a:endParaRPr lang="ru-RU" b="1" dirty="0">
              <a:solidFill>
                <a:schemeClr val="bg1"/>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04" y="1187356"/>
            <a:ext cx="10372299" cy="5554638"/>
          </a:xfrm>
          <a:prstGeom prst="rect">
            <a:avLst/>
          </a:prstGeom>
        </p:spPr>
      </p:pic>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6675" y="823739"/>
            <a:ext cx="1666132" cy="1209777"/>
          </a:xfrm>
          <a:prstGeom prst="rect">
            <a:avLst/>
          </a:prstGeom>
        </p:spPr>
      </p:pic>
      <p:pic>
        <p:nvPicPr>
          <p:cNvPr id="22" name="Рисунок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466" y="1659762"/>
            <a:ext cx="2666745" cy="1999447"/>
          </a:xfrm>
          <a:prstGeom prst="rect">
            <a:avLst/>
          </a:prstGeom>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5069" y="307284"/>
            <a:ext cx="2242686" cy="2242686"/>
          </a:xfrm>
          <a:prstGeom prst="rect">
            <a:avLst/>
          </a:prstGeom>
        </p:spPr>
      </p:pic>
      <p:pic>
        <p:nvPicPr>
          <p:cNvPr id="24" name="Рисунок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4476" y="1068979"/>
            <a:ext cx="1802861" cy="1802861"/>
          </a:xfrm>
          <a:prstGeom prst="rect">
            <a:avLst/>
          </a:prstGeom>
        </p:spPr>
      </p:pic>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4489" y="1543614"/>
            <a:ext cx="1395636" cy="2019999"/>
          </a:xfrm>
          <a:prstGeom prst="rect">
            <a:avLst/>
          </a:prstGeom>
        </p:spPr>
      </p:pic>
      <p:pic>
        <p:nvPicPr>
          <p:cNvPr id="26" name="Рисунок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1660" y="1603690"/>
            <a:ext cx="1331727" cy="1927500"/>
          </a:xfrm>
          <a:prstGeom prst="rect">
            <a:avLst/>
          </a:prstGeom>
        </p:spPr>
      </p:pic>
      <p:pic>
        <p:nvPicPr>
          <p:cNvPr id="27" name="Рисунок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1719" y="1970410"/>
            <a:ext cx="986839" cy="1309162"/>
          </a:xfrm>
          <a:prstGeom prst="rect">
            <a:avLst/>
          </a:prstGeom>
        </p:spPr>
      </p:pic>
      <p:sp>
        <p:nvSpPr>
          <p:cNvPr id="28" name="TextBox 27"/>
          <p:cNvSpPr txBox="1"/>
          <p:nvPr/>
        </p:nvSpPr>
        <p:spPr>
          <a:xfrm>
            <a:off x="5398208" y="4225556"/>
            <a:ext cx="2097351"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Der Tisch</a:t>
            </a:r>
            <a:endParaRPr lang="ru-RU" sz="30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nvSpPr>
        <p:spPr>
          <a:xfrm>
            <a:off x="4868558" y="3366761"/>
            <a:ext cx="2097351"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Der Teller</a:t>
            </a:r>
            <a:endParaRPr lang="ru-RU" sz="3000" b="1" dirty="0">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2343878" y="2549970"/>
            <a:ext cx="2097351"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Die Gabel</a:t>
            </a:r>
            <a:endParaRPr lang="ru-RU" sz="3000" b="1" dirty="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7560223" y="2479328"/>
            <a:ext cx="2097351"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Der Löffel</a:t>
            </a:r>
            <a:endParaRPr lang="ru-RU" sz="3000" b="1" dirty="0">
              <a:solidFill>
                <a:srgbClr val="FF0000"/>
              </a:solidFill>
              <a:latin typeface="Arial" panose="020B0604020202020204" pitchFamily="34" charset="0"/>
              <a:cs typeface="Arial" panose="020B0604020202020204" pitchFamily="34" charset="0"/>
            </a:endParaRPr>
          </a:p>
        </p:txBody>
      </p:sp>
      <p:sp>
        <p:nvSpPr>
          <p:cNvPr id="32" name="TextBox 31"/>
          <p:cNvSpPr txBox="1"/>
          <p:nvPr/>
        </p:nvSpPr>
        <p:spPr>
          <a:xfrm>
            <a:off x="6965909" y="3211913"/>
            <a:ext cx="2441846"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Das Messer</a:t>
            </a:r>
            <a:endParaRPr lang="ru-RU" sz="3000" b="1" dirty="0">
              <a:solidFill>
                <a:srgbClr val="FF0000"/>
              </a:solidFill>
              <a:latin typeface="Arial" panose="020B0604020202020204" pitchFamily="34" charset="0"/>
              <a:cs typeface="Arial" panose="020B0604020202020204" pitchFamily="34" charset="0"/>
            </a:endParaRPr>
          </a:p>
        </p:txBody>
      </p:sp>
      <p:sp>
        <p:nvSpPr>
          <p:cNvPr id="33" name="TextBox 32"/>
          <p:cNvSpPr txBox="1"/>
          <p:nvPr/>
        </p:nvSpPr>
        <p:spPr>
          <a:xfrm>
            <a:off x="4280250" y="1046576"/>
            <a:ext cx="2097351"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Die Tasse</a:t>
            </a:r>
            <a:endParaRPr lang="ru-RU" sz="3000" b="1" dirty="0">
              <a:solidFill>
                <a:srgbClr val="FF0000"/>
              </a:solidFill>
              <a:latin typeface="Arial" panose="020B0604020202020204" pitchFamily="34" charset="0"/>
              <a:cs typeface="Arial" panose="020B0604020202020204" pitchFamily="34" charset="0"/>
            </a:endParaRPr>
          </a:p>
        </p:txBody>
      </p:sp>
      <p:sp>
        <p:nvSpPr>
          <p:cNvPr id="34" name="TextBox 33"/>
          <p:cNvSpPr txBox="1"/>
          <p:nvPr/>
        </p:nvSpPr>
        <p:spPr>
          <a:xfrm>
            <a:off x="9018046" y="1561483"/>
            <a:ext cx="2662369"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Die Teekanne</a:t>
            </a:r>
            <a:endParaRPr lang="ru-RU" sz="3000" b="1" dirty="0">
              <a:solidFill>
                <a:srgbClr val="FF0000"/>
              </a:solidFill>
              <a:latin typeface="Arial" panose="020B0604020202020204" pitchFamily="34" charset="0"/>
              <a:cs typeface="Arial" panose="020B0604020202020204" pitchFamily="34" charset="0"/>
            </a:endParaRPr>
          </a:p>
        </p:txBody>
      </p:sp>
      <p:sp>
        <p:nvSpPr>
          <p:cNvPr id="35" name="TextBox 34"/>
          <p:cNvSpPr txBox="1"/>
          <p:nvPr/>
        </p:nvSpPr>
        <p:spPr>
          <a:xfrm>
            <a:off x="756894" y="1151628"/>
            <a:ext cx="2571204"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Die Serviette</a:t>
            </a:r>
            <a:endParaRPr lang="ru-RU"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4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arn(inVertic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Wir lesen den Text</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225084" y="1071550"/>
            <a:ext cx="11380762" cy="4708981"/>
          </a:xfrm>
          <a:prstGeom prst="rect">
            <a:avLst/>
          </a:prstGeom>
        </p:spPr>
        <p:txBody>
          <a:bodyPr wrap="square">
            <a:spAutoFit/>
          </a:bodyPr>
          <a:lstStyle/>
          <a:p>
            <a:pPr algn="just"/>
            <a:r>
              <a:rPr lang="de-DE" sz="3000" dirty="0">
                <a:solidFill>
                  <a:srgbClr val="000000"/>
                </a:solidFill>
                <a:latin typeface="Arial" panose="020B0604020202020204" pitchFamily="34" charset="0"/>
                <a:cs typeface="Arial" panose="020B0604020202020204" pitchFamily="34" charset="0"/>
              </a:rPr>
              <a:t>Man deckt den Tisch so:</a:t>
            </a:r>
          </a:p>
          <a:p>
            <a:pPr algn="just"/>
            <a:r>
              <a:rPr lang="de-DE" sz="3000" dirty="0">
                <a:solidFill>
                  <a:srgbClr val="000000"/>
                </a:solidFill>
                <a:latin typeface="Arial" panose="020B0604020202020204" pitchFamily="34" charset="0"/>
                <a:cs typeface="Arial" panose="020B0604020202020204" pitchFamily="34" charset="0"/>
              </a:rPr>
              <a:t>Zuerst kommt der Teller, links vom Teller kommt die Gabel, rechts das Messer. Man legt den Suppenlöffel neben das Messer oder über den Teller, dorthin kommt auch der Löffel für den Nachtisch. Wenn man zum Essen kein Messer braucht, liegt die Gabel rechts. Gibt es einen Salat, stellt man den Salatteller.</a:t>
            </a:r>
          </a:p>
          <a:p>
            <a:pPr algn="just"/>
            <a:r>
              <a:rPr lang="de-DE" sz="3000" dirty="0">
                <a:solidFill>
                  <a:srgbClr val="000000"/>
                </a:solidFill>
                <a:latin typeface="Arial" panose="020B0604020202020204" pitchFamily="34" charset="0"/>
                <a:cs typeface="Arial" panose="020B0604020202020204" pitchFamily="34" charset="0"/>
              </a:rPr>
              <a:t>Das Glas für Milch, Saft oder Wasser stellt man rechts über dem Teller. Die Serviette kann man auf den Teller oder neben die Gabel liegen. Den Tisch kann man mit Blumen, Kerzen, bunten Blattern schmücken.</a:t>
            </a:r>
            <a:endParaRPr lang="de-DE" sz="3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16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Die Speisekarte</a:t>
            </a:r>
            <a:endParaRPr lang="ru-RU" b="1" dirty="0">
              <a:solidFill>
                <a:schemeClr val="bg1"/>
              </a:solidFill>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0" y="1920240"/>
            <a:ext cx="3962400" cy="3696789"/>
          </a:xfrm>
        </p:spPr>
      </p:pic>
      <p:cxnSp>
        <p:nvCxnSpPr>
          <p:cNvPr id="6" name="Прямая со стрелкой 5"/>
          <p:cNvCxnSpPr/>
          <p:nvPr/>
        </p:nvCxnSpPr>
        <p:spPr>
          <a:xfrm flipH="1" flipV="1">
            <a:off x="3601076" y="1645919"/>
            <a:ext cx="1188720" cy="2090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816425" y="1064362"/>
            <a:ext cx="2850717" cy="477054"/>
          </a:xfrm>
          <a:prstGeom prst="rect">
            <a:avLst/>
          </a:prstGeom>
          <a:ln>
            <a:solidFill>
              <a:srgbClr val="C00000"/>
            </a:solidFill>
          </a:ln>
        </p:spPr>
        <p:txBody>
          <a:bodyPr wrap="none">
            <a:spAutoFit/>
          </a:bodyPr>
          <a:lstStyle/>
          <a:p>
            <a:r>
              <a:rPr lang="en-US" sz="2500" b="1" dirty="0" err="1">
                <a:solidFill>
                  <a:srgbClr val="000000"/>
                </a:solidFill>
                <a:latin typeface="Arial" panose="020B0604020202020204" pitchFamily="34" charset="0"/>
              </a:rPr>
              <a:t>Kalte</a:t>
            </a:r>
            <a:r>
              <a:rPr lang="en-US" sz="2500" b="1" dirty="0">
                <a:solidFill>
                  <a:srgbClr val="000000"/>
                </a:solidFill>
                <a:latin typeface="Arial" panose="020B0604020202020204" pitchFamily="34" charset="0"/>
              </a:rPr>
              <a:t> </a:t>
            </a:r>
            <a:r>
              <a:rPr lang="en-US" sz="2500" b="1" dirty="0" err="1">
                <a:solidFill>
                  <a:srgbClr val="000000"/>
                </a:solidFill>
                <a:latin typeface="Arial" panose="020B0604020202020204" pitchFamily="34" charset="0"/>
              </a:rPr>
              <a:t>Vorspeisen</a:t>
            </a:r>
            <a:r>
              <a:rPr lang="en-US" sz="2500" b="1" dirty="0">
                <a:solidFill>
                  <a:srgbClr val="000000"/>
                </a:solidFill>
                <a:latin typeface="Arial" panose="020B0604020202020204" pitchFamily="34" charset="0"/>
              </a:rPr>
              <a:t> </a:t>
            </a:r>
            <a:endParaRPr lang="ru-RU" sz="2500" dirty="0"/>
          </a:p>
        </p:txBody>
      </p:sp>
      <p:sp>
        <p:nvSpPr>
          <p:cNvPr id="14" name="Прямоугольник 13"/>
          <p:cNvSpPr/>
          <p:nvPr/>
        </p:nvSpPr>
        <p:spPr>
          <a:xfrm>
            <a:off x="509451" y="1558601"/>
            <a:ext cx="3100249" cy="1323439"/>
          </a:xfrm>
          <a:prstGeom prst="rect">
            <a:avLst/>
          </a:prstGeom>
        </p:spPr>
        <p:txBody>
          <a:bodyPr wrap="square">
            <a:spAutoFit/>
          </a:bodyPr>
          <a:lstStyle/>
          <a:p>
            <a:r>
              <a:rPr lang="en-US" sz="2000" dirty="0" err="1">
                <a:latin typeface="Arial" panose="020B0604020202020204" pitchFamily="34" charset="0"/>
                <a:cs typeface="Arial" panose="020B0604020202020204" pitchFamily="34" charset="0"/>
              </a:rPr>
              <a:t>Schinken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2,90</a:t>
            </a:r>
          </a:p>
          <a:p>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Bohnensalat</a:t>
            </a:r>
            <a:r>
              <a:rPr lang="en-US" sz="2000" dirty="0">
                <a:latin typeface="Arial" panose="020B0604020202020204" pitchFamily="34" charset="0"/>
                <a:cs typeface="Arial" panose="020B0604020202020204" pitchFamily="34" charset="0"/>
              </a:rPr>
              <a:t> 1,90</a:t>
            </a:r>
          </a:p>
          <a:p>
            <a:r>
              <a:rPr lang="de-DE" sz="2000" dirty="0">
                <a:latin typeface="Arial" panose="020B0604020202020204" pitchFamily="34" charset="0"/>
                <a:cs typeface="Arial" panose="020B0604020202020204" pitchFamily="34" charset="0"/>
              </a:rPr>
              <a:t>Eier mit Mayonnaise 2,30</a:t>
            </a:r>
          </a:p>
          <a:p>
            <a:r>
              <a:rPr lang="en-US" sz="2000" dirty="0" err="1">
                <a:latin typeface="Arial" panose="020B0604020202020204" pitchFamily="34" charset="0"/>
                <a:cs typeface="Arial" panose="020B0604020202020204" pitchFamily="34" charset="0"/>
              </a:rPr>
              <a:t>Salatteller</a:t>
            </a:r>
            <a:r>
              <a:rPr lang="en-US" sz="2000" dirty="0">
                <a:latin typeface="Arial" panose="020B0604020202020204" pitchFamily="34" charset="0"/>
                <a:cs typeface="Arial" panose="020B0604020202020204" pitchFamily="34" charset="0"/>
              </a:rPr>
              <a:t> 2,60</a:t>
            </a:r>
            <a:endParaRPr lang="ru-RU" sz="2000" dirty="0">
              <a:latin typeface="Arial" panose="020B0604020202020204" pitchFamily="34" charset="0"/>
              <a:cs typeface="Arial" panose="020B0604020202020204" pitchFamily="34" charset="0"/>
            </a:endParaRPr>
          </a:p>
        </p:txBody>
      </p:sp>
      <p:sp>
        <p:nvSpPr>
          <p:cNvPr id="15" name="Прямоугольник 14"/>
          <p:cNvSpPr/>
          <p:nvPr/>
        </p:nvSpPr>
        <p:spPr>
          <a:xfrm>
            <a:off x="8500434" y="954490"/>
            <a:ext cx="1289135" cy="477054"/>
          </a:xfrm>
          <a:prstGeom prst="rect">
            <a:avLst/>
          </a:prstGeom>
          <a:ln>
            <a:solidFill>
              <a:srgbClr val="C00000"/>
            </a:solidFill>
          </a:ln>
        </p:spPr>
        <p:txBody>
          <a:bodyPr wrap="none">
            <a:spAutoFit/>
          </a:bodyPr>
          <a:lstStyle/>
          <a:p>
            <a:r>
              <a:rPr lang="en-US" sz="2500" smtClean="0">
                <a:solidFill>
                  <a:srgbClr val="000000"/>
                </a:solidFill>
                <a:latin typeface="Arial" panose="020B0604020202020204" pitchFamily="34" charset="0"/>
                <a:cs typeface="Arial" panose="020B0604020202020204" pitchFamily="34" charset="0"/>
              </a:rPr>
              <a:t>Dessert</a:t>
            </a:r>
            <a:endParaRPr lang="ru-RU" sz="2500" dirty="0">
              <a:latin typeface="Arial" panose="020B0604020202020204" pitchFamily="34" charset="0"/>
              <a:cs typeface="Arial" panose="020B0604020202020204" pitchFamily="34" charset="0"/>
            </a:endParaRPr>
          </a:p>
        </p:txBody>
      </p:sp>
      <p:sp>
        <p:nvSpPr>
          <p:cNvPr id="16" name="Прямоугольник 15"/>
          <p:cNvSpPr/>
          <p:nvPr/>
        </p:nvSpPr>
        <p:spPr>
          <a:xfrm>
            <a:off x="8769531" y="1580604"/>
            <a:ext cx="2673532" cy="1323439"/>
          </a:xfrm>
          <a:prstGeom prst="rect">
            <a:avLst/>
          </a:prstGeom>
        </p:spPr>
        <p:txBody>
          <a:bodyPr wrap="square">
            <a:spAutoFit/>
          </a:bodyPr>
          <a:lstStyle/>
          <a:p>
            <a:r>
              <a:rPr lang="en-US" sz="2000" dirty="0" err="1">
                <a:solidFill>
                  <a:srgbClr val="000000"/>
                </a:solidFill>
                <a:latin typeface="Arial" panose="020B0604020202020204" pitchFamily="34" charset="0"/>
              </a:rPr>
              <a:t>Obst</a:t>
            </a:r>
            <a:r>
              <a:rPr lang="en-US" sz="2000" dirty="0">
                <a:solidFill>
                  <a:srgbClr val="000000"/>
                </a:solidFill>
                <a:latin typeface="Arial" panose="020B0604020202020204" pitchFamily="34" charset="0"/>
              </a:rPr>
              <a:t> 1,50 </a:t>
            </a:r>
          </a:p>
          <a:p>
            <a:r>
              <a:rPr lang="en-US" sz="2000" dirty="0" smtClean="0">
                <a:solidFill>
                  <a:srgbClr val="000000"/>
                </a:solidFill>
                <a:latin typeface="Arial" panose="020B0604020202020204" pitchFamily="34" charset="0"/>
              </a:rPr>
              <a:t>Torte </a:t>
            </a:r>
            <a:r>
              <a:rPr lang="en-US" sz="2000" dirty="0">
                <a:solidFill>
                  <a:srgbClr val="000000"/>
                </a:solidFill>
                <a:latin typeface="Arial" panose="020B0604020202020204" pitchFamily="34" charset="0"/>
              </a:rPr>
              <a:t>1,70 </a:t>
            </a:r>
          </a:p>
          <a:p>
            <a:r>
              <a:rPr lang="de-DE" sz="2000" dirty="0" smtClean="0">
                <a:solidFill>
                  <a:srgbClr val="000000"/>
                </a:solidFill>
                <a:latin typeface="Arial" panose="020B0604020202020204" pitchFamily="34" charset="0"/>
              </a:rPr>
              <a:t>Eis </a:t>
            </a:r>
            <a:r>
              <a:rPr lang="de-DE" sz="2000" dirty="0">
                <a:solidFill>
                  <a:srgbClr val="000000"/>
                </a:solidFill>
                <a:latin typeface="Arial" panose="020B0604020202020204" pitchFamily="34" charset="0"/>
              </a:rPr>
              <a:t>mit Sahne 2,00 </a:t>
            </a:r>
          </a:p>
          <a:p>
            <a:r>
              <a:rPr lang="en-US" sz="2000" dirty="0" err="1" smtClean="0">
                <a:solidFill>
                  <a:srgbClr val="000000"/>
                </a:solidFill>
                <a:latin typeface="Arial" panose="020B0604020202020204" pitchFamily="34" charset="0"/>
              </a:rPr>
              <a:t>Kuchen</a:t>
            </a:r>
            <a:r>
              <a:rPr lang="en-US" sz="2000" dirty="0" smtClean="0">
                <a:solidFill>
                  <a:srgbClr val="000000"/>
                </a:solidFill>
                <a:latin typeface="Arial" panose="020B0604020202020204" pitchFamily="34" charset="0"/>
              </a:rPr>
              <a:t> </a:t>
            </a:r>
            <a:r>
              <a:rPr lang="en-US" sz="2000" dirty="0">
                <a:solidFill>
                  <a:srgbClr val="000000"/>
                </a:solidFill>
                <a:latin typeface="Arial" panose="020B0604020202020204" pitchFamily="34" charset="0"/>
              </a:rPr>
              <a:t>1,40 </a:t>
            </a:r>
            <a:endParaRPr lang="ru-RU" sz="2000" dirty="0"/>
          </a:p>
        </p:txBody>
      </p:sp>
      <p:cxnSp>
        <p:nvCxnSpPr>
          <p:cNvPr id="17" name="Прямая со стрелкой 16"/>
          <p:cNvCxnSpPr/>
          <p:nvPr/>
        </p:nvCxnSpPr>
        <p:spPr>
          <a:xfrm flipV="1">
            <a:off x="7243270" y="1476104"/>
            <a:ext cx="1180096" cy="4441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9819528" y="2866308"/>
            <a:ext cx="1422184" cy="477054"/>
          </a:xfrm>
          <a:prstGeom prst="rect">
            <a:avLst/>
          </a:prstGeom>
          <a:ln>
            <a:solidFill>
              <a:srgbClr val="C00000"/>
            </a:solidFill>
          </a:ln>
        </p:spPr>
        <p:txBody>
          <a:bodyPr wrap="none">
            <a:spAutoFit/>
          </a:bodyPr>
          <a:lstStyle/>
          <a:p>
            <a:r>
              <a:rPr lang="en-US" sz="2500" b="1" dirty="0" err="1" smtClean="0">
                <a:solidFill>
                  <a:srgbClr val="000000"/>
                </a:solidFill>
                <a:latin typeface="Arial" panose="020B0604020202020204" pitchFamily="34" charset="0"/>
              </a:rPr>
              <a:t>Suppen</a:t>
            </a:r>
            <a:r>
              <a:rPr lang="en-US" b="1" dirty="0" smtClean="0">
                <a:solidFill>
                  <a:srgbClr val="000000"/>
                </a:solidFill>
                <a:latin typeface="Arial" panose="020B0604020202020204" pitchFamily="34" charset="0"/>
              </a:rPr>
              <a:t> </a:t>
            </a:r>
            <a:endParaRPr lang="ru-RU" dirty="0"/>
          </a:p>
        </p:txBody>
      </p:sp>
      <p:sp>
        <p:nvSpPr>
          <p:cNvPr id="21" name="Прямоугольник 20"/>
          <p:cNvSpPr/>
          <p:nvPr/>
        </p:nvSpPr>
        <p:spPr>
          <a:xfrm>
            <a:off x="8582300" y="4742678"/>
            <a:ext cx="1574470" cy="477054"/>
          </a:xfrm>
          <a:prstGeom prst="rect">
            <a:avLst/>
          </a:prstGeom>
          <a:ln>
            <a:solidFill>
              <a:srgbClr val="C00000"/>
            </a:solidFill>
          </a:ln>
        </p:spPr>
        <p:txBody>
          <a:bodyPr wrap="none">
            <a:spAutoFit/>
          </a:bodyPr>
          <a:lstStyle/>
          <a:p>
            <a:r>
              <a:rPr lang="en-US" sz="2500" b="1" dirty="0" err="1">
                <a:solidFill>
                  <a:srgbClr val="000000"/>
                </a:solidFill>
                <a:latin typeface="Arial" panose="020B0604020202020204" pitchFamily="34" charset="0"/>
              </a:rPr>
              <a:t>Getränke</a:t>
            </a:r>
            <a:endParaRPr lang="ru-RU" sz="2500" dirty="0"/>
          </a:p>
        </p:txBody>
      </p:sp>
      <p:sp>
        <p:nvSpPr>
          <p:cNvPr id="22" name="Прямоугольник 21"/>
          <p:cNvSpPr/>
          <p:nvPr/>
        </p:nvSpPr>
        <p:spPr>
          <a:xfrm>
            <a:off x="9369535" y="3378956"/>
            <a:ext cx="2786826" cy="1015663"/>
          </a:xfrm>
          <a:prstGeom prst="rect">
            <a:avLst/>
          </a:prstGeom>
        </p:spPr>
        <p:txBody>
          <a:bodyPr wrap="square">
            <a:spAutoFit/>
          </a:bodyPr>
          <a:lstStyle/>
          <a:p>
            <a:r>
              <a:rPr lang="en-US" sz="2000" dirty="0" err="1" smtClean="0">
                <a:solidFill>
                  <a:srgbClr val="000000"/>
                </a:solidFill>
                <a:latin typeface="Arial" panose="020B0604020202020204" pitchFamily="34" charset="0"/>
              </a:rPr>
              <a:t>Gemüsesuppe</a:t>
            </a:r>
            <a:r>
              <a:rPr lang="en-US" sz="2000" dirty="0" smtClean="0">
                <a:solidFill>
                  <a:srgbClr val="000000"/>
                </a:solidFill>
                <a:latin typeface="Arial" panose="020B0604020202020204" pitchFamily="34" charset="0"/>
              </a:rPr>
              <a:t> 1,40</a:t>
            </a:r>
          </a:p>
          <a:p>
            <a:r>
              <a:rPr lang="it-IT" sz="2000" dirty="0" smtClean="0">
                <a:solidFill>
                  <a:srgbClr val="000000"/>
                </a:solidFill>
                <a:latin typeface="Arial" panose="020B0604020202020204" pitchFamily="34" charset="0"/>
              </a:rPr>
              <a:t>Nudelsuppe 1,50</a:t>
            </a:r>
          </a:p>
          <a:p>
            <a:r>
              <a:rPr lang="en-US" sz="2000" dirty="0" err="1" smtClean="0">
                <a:solidFill>
                  <a:srgbClr val="000000"/>
                </a:solidFill>
                <a:latin typeface="Arial" panose="020B0604020202020204" pitchFamily="34" charset="0"/>
              </a:rPr>
              <a:t>Hühnersuppe</a:t>
            </a:r>
            <a:r>
              <a:rPr lang="en-US" sz="2000" dirty="0" smtClean="0">
                <a:solidFill>
                  <a:srgbClr val="000000"/>
                </a:solidFill>
                <a:latin typeface="Arial" panose="020B0604020202020204" pitchFamily="34" charset="0"/>
              </a:rPr>
              <a:t> 2,15</a:t>
            </a:r>
            <a:endParaRPr lang="en-US" sz="2000" dirty="0">
              <a:solidFill>
                <a:srgbClr val="000000"/>
              </a:solidFill>
              <a:latin typeface="Arial" panose="020B0604020202020204" pitchFamily="34" charset="0"/>
            </a:endParaRPr>
          </a:p>
        </p:txBody>
      </p:sp>
      <p:sp>
        <p:nvSpPr>
          <p:cNvPr id="23" name="Прямоугольник 22"/>
          <p:cNvSpPr/>
          <p:nvPr/>
        </p:nvSpPr>
        <p:spPr>
          <a:xfrm>
            <a:off x="8382114" y="5308852"/>
            <a:ext cx="2874828" cy="1323439"/>
          </a:xfrm>
          <a:prstGeom prst="rect">
            <a:avLst/>
          </a:prstGeom>
        </p:spPr>
        <p:txBody>
          <a:bodyPr wrap="square">
            <a:spAutoFit/>
          </a:bodyPr>
          <a:lstStyle/>
          <a:p>
            <a:r>
              <a:rPr lang="en-US" sz="2000" dirty="0" err="1" smtClean="0">
                <a:solidFill>
                  <a:srgbClr val="000000"/>
                </a:solidFill>
                <a:latin typeface="Arial" panose="020B0604020202020204" pitchFamily="34" charset="0"/>
              </a:rPr>
              <a:t>Mineralwasser</a:t>
            </a:r>
            <a:r>
              <a:rPr lang="en-US" sz="2000" dirty="0" smtClean="0">
                <a:solidFill>
                  <a:srgbClr val="000000"/>
                </a:solidFill>
                <a:latin typeface="Arial" panose="020B0604020202020204" pitchFamily="34" charset="0"/>
              </a:rPr>
              <a:t> </a:t>
            </a:r>
            <a:r>
              <a:rPr lang="en-US" sz="2000" dirty="0">
                <a:solidFill>
                  <a:srgbClr val="000000"/>
                </a:solidFill>
                <a:latin typeface="Arial" panose="020B0604020202020204" pitchFamily="34" charset="0"/>
              </a:rPr>
              <a:t>1,00 </a:t>
            </a:r>
          </a:p>
          <a:p>
            <a:r>
              <a:rPr lang="it-IT" sz="2000" dirty="0" smtClean="0">
                <a:solidFill>
                  <a:srgbClr val="000000"/>
                </a:solidFill>
                <a:latin typeface="Arial" panose="020B0604020202020204" pitchFamily="34" charset="0"/>
              </a:rPr>
              <a:t>Coca </a:t>
            </a:r>
            <a:r>
              <a:rPr lang="it-IT" sz="2000" dirty="0">
                <a:solidFill>
                  <a:srgbClr val="000000"/>
                </a:solidFill>
                <a:latin typeface="Arial" panose="020B0604020202020204" pitchFamily="34" charset="0"/>
              </a:rPr>
              <a:t>Cola 1,80</a:t>
            </a:r>
          </a:p>
          <a:p>
            <a:r>
              <a:rPr lang="en-US" sz="2000" dirty="0" err="1" smtClean="0">
                <a:solidFill>
                  <a:srgbClr val="000000"/>
                </a:solidFill>
                <a:latin typeface="Arial" panose="020B0604020202020204" pitchFamily="34" charset="0"/>
              </a:rPr>
              <a:t>Orangensaft</a:t>
            </a:r>
            <a:r>
              <a:rPr lang="en-US" sz="2000" dirty="0" smtClean="0">
                <a:solidFill>
                  <a:srgbClr val="000000"/>
                </a:solidFill>
                <a:latin typeface="Arial" panose="020B0604020202020204" pitchFamily="34" charset="0"/>
              </a:rPr>
              <a:t> </a:t>
            </a:r>
            <a:r>
              <a:rPr lang="en-US" sz="2000" dirty="0">
                <a:solidFill>
                  <a:srgbClr val="000000"/>
                </a:solidFill>
                <a:latin typeface="Arial" panose="020B0604020202020204" pitchFamily="34" charset="0"/>
              </a:rPr>
              <a:t>2,00 </a:t>
            </a:r>
          </a:p>
          <a:p>
            <a:r>
              <a:rPr lang="en-US" sz="2000" dirty="0" err="1">
                <a:solidFill>
                  <a:srgbClr val="000000"/>
                </a:solidFill>
                <a:latin typeface="Arial" panose="020B0604020202020204" pitchFamily="34" charset="0"/>
              </a:rPr>
              <a:t>Kaffee</a:t>
            </a:r>
            <a:r>
              <a:rPr lang="en-US" sz="2000" dirty="0">
                <a:solidFill>
                  <a:srgbClr val="000000"/>
                </a:solidFill>
                <a:latin typeface="Arial" panose="020B0604020202020204" pitchFamily="34" charset="0"/>
              </a:rPr>
              <a:t> 2,10 </a:t>
            </a:r>
            <a:endParaRPr lang="ru-RU" sz="2000" dirty="0"/>
          </a:p>
        </p:txBody>
      </p:sp>
      <p:sp>
        <p:nvSpPr>
          <p:cNvPr id="24" name="Прямоугольник 23"/>
          <p:cNvSpPr/>
          <p:nvPr/>
        </p:nvSpPr>
        <p:spPr>
          <a:xfrm>
            <a:off x="636099" y="3158696"/>
            <a:ext cx="2339102" cy="477054"/>
          </a:xfrm>
          <a:prstGeom prst="rect">
            <a:avLst/>
          </a:prstGeom>
          <a:ln>
            <a:solidFill>
              <a:srgbClr val="C00000"/>
            </a:solidFill>
          </a:ln>
        </p:spPr>
        <p:txBody>
          <a:bodyPr wrap="none">
            <a:spAutoFit/>
          </a:bodyPr>
          <a:lstStyle/>
          <a:p>
            <a:r>
              <a:rPr lang="en-US" sz="2500" b="1" dirty="0" err="1">
                <a:solidFill>
                  <a:srgbClr val="000000"/>
                </a:solidFill>
                <a:latin typeface="Arial" panose="020B0604020202020204" pitchFamily="34" charset="0"/>
              </a:rPr>
              <a:t>Hauptgerichte</a:t>
            </a:r>
            <a:endParaRPr lang="ru-RU" sz="2500" dirty="0"/>
          </a:p>
        </p:txBody>
      </p:sp>
      <p:sp>
        <p:nvSpPr>
          <p:cNvPr id="25" name="Прямоугольник 24"/>
          <p:cNvSpPr/>
          <p:nvPr/>
        </p:nvSpPr>
        <p:spPr>
          <a:xfrm>
            <a:off x="145869" y="3768634"/>
            <a:ext cx="4157190" cy="2554545"/>
          </a:xfrm>
          <a:prstGeom prst="rect">
            <a:avLst/>
          </a:prstGeom>
        </p:spPr>
        <p:txBody>
          <a:bodyPr wrap="square">
            <a:spAutoFit/>
          </a:bodyPr>
          <a:lstStyle/>
          <a:p>
            <a:r>
              <a:rPr lang="en-US" sz="2000" dirty="0" err="1">
                <a:solidFill>
                  <a:srgbClr val="000000"/>
                </a:solidFill>
                <a:latin typeface="Arial" panose="020B0604020202020204" pitchFamily="34" charset="0"/>
              </a:rPr>
              <a:t>Gulasch</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mit</a:t>
            </a:r>
            <a:r>
              <a:rPr lang="en-US" sz="2000" dirty="0">
                <a:solidFill>
                  <a:srgbClr val="000000"/>
                </a:solidFill>
                <a:latin typeface="Arial" panose="020B0604020202020204" pitchFamily="34" charset="0"/>
              </a:rPr>
              <a:t> Reis 4,90 </a:t>
            </a:r>
          </a:p>
          <a:p>
            <a:r>
              <a:rPr lang="en-US" sz="2000" dirty="0">
                <a:solidFill>
                  <a:srgbClr val="000000"/>
                </a:solidFill>
                <a:latin typeface="Arial" panose="020B0604020202020204" pitchFamily="34" charset="0"/>
              </a:rPr>
              <a:t>Schnitzel </a:t>
            </a:r>
            <a:r>
              <a:rPr lang="en-US" sz="2000" dirty="0" err="1">
                <a:solidFill>
                  <a:srgbClr val="000000"/>
                </a:solidFill>
                <a:latin typeface="Arial" panose="020B0604020202020204" pitchFamily="34" charset="0"/>
              </a:rPr>
              <a:t>mit</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Kartoffeln</a:t>
            </a:r>
            <a:r>
              <a:rPr lang="en-US" sz="2000" dirty="0">
                <a:solidFill>
                  <a:srgbClr val="000000"/>
                </a:solidFill>
                <a:latin typeface="Arial" panose="020B0604020202020204" pitchFamily="34" charset="0"/>
              </a:rPr>
              <a:t> 7,70 </a:t>
            </a:r>
          </a:p>
          <a:p>
            <a:r>
              <a:rPr lang="en-US" sz="2000" dirty="0" err="1">
                <a:solidFill>
                  <a:srgbClr val="000000"/>
                </a:solidFill>
                <a:latin typeface="Arial" panose="020B0604020202020204" pitchFamily="34" charset="0"/>
              </a:rPr>
              <a:t>Würstchen</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mit</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Kartoffelsalat</a:t>
            </a:r>
            <a:r>
              <a:rPr lang="en-US" sz="2000" dirty="0">
                <a:solidFill>
                  <a:srgbClr val="000000"/>
                </a:solidFill>
                <a:latin typeface="Arial" panose="020B0604020202020204" pitchFamily="34" charset="0"/>
              </a:rPr>
              <a:t> 2,60 </a:t>
            </a:r>
          </a:p>
          <a:p>
            <a:r>
              <a:rPr lang="en-US" sz="2000" dirty="0">
                <a:solidFill>
                  <a:srgbClr val="000000"/>
                </a:solidFill>
                <a:latin typeface="Arial" panose="020B0604020202020204" pitchFamily="34" charset="0"/>
              </a:rPr>
              <a:t>Bratwurst </a:t>
            </a:r>
            <a:r>
              <a:rPr lang="en-US" sz="2000" dirty="0" err="1">
                <a:solidFill>
                  <a:srgbClr val="000000"/>
                </a:solidFill>
                <a:latin typeface="Arial" panose="020B0604020202020204" pitchFamily="34" charset="0"/>
              </a:rPr>
              <a:t>mit</a:t>
            </a:r>
            <a:r>
              <a:rPr lang="en-US" sz="2000" dirty="0">
                <a:solidFill>
                  <a:srgbClr val="000000"/>
                </a:solidFill>
                <a:latin typeface="Arial" panose="020B0604020202020204" pitchFamily="34" charset="0"/>
              </a:rPr>
              <a:t> Sauerkraut 3,25 </a:t>
            </a:r>
          </a:p>
          <a:p>
            <a:r>
              <a:rPr lang="de-DE" sz="2000" dirty="0">
                <a:solidFill>
                  <a:srgbClr val="000000"/>
                </a:solidFill>
                <a:latin typeface="Arial" panose="020B0604020202020204" pitchFamily="34" charset="0"/>
              </a:rPr>
              <a:t>Hähnchen mit Pommes frites 4,50 </a:t>
            </a:r>
          </a:p>
          <a:p>
            <a:r>
              <a:rPr lang="en-US" sz="2000" dirty="0">
                <a:solidFill>
                  <a:srgbClr val="000000"/>
                </a:solidFill>
                <a:latin typeface="Arial" panose="020B0604020202020204" pitchFamily="34" charset="0"/>
              </a:rPr>
              <a:t>Spaghetti </a:t>
            </a:r>
            <a:r>
              <a:rPr lang="en-US" sz="2000" dirty="0" err="1">
                <a:solidFill>
                  <a:srgbClr val="000000"/>
                </a:solidFill>
                <a:latin typeface="Arial" panose="020B0604020202020204" pitchFamily="34" charset="0"/>
              </a:rPr>
              <a:t>mit</a:t>
            </a:r>
            <a:r>
              <a:rPr lang="en-US" sz="2000" dirty="0">
                <a:solidFill>
                  <a:srgbClr val="000000"/>
                </a:solidFill>
                <a:latin typeface="Arial" panose="020B0604020202020204" pitchFamily="34" charset="0"/>
              </a:rPr>
              <a:t> </a:t>
            </a:r>
            <a:r>
              <a:rPr lang="en-US" sz="2000" dirty="0" err="1">
                <a:solidFill>
                  <a:srgbClr val="000000"/>
                </a:solidFill>
                <a:latin typeface="Arial" panose="020B0604020202020204" pitchFamily="34" charset="0"/>
              </a:rPr>
              <a:t>Tomatensoße</a:t>
            </a:r>
            <a:r>
              <a:rPr lang="en-US" sz="2000" dirty="0">
                <a:solidFill>
                  <a:srgbClr val="000000"/>
                </a:solidFill>
                <a:latin typeface="Arial" panose="020B0604020202020204" pitchFamily="34" charset="0"/>
              </a:rPr>
              <a:t> 3,00 </a:t>
            </a:r>
          </a:p>
          <a:p>
            <a:r>
              <a:rPr lang="en-US" sz="2000" dirty="0" err="1">
                <a:solidFill>
                  <a:srgbClr val="000000"/>
                </a:solidFill>
                <a:latin typeface="Arial" panose="020B0604020202020204" pitchFamily="34" charset="0"/>
              </a:rPr>
              <a:t>Schweinebraten</a:t>
            </a:r>
            <a:r>
              <a:rPr lang="en-US" sz="2000" dirty="0">
                <a:solidFill>
                  <a:srgbClr val="000000"/>
                </a:solidFill>
                <a:latin typeface="Arial" panose="020B0604020202020204" pitchFamily="34" charset="0"/>
              </a:rPr>
              <a:t> 8,85 </a:t>
            </a:r>
          </a:p>
          <a:p>
            <a:r>
              <a:rPr lang="en-US" sz="2000" dirty="0" err="1">
                <a:solidFill>
                  <a:srgbClr val="000000"/>
                </a:solidFill>
                <a:latin typeface="Arial" panose="020B0604020202020204" pitchFamily="34" charset="0"/>
              </a:rPr>
              <a:t>Eintopf</a:t>
            </a:r>
            <a:r>
              <a:rPr lang="en-US" sz="2000" dirty="0">
                <a:solidFill>
                  <a:srgbClr val="000000"/>
                </a:solidFill>
                <a:latin typeface="Arial" panose="020B0604020202020204" pitchFamily="34" charset="0"/>
              </a:rPr>
              <a:t> 4,75 </a:t>
            </a:r>
            <a:endParaRPr lang="ru-RU" sz="2000" dirty="0"/>
          </a:p>
        </p:txBody>
      </p:sp>
      <p:cxnSp>
        <p:nvCxnSpPr>
          <p:cNvPr id="26" name="Прямая со стрелкой 25"/>
          <p:cNvCxnSpPr/>
          <p:nvPr/>
        </p:nvCxnSpPr>
        <p:spPr>
          <a:xfrm flipV="1">
            <a:off x="8032376" y="3345462"/>
            <a:ext cx="1180096" cy="4441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060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6625</TotalTime>
  <Words>710</Words>
  <Application>Microsoft Office PowerPoint</Application>
  <PresentationFormat>Широкоэкранный</PresentationFormat>
  <Paragraphs>229</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17</vt:i4>
      </vt:variant>
    </vt:vector>
  </HeadingPairs>
  <TitlesOfParts>
    <vt:vector size="24" baseType="lpstr">
      <vt:lpstr>Arial</vt:lpstr>
      <vt:lpstr>Calibri</vt:lpstr>
      <vt:lpstr>Calibri Light</vt:lpstr>
      <vt:lpstr>Times New Roman</vt:lpstr>
      <vt:lpstr>Wingdings</vt:lpstr>
      <vt:lpstr>Тема Office</vt:lpstr>
      <vt:lpstr>Office Theme</vt:lpstr>
      <vt:lpstr>DEUTSCH</vt:lpstr>
      <vt:lpstr>PLAN DER STUNDE:</vt:lpstr>
      <vt:lpstr>Ratet mal!</vt:lpstr>
      <vt:lpstr>Das Gedicht</vt:lpstr>
      <vt:lpstr>Die Sprichwörter</vt:lpstr>
      <vt:lpstr>Die Sprichwörter</vt:lpstr>
      <vt:lpstr>Neue Wörter</vt:lpstr>
      <vt:lpstr>Wir lesen den Text</vt:lpstr>
      <vt:lpstr>Die Speisekarte</vt:lpstr>
      <vt:lpstr>Grammatik</vt:lpstr>
      <vt:lpstr>Wir machen Übung</vt:lpstr>
      <vt:lpstr>Презентация PowerPoint</vt:lpstr>
      <vt:lpstr>Презентация PowerPoint</vt:lpstr>
      <vt:lpstr>Wir machen Übung</vt:lpstr>
      <vt:lpstr>Wir machen Übung</vt:lpstr>
      <vt:lpstr>Aufgabe für selbstständige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Пользователь</dc:creator>
  <cp:lastModifiedBy>Пользователь</cp:lastModifiedBy>
  <cp:revision>142</cp:revision>
  <dcterms:created xsi:type="dcterms:W3CDTF">2020-09-21T16:11:53Z</dcterms:created>
  <dcterms:modified xsi:type="dcterms:W3CDTF">2020-11-28T05:09:01Z</dcterms:modified>
</cp:coreProperties>
</file>