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88" r:id="rId5"/>
    <p:sldId id="292" r:id="rId6"/>
    <p:sldId id="299" r:id="rId7"/>
    <p:sldId id="301" r:id="rId8"/>
    <p:sldId id="302" r:id="rId9"/>
    <p:sldId id="309" r:id="rId10"/>
    <p:sldId id="307" r:id="rId11"/>
    <p:sldId id="276" r:id="rId12"/>
    <p:sldId id="303" r:id="rId13"/>
    <p:sldId id="300" r:id="rId14"/>
    <p:sldId id="304" r:id="rId15"/>
    <p:sldId id="305" r:id="rId16"/>
    <p:sldId id="306" r:id="rId17"/>
    <p:sldId id="263" r:id="rId18"/>
    <p:sldId id="295" r:id="rId19"/>
    <p:sldId id="293" r:id="rId20"/>
    <p:sldId id="261" r:id="rId21"/>
    <p:sldId id="308" r:id="rId22"/>
    <p:sldId id="26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9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9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4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6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43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1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24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08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12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1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0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21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51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3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7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3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3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6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39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3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063F-A4BF-4312-8FBE-993D5DC7E615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2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8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g"/><Relationship Id="rId5" Type="http://schemas.openxmlformats.org/officeDocument/2006/relationships/image" Target="../media/image24.jfif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17.jf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fif"/><Relationship Id="rId5" Type="http://schemas.openxmlformats.org/officeDocument/2006/relationships/image" Target="../media/image31.jfif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8.gif"/><Relationship Id="rId3" Type="http://schemas.openxmlformats.org/officeDocument/2006/relationships/slideLayout" Target="../slideLayouts/slideLayout13.xml"/><Relationship Id="rId7" Type="http://schemas.openxmlformats.org/officeDocument/2006/relationships/hyperlink" Target="http://smiles.33b.ru/smile.108112.html" TargetMode="External"/><Relationship Id="rId12" Type="http://schemas.openxmlformats.org/officeDocument/2006/relationships/image" Target="../media/image7.gif"/><Relationship Id="rId17" Type="http://schemas.openxmlformats.org/officeDocument/2006/relationships/image" Target="../media/image12.gif"/><Relationship Id="rId2" Type="http://schemas.openxmlformats.org/officeDocument/2006/relationships/audio" Target="../media/media1.mp3"/><Relationship Id="rId16" Type="http://schemas.openxmlformats.org/officeDocument/2006/relationships/image" Target="../media/image11.gif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11" Type="http://schemas.openxmlformats.org/officeDocument/2006/relationships/hyperlink" Target="http://smiles.33b.ru/smile.108111.html" TargetMode="External"/><Relationship Id="rId5" Type="http://schemas.openxmlformats.org/officeDocument/2006/relationships/hyperlink" Target="http://smiles.33b.ru/smile.108105.html" TargetMode="External"/><Relationship Id="rId15" Type="http://schemas.openxmlformats.org/officeDocument/2006/relationships/image" Target="../media/image10.gif"/><Relationship Id="rId10" Type="http://schemas.openxmlformats.org/officeDocument/2006/relationships/image" Target="../media/image6.gif"/><Relationship Id="rId4" Type="http://schemas.openxmlformats.org/officeDocument/2006/relationships/image" Target="../media/image3.png"/><Relationship Id="rId9" Type="http://schemas.openxmlformats.org/officeDocument/2006/relationships/hyperlink" Target="http://smiles.33b.ru/smile.108110.html" TargetMode="External"/><Relationship Id="rId1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g"/><Relationship Id="rId5" Type="http://schemas.openxmlformats.org/officeDocument/2006/relationships/image" Target="../media/image17.jfi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70021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500" y="1943101"/>
            <a:ext cx="10929938" cy="4646386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de-DE" sz="2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</a:p>
          <a:p>
            <a:pPr algn="l"/>
            <a:r>
              <a:rPr lang="de-DE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Hoch </a:t>
            </a:r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 er leben </a:t>
            </a:r>
          </a:p>
          <a:p>
            <a:endParaRPr lang="de-DE" sz="6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42889" y="190160"/>
            <a:ext cx="2317749" cy="134302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DE" sz="5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endParaRPr lang="ru-RU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42888"/>
            <a:ext cx="1794329" cy="12375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688" y="3807725"/>
            <a:ext cx="2167009" cy="264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12192000" cy="79828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Wörter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039204"/>
              </p:ext>
            </p:extLst>
          </p:nvPr>
        </p:nvGraphicFramePr>
        <p:xfrm>
          <a:off x="757644" y="966649"/>
          <a:ext cx="10724606" cy="552559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362303">
                  <a:extLst>
                    <a:ext uri="{9D8B030D-6E8A-4147-A177-3AD203B41FA5}">
                      <a16:colId xmlns:a16="http://schemas.microsoft.com/office/drawing/2014/main" val="165079529"/>
                    </a:ext>
                  </a:extLst>
                </a:gridCol>
                <a:gridCol w="5362303">
                  <a:extLst>
                    <a:ext uri="{9D8B030D-6E8A-4147-A177-3AD203B41FA5}">
                      <a16:colId xmlns:a16="http://schemas.microsoft.com/office/drawing/2014/main" val="521585646"/>
                    </a:ext>
                  </a:extLst>
                </a:gridCol>
              </a:tblGrid>
              <a:tr h="552559"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Geburtstag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день</a:t>
                      </a:r>
                      <a:r>
                        <a:rPr lang="ru-RU" sz="3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рождение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8658"/>
                  </a:ext>
                </a:extLst>
              </a:tr>
              <a:tr h="552559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Einladung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приглашение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398315"/>
                  </a:ext>
                </a:extLst>
              </a:tr>
              <a:tr h="552559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Geschenk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подарок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87636"/>
                  </a:ext>
                </a:extLst>
              </a:tr>
              <a:tr h="552559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Wünsche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пожелание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624341"/>
                  </a:ext>
                </a:extLst>
              </a:tr>
              <a:tr h="552559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Party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вечеринка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51188"/>
                  </a:ext>
                </a:extLst>
              </a:tr>
              <a:tr h="552559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Glück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счастье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55248"/>
                  </a:ext>
                </a:extLst>
              </a:tr>
              <a:tr h="552559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feiern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праздновать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563409"/>
                  </a:ext>
                </a:extLst>
              </a:tr>
              <a:tr h="552559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schenken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дарить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445004"/>
                  </a:ext>
                </a:extLst>
              </a:tr>
              <a:tr h="552559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gratulieren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поздравлять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261890"/>
                  </a:ext>
                </a:extLst>
              </a:tr>
              <a:tr h="552559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einladen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приглашать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550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9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Geburtstag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1906" y="901044"/>
            <a:ext cx="11530013" cy="5758771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21" y="1201003"/>
            <a:ext cx="3464354" cy="51588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404347">
            <a:off x="6434032" y="1515106"/>
            <a:ext cx="5394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Geburtstagskind</a:t>
            </a:r>
            <a:endParaRPr lang="ru-RU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273737">
            <a:off x="979299" y="1638171"/>
            <a:ext cx="398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Geburtstag</a:t>
            </a:r>
            <a:endParaRPr lang="ru-RU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77803">
            <a:off x="537175" y="4743492"/>
            <a:ext cx="55449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Geburtstagsparty</a:t>
            </a:r>
            <a:endParaRPr lang="ru-RU" sz="35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652718">
            <a:off x="6869900" y="4321456"/>
            <a:ext cx="49744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Geburtstagseinladung</a:t>
            </a:r>
            <a:endParaRPr lang="ru-RU" sz="3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5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Geburtstagseinladung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0352">
            <a:off x="307834" y="1034010"/>
            <a:ext cx="4455236" cy="3241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119">
            <a:off x="7934751" y="3833476"/>
            <a:ext cx="3908285" cy="28083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189">
            <a:off x="723331" y="4251777"/>
            <a:ext cx="2756848" cy="2435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356">
            <a:off x="5348402" y="1157511"/>
            <a:ext cx="3254424" cy="23545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8113">
            <a:off x="3894283" y="3938950"/>
            <a:ext cx="3668689" cy="25974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1999">
            <a:off x="9378839" y="961285"/>
            <a:ext cx="2122252" cy="30027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114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Geburtstagseinladung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6" y="836022"/>
            <a:ext cx="10454185" cy="60219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44703" y="1514902"/>
            <a:ext cx="34119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500" b="1" dirty="0" smtClean="0">
                <a:solidFill>
                  <a:srgbClr val="00206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Anna / Max</a:t>
            </a:r>
            <a:endParaRPr lang="ru-RU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1067" y="2827362"/>
            <a:ext cx="34119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500" b="1" dirty="0" smtClean="0">
                <a:solidFill>
                  <a:srgbClr val="00206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15. Februar</a:t>
            </a:r>
            <a:endParaRPr lang="ru-RU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5685" y="3354992"/>
            <a:ext cx="48699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500" b="1" dirty="0" smtClean="0">
                <a:solidFill>
                  <a:srgbClr val="00206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16</a:t>
            </a:r>
            <a:r>
              <a:rPr lang="en-US" sz="4500" b="1" dirty="0" smtClean="0">
                <a:solidFill>
                  <a:srgbClr val="00206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:00            19:00</a:t>
            </a:r>
            <a:endParaRPr lang="ru-RU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5684" y="3747407"/>
            <a:ext cx="62427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500" b="1" dirty="0" smtClean="0">
                <a:solidFill>
                  <a:srgbClr val="00206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Ins </a:t>
            </a:r>
            <a:r>
              <a:rPr lang="de-DE" sz="4500" b="1" dirty="0" err="1" smtClean="0">
                <a:solidFill>
                  <a:srgbClr val="00206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Cafe</a:t>
            </a:r>
            <a:r>
              <a:rPr lang="ru-RU" sz="4500" b="1" dirty="0" smtClean="0">
                <a:solidFill>
                  <a:srgbClr val="00206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«</a:t>
            </a:r>
            <a:r>
              <a:rPr lang="de-DE" sz="4500" b="1" dirty="0" smtClean="0">
                <a:solidFill>
                  <a:srgbClr val="00206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Blümchen</a:t>
            </a:r>
            <a:r>
              <a:rPr lang="ru-RU" sz="4500" b="1" dirty="0" smtClean="0">
                <a:solidFill>
                  <a:srgbClr val="00206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»</a:t>
            </a:r>
            <a:endParaRPr lang="de-DE" sz="2000" b="1" dirty="0" smtClean="0">
              <a:solidFill>
                <a:srgbClr val="002060"/>
              </a:solidFill>
              <a:latin typeface="Bradley Hand ITC" panose="03070402050302030203" pitchFamily="66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63931" y="4170405"/>
            <a:ext cx="617348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500" b="1" dirty="0">
                <a:solidFill>
                  <a:srgbClr val="00206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auf der </a:t>
            </a:r>
            <a:r>
              <a:rPr lang="de-DE" sz="4500" b="1" dirty="0" err="1" smtClean="0">
                <a:solidFill>
                  <a:srgbClr val="00206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Puschkinstraße</a:t>
            </a:r>
            <a:r>
              <a:rPr lang="de-DE" sz="4500" b="1" dirty="0" smtClean="0">
                <a:solidFill>
                  <a:srgbClr val="00206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 </a:t>
            </a:r>
            <a:endParaRPr lang="ru-RU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9487" y="4667452"/>
            <a:ext cx="15808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500" b="1" dirty="0" smtClean="0">
                <a:solidFill>
                  <a:srgbClr val="00206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Peter</a:t>
            </a:r>
            <a:endParaRPr lang="ru-RU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52131" y="5452282"/>
            <a:ext cx="5691117" cy="580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9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Geburtstagskarte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6190">
            <a:off x="527334" y="1083114"/>
            <a:ext cx="3146668" cy="29413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091">
            <a:off x="934870" y="3526797"/>
            <a:ext cx="2806846" cy="31207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0808">
            <a:off x="4539693" y="1045720"/>
            <a:ext cx="2706202" cy="3771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167" y="1257784"/>
            <a:ext cx="2744053" cy="21829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5150">
            <a:off x="5022422" y="4579624"/>
            <a:ext cx="3773480" cy="19656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671">
            <a:off x="9158783" y="3688542"/>
            <a:ext cx="2182505" cy="292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85"/>
            <a:ext cx="12192000" cy="683231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5685"/>
            <a:ext cx="12192000" cy="159678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Herzlichen Glückwunsch!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3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856342"/>
            <a:ext cx="11530013" cy="5758771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5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gratulieren (Dativ) + zu (Dativ)</a:t>
            </a:r>
            <a:endParaRPr lang="ru-RU" sz="5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+ dem </a:t>
            </a:r>
            <a:r>
              <a:rPr lang="en-US" sz="5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5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endParaRPr lang="en-US" sz="5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5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5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der = </a:t>
            </a:r>
            <a:r>
              <a:rPr lang="en-US" sz="5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</a:t>
            </a:r>
            <a:endParaRPr lang="de-DE" sz="5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786084"/>
              </p:ext>
            </p:extLst>
          </p:nvPr>
        </p:nvGraphicFramePr>
        <p:xfrm>
          <a:off x="1269242" y="3312742"/>
          <a:ext cx="9717206" cy="31242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804334">
                  <a:extLst>
                    <a:ext uri="{9D8B030D-6E8A-4147-A177-3AD203B41FA5}">
                      <a16:colId xmlns:a16="http://schemas.microsoft.com/office/drawing/2014/main" val="1486145853"/>
                    </a:ext>
                  </a:extLst>
                </a:gridCol>
                <a:gridCol w="2054269">
                  <a:extLst>
                    <a:ext uri="{9D8B030D-6E8A-4147-A177-3AD203B41FA5}">
                      <a16:colId xmlns:a16="http://schemas.microsoft.com/office/drawing/2014/main" val="1616094124"/>
                    </a:ext>
                  </a:extLst>
                </a:gridCol>
                <a:gridCol w="2846088">
                  <a:extLst>
                    <a:ext uri="{9D8B030D-6E8A-4147-A177-3AD203B41FA5}">
                      <a16:colId xmlns:a16="http://schemas.microsoft.com/office/drawing/2014/main" val="1777763973"/>
                    </a:ext>
                  </a:extLst>
                </a:gridCol>
                <a:gridCol w="2012515">
                  <a:extLst>
                    <a:ext uri="{9D8B030D-6E8A-4147-A177-3AD203B41FA5}">
                      <a16:colId xmlns:a16="http://schemas.microsoft.com/office/drawing/2014/main" val="4026657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Nominativ</a:t>
                      </a:r>
                      <a:r>
                        <a:rPr lang="en-US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Dativ</a:t>
                      </a:r>
                      <a:r>
                        <a:rPr lang="en-US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Nominativ</a:t>
                      </a:r>
                      <a:r>
                        <a:rPr lang="en-US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Dativ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26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3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ihr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euch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818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er/es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ihm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ihnen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395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ihr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Ihnen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563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5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2095" y="988409"/>
            <a:ext cx="89620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de-DE" sz="35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z.B</a:t>
            </a:r>
            <a:r>
              <a:rPr lang="de-DE" sz="35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Morgen </a:t>
            </a:r>
            <a:r>
              <a:rPr lang="de-DE" sz="35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der Geburtstag </a:t>
            </a:r>
            <a:r>
              <a:rPr lang="de-DE" sz="35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Vaters.</a:t>
            </a:r>
            <a:endParaRPr lang="de-DE" sz="35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de-DE" sz="35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DE" sz="35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Ich </a:t>
            </a:r>
            <a:r>
              <a:rPr lang="de-DE" sz="35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muß</a:t>
            </a:r>
            <a:r>
              <a:rPr lang="de-DE" sz="35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35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ihm </a:t>
            </a:r>
            <a:r>
              <a:rPr lang="de-DE" sz="35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gratulieren.</a:t>
            </a:r>
            <a:endParaRPr lang="de-DE" sz="35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9515" y="2157960"/>
            <a:ext cx="100402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000" dirty="0">
                <a:solidFill>
                  <a:srgbClr val="333333"/>
                </a:solidFill>
                <a:latin typeface="arial" panose="020B0604020202020204" pitchFamily="34" charset="0"/>
              </a:rPr>
              <a:t>Morgen ist der Geburtstag des Bruders</a:t>
            </a:r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</a:p>
          <a:p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</a:rPr>
              <a:t>Morgen </a:t>
            </a:r>
            <a:r>
              <a:rPr lang="de-DE" sz="3000" dirty="0">
                <a:solidFill>
                  <a:srgbClr val="333333"/>
                </a:solidFill>
                <a:latin typeface="arial" panose="020B0604020202020204" pitchFamily="34" charset="0"/>
              </a:rPr>
              <a:t>ist der Geburtstag der Schwester</a:t>
            </a:r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</a:p>
          <a:p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</a:rPr>
              <a:t>Morgen </a:t>
            </a:r>
            <a:r>
              <a:rPr lang="de-DE" sz="3000" dirty="0">
                <a:solidFill>
                  <a:srgbClr val="333333"/>
                </a:solidFill>
                <a:latin typeface="arial" panose="020B0604020202020204" pitchFamily="34" charset="0"/>
              </a:rPr>
              <a:t>ist der Geburtstag der Mutter</a:t>
            </a:r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</a:p>
          <a:p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</a:rPr>
              <a:t>Morgen </a:t>
            </a:r>
            <a:r>
              <a:rPr lang="de-DE" sz="3000" dirty="0">
                <a:solidFill>
                  <a:srgbClr val="333333"/>
                </a:solidFill>
                <a:latin typeface="arial" panose="020B0604020202020204" pitchFamily="34" charset="0"/>
              </a:rPr>
              <a:t>ist der Geburtstag </a:t>
            </a:r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</a:rPr>
              <a:t>des Lehrers.</a:t>
            </a:r>
          </a:p>
          <a:p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endParaRPr lang="ru-RU" sz="3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9515" y="2664470"/>
            <a:ext cx="50610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b="1" dirty="0">
                <a:solidFill>
                  <a:srgbClr val="002060"/>
                </a:solidFill>
                <a:latin typeface="arial" panose="020B0604020202020204" pitchFamily="34" charset="0"/>
              </a:rPr>
              <a:t>—Ich </a:t>
            </a:r>
            <a:r>
              <a:rPr lang="de-DE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muß</a:t>
            </a:r>
            <a:r>
              <a:rPr lang="de-DE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ihm gratulieren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9515" y="3599745"/>
            <a:ext cx="49552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b="1" dirty="0">
                <a:solidFill>
                  <a:srgbClr val="002060"/>
                </a:solidFill>
                <a:latin typeface="arial" panose="020B0604020202020204" pitchFamily="34" charset="0"/>
              </a:rPr>
              <a:t>—Ich </a:t>
            </a:r>
            <a:r>
              <a:rPr lang="de-DE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muß</a:t>
            </a:r>
            <a:r>
              <a:rPr lang="de-DE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ihr </a:t>
            </a:r>
            <a:r>
              <a:rPr lang="de-DE" sz="3000" b="1" dirty="0">
                <a:solidFill>
                  <a:srgbClr val="002060"/>
                </a:solidFill>
                <a:latin typeface="arial" panose="020B0604020202020204" pitchFamily="34" charset="0"/>
              </a:rPr>
              <a:t>gratulieren.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9515" y="4494679"/>
            <a:ext cx="49552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b="1" dirty="0">
                <a:solidFill>
                  <a:srgbClr val="002060"/>
                </a:solidFill>
                <a:latin typeface="arial" panose="020B0604020202020204" pitchFamily="34" charset="0"/>
              </a:rPr>
              <a:t>—Ich </a:t>
            </a:r>
            <a:r>
              <a:rPr lang="de-DE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muß</a:t>
            </a:r>
            <a:r>
              <a:rPr lang="de-DE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ihr </a:t>
            </a:r>
            <a:r>
              <a:rPr lang="de-DE" sz="3000" b="1" dirty="0">
                <a:solidFill>
                  <a:srgbClr val="002060"/>
                </a:solidFill>
                <a:latin typeface="arial" panose="020B0604020202020204" pitchFamily="34" charset="0"/>
              </a:rPr>
              <a:t>gratulieren.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9515" y="5389614"/>
            <a:ext cx="514756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b="1" dirty="0">
                <a:solidFill>
                  <a:srgbClr val="002060"/>
                </a:solidFill>
                <a:latin typeface="arial" panose="020B0604020202020204" pitchFamily="34" charset="0"/>
              </a:rPr>
              <a:t>—Ich </a:t>
            </a:r>
            <a:r>
              <a:rPr lang="de-DE" sz="3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muß</a:t>
            </a:r>
            <a:r>
              <a:rPr lang="de-DE" sz="3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ihm </a:t>
            </a:r>
            <a:r>
              <a:rPr lang="de-DE" sz="3000" b="1" dirty="0">
                <a:solidFill>
                  <a:srgbClr val="002060"/>
                </a:solidFill>
                <a:latin typeface="arial" panose="020B0604020202020204" pitchFamily="34" charset="0"/>
              </a:rPr>
              <a:t>gratulieren. </a:t>
            </a:r>
          </a:p>
        </p:txBody>
      </p:sp>
    </p:spTree>
    <p:extLst>
      <p:ext uri="{BB962C8B-B14F-4D97-AF65-F5344CB8AC3E}">
        <p14:creationId xmlns:p14="http://schemas.microsoft.com/office/powerpoint/2010/main" val="117979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3164" y="1218401"/>
            <a:ext cx="112685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de-DE" sz="30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z.B</a:t>
            </a:r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Bald </a:t>
            </a:r>
            <a:r>
              <a:rPr lang="de-DE" sz="3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der 8. März.</a:t>
            </a:r>
          </a:p>
          <a:p>
            <a:pPr fontAlgn="base"/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DE" sz="3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Herzliche Glückwünsche </a:t>
            </a:r>
            <a:r>
              <a:rPr lang="de-DE" sz="30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de-DE" sz="3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Internationalen Frauentag!</a:t>
            </a:r>
            <a:endParaRPr lang="de-DE" sz="3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3164" y="2234064"/>
            <a:ext cx="79793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000" dirty="0">
                <a:solidFill>
                  <a:srgbClr val="333333"/>
                </a:solidFill>
                <a:latin typeface="arial" panose="020B0604020202020204" pitchFamily="34" charset="0"/>
              </a:rPr>
              <a:t>Bald ist </a:t>
            </a:r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</a:rPr>
              <a:t>Geburtstag meiner Mutter.</a:t>
            </a:r>
          </a:p>
          <a:p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</a:rPr>
              <a:t>—</a:t>
            </a:r>
          </a:p>
          <a:p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</a:rPr>
              <a:t>Bald </a:t>
            </a:r>
            <a:r>
              <a:rPr lang="de-DE" sz="3000" dirty="0">
                <a:solidFill>
                  <a:srgbClr val="333333"/>
                </a:solidFill>
                <a:latin typeface="arial" panose="020B0604020202020204" pitchFamily="34" charset="0"/>
              </a:rPr>
              <a:t>ist </a:t>
            </a:r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</a:rPr>
              <a:t>Osterfest.</a:t>
            </a:r>
          </a:p>
          <a:p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</a:rPr>
              <a:t>—</a:t>
            </a:r>
          </a:p>
          <a:p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</a:rPr>
              <a:t>Bald </a:t>
            </a:r>
            <a:r>
              <a:rPr lang="de-DE" sz="3000" dirty="0">
                <a:solidFill>
                  <a:srgbClr val="333333"/>
                </a:solidFill>
                <a:latin typeface="arial" panose="020B0604020202020204" pitchFamily="34" charset="0"/>
              </a:rPr>
              <a:t>ist </a:t>
            </a:r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</a:rPr>
              <a:t>unser Opa 50 </a:t>
            </a:r>
            <a:r>
              <a:rPr lang="de-DE" sz="3000" dirty="0">
                <a:solidFill>
                  <a:srgbClr val="333333"/>
                </a:solidFill>
                <a:latin typeface="arial" panose="020B0604020202020204" pitchFamily="34" charset="0"/>
              </a:rPr>
              <a:t>Jahre alt</a:t>
            </a:r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</a:rPr>
              <a:t>— </a:t>
            </a:r>
          </a:p>
          <a:p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</a:rPr>
              <a:t>Bald </a:t>
            </a:r>
            <a:r>
              <a:rPr lang="de-DE" sz="3000" dirty="0">
                <a:solidFill>
                  <a:srgbClr val="333333"/>
                </a:solidFill>
                <a:latin typeface="arial" panose="020B0604020202020204" pitchFamily="34" charset="0"/>
              </a:rPr>
              <a:t>ist der erste Januar</a:t>
            </a:r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</a:rPr>
              <a:t>—</a:t>
            </a:r>
            <a:endParaRPr lang="ru-RU" sz="3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14483" y="2616442"/>
            <a:ext cx="78806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Herzliche </a:t>
            </a:r>
            <a:r>
              <a:rPr lang="de-DE" sz="3000" b="1" i="1" dirty="0">
                <a:solidFill>
                  <a:srgbClr val="002060"/>
                </a:solidFill>
                <a:latin typeface="arial" panose="020B0604020202020204" pitchFamily="34" charset="0"/>
              </a:rPr>
              <a:t>Glückwünsche </a:t>
            </a:r>
            <a:r>
              <a:rPr lang="de-DE" sz="30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zum Geburtstag!</a:t>
            </a:r>
            <a:endParaRPr lang="de-DE" sz="3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endParaRPr lang="de-DE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4482" y="3613013"/>
            <a:ext cx="75151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Herzliche </a:t>
            </a:r>
            <a:r>
              <a:rPr lang="de-DE" sz="3000" b="1" i="1" dirty="0">
                <a:solidFill>
                  <a:srgbClr val="002060"/>
                </a:solidFill>
                <a:latin typeface="arial" panose="020B0604020202020204" pitchFamily="34" charset="0"/>
              </a:rPr>
              <a:t>Glückwünsche </a:t>
            </a:r>
            <a:r>
              <a:rPr lang="de-DE" sz="30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zum Osterfest!</a:t>
            </a:r>
            <a:endParaRPr lang="de-DE" sz="3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endParaRPr lang="de-DE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4483" y="4495784"/>
            <a:ext cx="75184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Herzliche </a:t>
            </a:r>
            <a:r>
              <a:rPr lang="de-DE" sz="3000" b="1" i="1" dirty="0">
                <a:solidFill>
                  <a:srgbClr val="002060"/>
                </a:solidFill>
                <a:latin typeface="arial" panose="020B0604020202020204" pitchFamily="34" charset="0"/>
              </a:rPr>
              <a:t>Glückwünsche </a:t>
            </a:r>
            <a:r>
              <a:rPr lang="de-DE" sz="30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zum Jubiläum!</a:t>
            </a:r>
            <a:endParaRPr lang="de-DE" sz="3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endParaRPr lang="de-DE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4482" y="5407460"/>
            <a:ext cx="79223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Herzliche </a:t>
            </a:r>
            <a:r>
              <a:rPr lang="de-DE" sz="3000" b="1" i="1" dirty="0">
                <a:solidFill>
                  <a:srgbClr val="002060"/>
                </a:solidFill>
                <a:latin typeface="arial" panose="020B0604020202020204" pitchFamily="34" charset="0"/>
              </a:rPr>
              <a:t>Glückwünsche </a:t>
            </a:r>
            <a:r>
              <a:rPr lang="de-DE" sz="30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zum Neuen Jahr!</a:t>
            </a:r>
            <a:endParaRPr lang="de-DE" sz="3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endParaRPr lang="de-DE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3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7063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Geburtstagsrezept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47" y="870631"/>
            <a:ext cx="8734567" cy="598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94343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STUNDE: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146629"/>
            <a:ext cx="11530013" cy="5239883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Hausarbeit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</a:t>
            </a: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 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Gedicht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lernen neue Wörter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</a:t>
            </a: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machen Übungen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Aufgabe für selbstständige Arbeit</a:t>
            </a:r>
            <a:endParaRPr lang="ru-RU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7063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für selbstständige Arbeit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050878"/>
            <a:ext cx="11530013" cy="5540991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Übung 1, Seite 123</a:t>
            </a:r>
          </a:p>
          <a:p>
            <a:pPr algn="l"/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Finden Sie die </a:t>
            </a:r>
            <a:r>
              <a:rPr lang="de-DE" sz="40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versteckennen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Wörter!</a:t>
            </a:r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Übung 2, Seite 123</a:t>
            </a:r>
          </a:p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Verbinden Sie die Nomen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84" y="3466530"/>
            <a:ext cx="3872271" cy="282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429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1445" y="1091821"/>
            <a:ext cx="11235630" cy="5431809"/>
          </a:xfrm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  <a:endParaRPr 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976" y="3807725"/>
            <a:ext cx="3562066" cy="240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Hausaufgabe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46" y="1021266"/>
            <a:ext cx="11464119" cy="547842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 </a:t>
            </a:r>
            <a:r>
              <a:rPr lang="ru-RU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Seite 119 </a:t>
            </a:r>
            <a:r>
              <a:rPr lang="ru-RU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5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Wem</a:t>
            </a:r>
            <a:r>
              <a:rPr lang="ru-RU" sz="3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schmeckt</a:t>
            </a:r>
            <a:r>
              <a:rPr lang="ru-RU" sz="3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ru-RU" sz="3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Schmeckt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 ___________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Pizza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?      </a:t>
            </a:r>
            <a:endParaRPr lang="de-DE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schmeckt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gut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schmeckt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_____ 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?     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- ____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schmecken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Spaghetti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endParaRPr lang="de-DE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______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schmecken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Pommes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frites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     </a:t>
            </a:r>
            <a:endParaRPr lang="de-DE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schmeckt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Schweinebraten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     </a:t>
            </a:r>
            <a:endParaRPr lang="de-DE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schmeckt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Gulasch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Nudeln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endParaRPr lang="de-DE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schmeck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Würstchen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Sauerkraut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 schmeckt </a:t>
            </a:r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Eis mit Früchten. 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9928" y="1569493"/>
            <a:ext cx="293426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de-DE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Kinder</a:t>
            </a:r>
            <a:r>
              <a:rPr lang="de-DE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sz="3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4232" y="2070207"/>
            <a:ext cx="14307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ihnen</a:t>
            </a:r>
            <a:endParaRPr lang="ru-RU" sz="3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3833" y="2580316"/>
            <a:ext cx="9007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endParaRPr lang="ru-RU" sz="3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82384" y="2580316"/>
            <a:ext cx="9007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3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endParaRPr lang="ru-RU" sz="3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4734" y="3647116"/>
            <a:ext cx="11009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Ihm</a:t>
            </a:r>
            <a:endParaRPr lang="ru-RU" sz="3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6926" y="4147830"/>
            <a:ext cx="31640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Meinen</a:t>
            </a:r>
            <a:r>
              <a:rPr lang="en-US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Elter</a:t>
            </a:r>
            <a:r>
              <a:rPr lang="de-DE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sz="3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6924" y="4696057"/>
            <a:ext cx="293426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en-US" sz="3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Kusine</a:t>
            </a:r>
            <a:endParaRPr lang="ru-RU" sz="3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1140" y="5275095"/>
            <a:ext cx="293426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Meinem</a:t>
            </a:r>
            <a:r>
              <a:rPr lang="en-US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Opa</a:t>
            </a:r>
            <a:endParaRPr lang="ru-RU" sz="3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0668" y="5822797"/>
            <a:ext cx="293426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endParaRPr lang="ru-RU" sz="3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7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Geburtstagslied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8983" y="1053617"/>
            <a:ext cx="913093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endParaRPr lang="ru-RU" sz="3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s-dnem-rozhdeniya-na-nemeckom-nemeckaya-pozdravlyal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914" y="5662684"/>
            <a:ext cx="609600" cy="609600"/>
          </a:xfrm>
          <a:prstGeom prst="rect">
            <a:avLst/>
          </a:prstGeom>
        </p:spPr>
      </p:pic>
      <p:pic>
        <p:nvPicPr>
          <p:cNvPr id="5" name="Picture 9" descr="2ed289bfe88d1f4c332b5e9791f4305b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56420" y="5300734"/>
            <a:ext cx="1333500" cy="1333500"/>
          </a:xfrm>
          <a:prstGeom prst="rect">
            <a:avLst/>
          </a:prstGeom>
          <a:noFill/>
        </p:spPr>
      </p:pic>
      <p:pic>
        <p:nvPicPr>
          <p:cNvPr id="6" name="Picture 5" descr="c09015259d45d2768413ee4edd7a8743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933" y="5305665"/>
            <a:ext cx="1333500" cy="1333500"/>
          </a:xfrm>
          <a:prstGeom prst="rect">
            <a:avLst/>
          </a:prstGeom>
          <a:noFill/>
        </p:spPr>
      </p:pic>
      <p:pic>
        <p:nvPicPr>
          <p:cNvPr id="8" name="Picture 6" descr="33b44212315acfbd4949c2cba89ef4fb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41433" y="5300734"/>
            <a:ext cx="1333500" cy="1333500"/>
          </a:xfrm>
          <a:prstGeom prst="rect">
            <a:avLst/>
          </a:prstGeom>
          <a:noFill/>
        </p:spPr>
      </p:pic>
      <p:pic>
        <p:nvPicPr>
          <p:cNvPr id="9" name="Picture 7" descr="521245980fcf8191c0082378ba038394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647268" y="5300734"/>
            <a:ext cx="1333500" cy="1333500"/>
          </a:xfrm>
          <a:prstGeom prst="rect">
            <a:avLst/>
          </a:prstGeom>
          <a:noFill/>
        </p:spPr>
      </p:pic>
      <p:pic>
        <p:nvPicPr>
          <p:cNvPr id="11" name="Picture 52" descr="7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74933" y="4964841"/>
            <a:ext cx="6699036" cy="1666449"/>
          </a:xfrm>
          <a:prstGeom prst="rect">
            <a:avLst/>
          </a:prstGeom>
          <a:noFill/>
        </p:spPr>
      </p:pic>
      <p:pic>
        <p:nvPicPr>
          <p:cNvPr id="13" name="Picture 24" descr="0_3a3_38801887_XL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0832112">
            <a:off x="1041689" y="1684559"/>
            <a:ext cx="1655763" cy="1317948"/>
          </a:xfrm>
          <a:prstGeom prst="rect">
            <a:avLst/>
          </a:prstGeom>
          <a:noFill/>
        </p:spPr>
      </p:pic>
      <p:pic>
        <p:nvPicPr>
          <p:cNvPr id="14" name="Picture 24" descr="0_3a3_38801887_XL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349233">
            <a:off x="9701515" y="1684558"/>
            <a:ext cx="1655763" cy="1317949"/>
          </a:xfrm>
          <a:prstGeom prst="rect">
            <a:avLst/>
          </a:prstGeom>
          <a:noFill/>
        </p:spPr>
      </p:pic>
      <p:pic>
        <p:nvPicPr>
          <p:cNvPr id="15" name="Picture 17" descr="72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370218">
            <a:off x="8038680" y="1297501"/>
            <a:ext cx="1209675" cy="1844675"/>
          </a:xfrm>
          <a:prstGeom prst="rect">
            <a:avLst/>
          </a:prstGeom>
          <a:noFill/>
        </p:spPr>
      </p:pic>
      <p:pic>
        <p:nvPicPr>
          <p:cNvPr id="16" name="Picture 17" descr="72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92949" y="2607523"/>
            <a:ext cx="1209675" cy="1844675"/>
          </a:xfrm>
          <a:prstGeom prst="rect">
            <a:avLst/>
          </a:prstGeom>
          <a:noFill/>
        </p:spPr>
      </p:pic>
      <p:pic>
        <p:nvPicPr>
          <p:cNvPr id="17" name="Picture 15" descr="74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292011" y="1231950"/>
            <a:ext cx="765374" cy="862930"/>
          </a:xfrm>
          <a:prstGeom prst="rect">
            <a:avLst/>
          </a:prstGeom>
          <a:noFill/>
        </p:spPr>
      </p:pic>
      <p:pic>
        <p:nvPicPr>
          <p:cNvPr id="18" name="Picture 15" descr="74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356972" y="4025139"/>
            <a:ext cx="691493" cy="936758"/>
          </a:xfrm>
          <a:prstGeom prst="rect">
            <a:avLst/>
          </a:prstGeom>
          <a:noFill/>
        </p:spPr>
      </p:pic>
      <p:pic>
        <p:nvPicPr>
          <p:cNvPr id="20" name="Picture 28" descr="5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299526" y="836023"/>
            <a:ext cx="3643521" cy="4464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133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8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das Gedicht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3" y="968991"/>
            <a:ext cx="10686197" cy="567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6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Assoziogramm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6288">
            <a:off x="356526" y="4024732"/>
            <a:ext cx="3056793" cy="2383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2" y="955535"/>
            <a:ext cx="2705172" cy="2373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830" y="855890"/>
            <a:ext cx="1901617" cy="29878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5836">
            <a:off x="9118722" y="4064411"/>
            <a:ext cx="2136671" cy="24859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70" y="899030"/>
            <a:ext cx="4126173" cy="18344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01" y="4755391"/>
            <a:ext cx="3962400" cy="1999397"/>
          </a:xfrm>
          <a:prstGeom prst="rect">
            <a:avLst/>
          </a:prstGeom>
        </p:spPr>
      </p:pic>
      <p:sp>
        <p:nvSpPr>
          <p:cNvPr id="14" name="Пятно 2 13"/>
          <p:cNvSpPr/>
          <p:nvPr/>
        </p:nvSpPr>
        <p:spPr>
          <a:xfrm rot="871979">
            <a:off x="3114561" y="1995349"/>
            <a:ext cx="5948371" cy="3472045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2830" y="3326472"/>
            <a:ext cx="390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Geburtstag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2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7900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125" y="440288"/>
            <a:ext cx="1168475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Geburt + s + der Tag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+ s + der Kalender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Der Geburt + s + der Tag + s + das Kind= 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Der Geburt + s + der Tag + s + die Torte= 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Der Geburt + s + der Tag + s + der Kuchen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Der Geburt + s + der Tag + s + das Lied = 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Der Geburt + s + der Tag + s + die Karte = 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Der Geburt + s + der Tag </a:t>
            </a:r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s + die Einladung = </a:t>
            </a:r>
            <a:endParaRPr lang="de-DE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Der Geburt + s + der Tag </a:t>
            </a:r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s + das Geschenk =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66545" y="511729"/>
            <a:ext cx="4804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Geburtstagkalender</a:t>
            </a:r>
            <a:endParaRPr lang="ru-RU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2546" y="1295272"/>
            <a:ext cx="4804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Geburtstagskind</a:t>
            </a:r>
            <a:endParaRPr lang="ru-RU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0870" y="2089526"/>
            <a:ext cx="4804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Geburtstagstorte</a:t>
            </a:r>
            <a:endParaRPr lang="ru-RU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9428" y="3019860"/>
            <a:ext cx="4804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Geburtstagskuchen</a:t>
            </a:r>
            <a:endParaRPr lang="ru-RU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2546" y="3823837"/>
            <a:ext cx="4804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Geburtstagslied</a:t>
            </a:r>
            <a:endParaRPr lang="ru-RU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0869" y="4684729"/>
            <a:ext cx="4804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Geburtstagskarte</a:t>
            </a:r>
            <a:endParaRPr lang="ru-RU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9429" y="5502689"/>
            <a:ext cx="4804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Geburtstagseinladung</a:t>
            </a:r>
            <a:endParaRPr lang="ru-RU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7987" y="6296943"/>
            <a:ext cx="4804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Geburtstagsgeschenk</a:t>
            </a:r>
            <a:endParaRPr lang="ru-RU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53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3140"/>
            <a:ext cx="10515600" cy="4593823"/>
          </a:xfrm>
          <a:ln w="38100">
            <a:solidFill>
              <a:srgbClr val="0070C0"/>
            </a:solidFill>
          </a:ln>
        </p:spPr>
        <p:txBody>
          <a:bodyPr/>
          <a:lstStyle/>
          <a:p>
            <a:endParaRPr lang="de-DE" dirty="0" smtClean="0"/>
          </a:p>
          <a:p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Machen</a:t>
            </a:r>
          </a:p>
          <a:p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Gratulieren</a:t>
            </a:r>
          </a:p>
          <a:p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Bekommen</a:t>
            </a:r>
          </a:p>
          <a:p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Schreiben</a:t>
            </a:r>
          </a:p>
          <a:p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Singen</a:t>
            </a:r>
          </a:p>
          <a:p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Essen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5027" y="1984547"/>
            <a:ext cx="480401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Geburtstagstorte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5027" y="2576037"/>
            <a:ext cx="480401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Geburtstagslied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5027" y="3206979"/>
            <a:ext cx="60743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Geburtstagseinladung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5027" y="3785373"/>
            <a:ext cx="60743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Geburtstagsgeschenk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8438" y="4363767"/>
            <a:ext cx="480401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Geburtstagskind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8438" y="4954894"/>
            <a:ext cx="480401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Geburtstagsparty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125337" y="2300018"/>
            <a:ext cx="2349690" cy="27905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552397" y="3081472"/>
            <a:ext cx="1924335" cy="14740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552397" y="3599410"/>
            <a:ext cx="1922630" cy="5014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6" idx="1"/>
          </p:cNvCxnSpPr>
          <p:nvPr/>
        </p:nvCxnSpPr>
        <p:spPr>
          <a:xfrm flipV="1">
            <a:off x="3338867" y="3522450"/>
            <a:ext cx="2136160" cy="6388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691664" y="2918489"/>
            <a:ext cx="2882877" cy="19001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4" idx="1"/>
          </p:cNvCxnSpPr>
          <p:nvPr/>
        </p:nvCxnSpPr>
        <p:spPr>
          <a:xfrm flipV="1">
            <a:off x="2496046" y="2300018"/>
            <a:ext cx="2978981" cy="31060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35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12192000" cy="79828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Wörter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17362"/>
              </p:ext>
            </p:extLst>
          </p:nvPr>
        </p:nvGraphicFramePr>
        <p:xfrm>
          <a:off x="757644" y="966649"/>
          <a:ext cx="10724606" cy="552559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362303">
                  <a:extLst>
                    <a:ext uri="{9D8B030D-6E8A-4147-A177-3AD203B41FA5}">
                      <a16:colId xmlns:a16="http://schemas.microsoft.com/office/drawing/2014/main" val="165079529"/>
                    </a:ext>
                  </a:extLst>
                </a:gridCol>
                <a:gridCol w="5362303">
                  <a:extLst>
                    <a:ext uri="{9D8B030D-6E8A-4147-A177-3AD203B41FA5}">
                      <a16:colId xmlns:a16="http://schemas.microsoft.com/office/drawing/2014/main" val="521585646"/>
                    </a:ext>
                  </a:extLst>
                </a:gridCol>
              </a:tblGrid>
              <a:tr h="552559"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Geburtstag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tug‘ilgan</a:t>
                      </a:r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kun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8658"/>
                  </a:ext>
                </a:extLst>
              </a:tr>
              <a:tr h="552559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Einladung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taklifnoma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398315"/>
                  </a:ext>
                </a:extLst>
              </a:tr>
              <a:tr h="552559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Geschenk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sovg</a:t>
                      </a:r>
                      <a:r>
                        <a:rPr lang="en-US" sz="3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‘a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87636"/>
                  </a:ext>
                </a:extLst>
              </a:tr>
              <a:tr h="552559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Wünsche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tilak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624341"/>
                  </a:ext>
                </a:extLst>
              </a:tr>
              <a:tr h="552559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Party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ziyofat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51188"/>
                  </a:ext>
                </a:extLst>
              </a:tr>
              <a:tr h="552559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Glück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baxt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55248"/>
                  </a:ext>
                </a:extLst>
              </a:tr>
              <a:tr h="552559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feiern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nishonlamoq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563409"/>
                  </a:ext>
                </a:extLst>
              </a:tr>
              <a:tr h="552559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schenken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sovg</a:t>
                      </a:r>
                      <a:r>
                        <a:rPr lang="en-US" sz="3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‘a</a:t>
                      </a:r>
                      <a:r>
                        <a:rPr lang="en-US" sz="3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qilmoq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445004"/>
                  </a:ext>
                </a:extLst>
              </a:tr>
              <a:tr h="552559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gratulieren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tabriklamoq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261890"/>
                  </a:ext>
                </a:extLst>
              </a:tr>
              <a:tr h="552559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einladen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taklif</a:t>
                      </a:r>
                      <a:r>
                        <a:rPr lang="en-US" sz="3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qilmoq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550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37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9619</TotalTime>
  <Words>601</Words>
  <Application>Microsoft Office PowerPoint</Application>
  <PresentationFormat>Широкоэкранный</PresentationFormat>
  <Paragraphs>200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Arial</vt:lpstr>
      <vt:lpstr>Bradley Hand ITC</vt:lpstr>
      <vt:lpstr>Calibri</vt:lpstr>
      <vt:lpstr>Calibri Light</vt:lpstr>
      <vt:lpstr>Times New Roman</vt:lpstr>
      <vt:lpstr>Wingdings</vt:lpstr>
      <vt:lpstr>Тема Office</vt:lpstr>
      <vt:lpstr>Office Theme</vt:lpstr>
      <vt:lpstr>DEUTSCH</vt:lpstr>
      <vt:lpstr>PLAN DER STUNDE:</vt:lpstr>
      <vt:lpstr>Kontrolle der Hausaufgabe</vt:lpstr>
      <vt:lpstr>Das Geburtstagslied</vt:lpstr>
      <vt:lpstr>Wir lesen das Gedicht</vt:lpstr>
      <vt:lpstr>Assoziogramm</vt:lpstr>
      <vt:lpstr>Wir machen Übung</vt:lpstr>
      <vt:lpstr>Wir machen Übung</vt:lpstr>
      <vt:lpstr>Презентация PowerPoint</vt:lpstr>
      <vt:lpstr>Презентация PowerPoint</vt:lpstr>
      <vt:lpstr>Der Geburtstag</vt:lpstr>
      <vt:lpstr>Die Geburtstagseinladung</vt:lpstr>
      <vt:lpstr>Die Geburtstagseinladung</vt:lpstr>
      <vt:lpstr>Die Geburtstagskarte</vt:lpstr>
      <vt:lpstr>Презентация PowerPoint</vt:lpstr>
      <vt:lpstr>Grammatik</vt:lpstr>
      <vt:lpstr>Wir machen Übung</vt:lpstr>
      <vt:lpstr>Wir machen Übung</vt:lpstr>
      <vt:lpstr>Das Geburtstagsrezept</vt:lpstr>
      <vt:lpstr>Aufgabe für selbstständige Arbeit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Пользователь</cp:lastModifiedBy>
  <cp:revision>172</cp:revision>
  <dcterms:created xsi:type="dcterms:W3CDTF">2020-09-21T16:11:53Z</dcterms:created>
  <dcterms:modified xsi:type="dcterms:W3CDTF">2020-12-05T05:12:33Z</dcterms:modified>
</cp:coreProperties>
</file>