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72" r:id="rId5"/>
    <p:sldId id="292" r:id="rId6"/>
    <p:sldId id="274" r:id="rId7"/>
    <p:sldId id="286" r:id="rId8"/>
    <p:sldId id="273" r:id="rId9"/>
    <p:sldId id="287" r:id="rId10"/>
    <p:sldId id="275" r:id="rId11"/>
    <p:sldId id="288" r:id="rId12"/>
    <p:sldId id="291" r:id="rId13"/>
    <p:sldId id="265" r:id="rId14"/>
    <p:sldId id="290" r:id="rId15"/>
    <p:sldId id="259" r:id="rId16"/>
    <p:sldId id="260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6" autoAdjust="0"/>
    <p:restoredTop sz="94660"/>
  </p:normalViewPr>
  <p:slideViewPr>
    <p:cSldViewPr snapToGrid="0">
      <p:cViewPr varScale="1">
        <p:scale>
          <a:sx n="66" d="100"/>
          <a:sy n="66" d="100"/>
        </p:scale>
        <p:origin x="40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47137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7811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8784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28562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93172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5588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388488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3891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058759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766206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924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21318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993223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91649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6132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3809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458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7644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6069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3990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85936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CBADB5-A366-4089-BFF5-6FB8FF19DDE1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89928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BADB5-A366-4089-BFF5-6FB8FF19DDE1}" type="datetimeFigureOut">
              <a:rPr lang="ru-RU" smtClean="0"/>
              <a:t>12.12.2020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9C42D6-FB2E-4E55-8361-384374696E2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6516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A8630-0FC3-4B10-8381-3606E4CED489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12.12.2020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ECD34-FC64-4416-A88E-3953270E935C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5500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13" Type="http://schemas.openxmlformats.org/officeDocument/2006/relationships/image" Target="../media/image24.emf"/><Relationship Id="rId18" Type="http://schemas.openxmlformats.org/officeDocument/2006/relationships/image" Target="../media/image29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12" Type="http://schemas.openxmlformats.org/officeDocument/2006/relationships/image" Target="../media/image23.emf"/><Relationship Id="rId17" Type="http://schemas.openxmlformats.org/officeDocument/2006/relationships/image" Target="../media/image28.emf"/><Relationship Id="rId2" Type="http://schemas.openxmlformats.org/officeDocument/2006/relationships/image" Target="../media/image13.emf"/><Relationship Id="rId16" Type="http://schemas.openxmlformats.org/officeDocument/2006/relationships/image" Target="../media/image27.em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7.emf"/><Relationship Id="rId11" Type="http://schemas.openxmlformats.org/officeDocument/2006/relationships/image" Target="../media/image22.emf"/><Relationship Id="rId5" Type="http://schemas.openxmlformats.org/officeDocument/2006/relationships/image" Target="../media/image16.emf"/><Relationship Id="rId15" Type="http://schemas.openxmlformats.org/officeDocument/2006/relationships/image" Target="../media/image26.emf"/><Relationship Id="rId10" Type="http://schemas.openxmlformats.org/officeDocument/2006/relationships/image" Target="../media/image21.emf"/><Relationship Id="rId19" Type="http://schemas.openxmlformats.org/officeDocument/2006/relationships/image" Target="../media/image30.emf"/><Relationship Id="rId4" Type="http://schemas.openxmlformats.org/officeDocument/2006/relationships/image" Target="../media/image15.emf"/><Relationship Id="rId9" Type="http://schemas.openxmlformats.org/officeDocument/2006/relationships/image" Target="../media/image20.emf"/><Relationship Id="rId14" Type="http://schemas.openxmlformats.org/officeDocument/2006/relationships/image" Target="../media/image25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214438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Deutsch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62" y="1582057"/>
            <a:ext cx="11115675" cy="4633006"/>
          </a:xfrm>
          <a:ln w="57150" cap="rnd">
            <a:solidFill>
              <a:srgbClr val="7030A0"/>
            </a:solidFill>
            <a:miter lim="800000"/>
          </a:ln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de-DE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Thema der Stunde:</a:t>
            </a:r>
            <a:endParaRPr lang="ru-RU" sz="54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Alles Gute, </a:t>
            </a:r>
            <a:r>
              <a:rPr lang="de-DE" sz="5400" b="1" dirty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de-DE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laf!.</a:t>
            </a:r>
          </a:p>
          <a:p>
            <a:endParaRPr lang="de-DE" sz="4800" dirty="0" smtClean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324108" y="104254"/>
            <a:ext cx="2291629" cy="86820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2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KLASSE</a:t>
            </a:r>
            <a:endParaRPr lang="ru-RU" sz="32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04254"/>
            <a:ext cx="1857829" cy="8682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88500" y="3614057"/>
            <a:ext cx="1985962" cy="24674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481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2825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4800" y="1038342"/>
            <a:ext cx="11610109" cy="5555367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</a:t>
            </a:r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lles Gute, Olaf!</a:t>
            </a:r>
          </a:p>
          <a:p>
            <a:pPr algn="just"/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Mittwoch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, der 14. September. Eigentlich ein Tag wie jeder andere. </a:t>
            </a:r>
          </a:p>
          <a:p>
            <a:pPr algn="just"/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Doch für Olaf ist heute ein ganz besonderer Tag: Geburtstag!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Die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Eltern, die Großeltern und seine Schwester Nadine empfangen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Olaf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im Wohnzimmer. Sein Vater gratuliert als Erster und schenkt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ihm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ein Skateboard. Olafs Mutter hat den Frühstückstisch </a:t>
            </a:r>
            <a:r>
              <a:rPr lang="de-DE" sz="2500" b="1" dirty="0">
                <a:solidFill>
                  <a:srgbClr val="C00000"/>
                </a:solidFill>
                <a:latin typeface="Arial" panose="020B0604020202020204" pitchFamily="34" charset="0"/>
              </a:rPr>
              <a:t>zur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 Feier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des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Tages festlich gedeckt. Sie hat für Olaf einen Pullover als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Geschenk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ru-RU" sz="25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5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Wie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jeden Morgen geht Olaf zur Schule. </a:t>
            </a:r>
            <a:r>
              <a:rPr lang="de-DE" sz="2500" b="1" dirty="0">
                <a:solidFill>
                  <a:srgbClr val="C00000"/>
                </a:solidFill>
                <a:latin typeface="Arial" panose="020B0604020202020204" pitchFamily="34" charset="0"/>
              </a:rPr>
              <a:t>Vor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 der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Schule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warten schon die Freunde </a:t>
            </a:r>
            <a:r>
              <a:rPr lang="de-DE" sz="2500" b="1" dirty="0">
                <a:solidFill>
                  <a:srgbClr val="C00000"/>
                </a:solidFill>
                <a:latin typeface="Arial" panose="020B0604020202020204" pitchFamily="34" charset="0"/>
              </a:rPr>
              <a:t>aus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 seiner Klasse und gratulieren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ihm </a:t>
            </a:r>
            <a:r>
              <a:rPr lang="de-DE" sz="2500" b="1" dirty="0">
                <a:solidFill>
                  <a:srgbClr val="C00000"/>
                </a:solidFill>
                <a:latin typeface="Arial" panose="020B0604020202020204" pitchFamily="34" charset="0"/>
              </a:rPr>
              <a:t>zum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 Geburtstag. </a:t>
            </a:r>
            <a:r>
              <a:rPr lang="de-DE" sz="2500" b="1" dirty="0">
                <a:solidFill>
                  <a:srgbClr val="C00000"/>
                </a:solidFill>
                <a:latin typeface="Arial" panose="020B0604020202020204" pitchFamily="34" charset="0"/>
              </a:rPr>
              <a:t>Nach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 der Schule geht er schnell nach Hause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ru-RU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Heute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hat Olaf seine Freunde </a:t>
            </a:r>
            <a:r>
              <a:rPr lang="de-DE" sz="2500" b="1" dirty="0">
                <a:solidFill>
                  <a:srgbClr val="C00000"/>
                </a:solidFill>
                <a:latin typeface="Arial" panose="020B0604020202020204" pitchFamily="34" charset="0"/>
              </a:rPr>
              <a:t>zur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 Geburtstagsparty eingeladen.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Am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Nachmittag kommen die Freunde. Olaf ist glücklich.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Er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packt die Geschenke aus und freut sich riesig.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Olaf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lädt die Freunde </a:t>
            </a:r>
            <a:r>
              <a:rPr lang="de-DE" sz="2500" b="1" dirty="0">
                <a:solidFill>
                  <a:srgbClr val="C00000"/>
                </a:solidFill>
                <a:latin typeface="Arial" panose="020B0604020202020204" pitchFamily="34" charset="0"/>
              </a:rPr>
              <a:t>zum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 Essen und Trinken ein. </a:t>
            </a:r>
            <a:r>
              <a:rPr lang="de-DE" sz="2500" b="1" dirty="0" smtClean="0">
                <a:solidFill>
                  <a:srgbClr val="C00000"/>
                </a:solidFill>
                <a:latin typeface="Arial" panose="020B0604020202020204" pitchFamily="34" charset="0"/>
              </a:rPr>
              <a:t>Nach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dem Essen singen alle, spielen, machen Musik und tanzen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ru-RU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endParaRPr lang="ru-RU" sz="2500" dirty="0"/>
          </a:p>
        </p:txBody>
      </p:sp>
      <p:sp>
        <p:nvSpPr>
          <p:cNvPr id="9" name="Овал 8"/>
          <p:cNvSpPr/>
          <p:nvPr/>
        </p:nvSpPr>
        <p:spPr>
          <a:xfrm>
            <a:off x="10252364" y="180109"/>
            <a:ext cx="1219201" cy="59574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S.60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498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665017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85634" y="697844"/>
            <a:ext cx="6539346" cy="1169551"/>
          </a:xfrm>
          <a:prstGeom prst="rect">
            <a:avLst/>
          </a:prstGeom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r>
              <a:rPr lang="de-DE" sz="3500" b="1" dirty="0">
                <a:solidFill>
                  <a:srgbClr val="000000"/>
                </a:solidFill>
                <a:latin typeface="Arial" panose="020B0604020202020204" pitchFamily="34" charset="0"/>
              </a:rPr>
              <a:t>aus bei mit nach seit von zu</a:t>
            </a:r>
            <a:endParaRPr lang="de-DE" sz="35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</a:rPr>
              <a:t>musst mit </a:t>
            </a:r>
            <a:r>
              <a:rPr lang="de-DE" sz="3500" b="1" dirty="0">
                <a:solidFill>
                  <a:srgbClr val="000000"/>
                </a:solidFill>
                <a:latin typeface="Arial" panose="020B0604020202020204" pitchFamily="34" charset="0"/>
              </a:rPr>
              <a:t>Dativ 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</a:rPr>
              <a:t>schreiben du!</a:t>
            </a:r>
            <a:endParaRPr lang="ru-RU" sz="3500" dirty="0"/>
          </a:p>
        </p:txBody>
      </p:sp>
      <p:sp>
        <p:nvSpPr>
          <p:cNvPr id="8" name="TextBox 7"/>
          <p:cNvSpPr txBox="1"/>
          <p:nvPr/>
        </p:nvSpPr>
        <p:spPr>
          <a:xfrm>
            <a:off x="1370841" y="3567276"/>
            <a:ext cx="1035485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– Er kommt </a:t>
            </a:r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aus der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Schule</a:t>
            </a:r>
          </a:p>
          <a:p>
            <a:r>
              <a:rPr lang="de-DE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– Karim wohnt </a:t>
            </a:r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bei seinem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Onkel</a:t>
            </a:r>
          </a:p>
          <a:p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– Ich spreche </a:t>
            </a:r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mit dem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Bruder</a:t>
            </a:r>
          </a:p>
          <a:p>
            <a:r>
              <a:rPr lang="de-DE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ach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Nach dem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Unterricht gehe ich in die Bibliothek</a:t>
            </a:r>
          </a:p>
          <a:p>
            <a:r>
              <a:rPr lang="de-DE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eit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– Sie wohnen in </a:t>
            </a:r>
            <a:r>
              <a:rPr lang="de-DE" sz="3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Chiwa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seit diesem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Jahr</a:t>
            </a:r>
          </a:p>
          <a:p>
            <a:r>
              <a:rPr lang="de-DE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– ich habe </a:t>
            </a:r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von meinem 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Freund einen Brief bekommen</a:t>
            </a:r>
          </a:p>
          <a:p>
            <a:r>
              <a:rPr lang="de-DE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de-DE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– Ich fahre </a:t>
            </a:r>
            <a:r>
              <a:rPr lang="de-DE" sz="30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zum</a:t>
            </a:r>
            <a:r>
              <a:rPr lang="de-DE" sz="3000" dirty="0" smtClean="0">
                <a:latin typeface="Arial" panose="020B0604020202020204" pitchFamily="34" charset="0"/>
                <a:cs typeface="Arial" panose="020B0604020202020204" pitchFamily="34" charset="0"/>
              </a:rPr>
              <a:t> Bahnhof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907399"/>
              </p:ext>
            </p:extLst>
          </p:nvPr>
        </p:nvGraphicFramePr>
        <p:xfrm>
          <a:off x="1370841" y="1973692"/>
          <a:ext cx="9450315" cy="1556283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1890063">
                  <a:extLst>
                    <a:ext uri="{9D8B030D-6E8A-4147-A177-3AD203B41FA5}">
                      <a16:colId xmlns:a16="http://schemas.microsoft.com/office/drawing/2014/main" val="1042788199"/>
                    </a:ext>
                  </a:extLst>
                </a:gridCol>
                <a:gridCol w="1890063">
                  <a:extLst>
                    <a:ext uri="{9D8B030D-6E8A-4147-A177-3AD203B41FA5}">
                      <a16:colId xmlns:a16="http://schemas.microsoft.com/office/drawing/2014/main" val="2316426768"/>
                    </a:ext>
                  </a:extLst>
                </a:gridCol>
                <a:gridCol w="1890063">
                  <a:extLst>
                    <a:ext uri="{9D8B030D-6E8A-4147-A177-3AD203B41FA5}">
                      <a16:colId xmlns:a16="http://schemas.microsoft.com/office/drawing/2014/main" val="1881086497"/>
                    </a:ext>
                  </a:extLst>
                </a:gridCol>
                <a:gridCol w="1890063">
                  <a:extLst>
                    <a:ext uri="{9D8B030D-6E8A-4147-A177-3AD203B41FA5}">
                      <a16:colId xmlns:a16="http://schemas.microsoft.com/office/drawing/2014/main" val="1878657659"/>
                    </a:ext>
                  </a:extLst>
                </a:gridCol>
                <a:gridCol w="1890063">
                  <a:extLst>
                    <a:ext uri="{9D8B030D-6E8A-4147-A177-3AD203B41FA5}">
                      <a16:colId xmlns:a16="http://schemas.microsoft.com/office/drawing/2014/main" val="2834410288"/>
                    </a:ext>
                  </a:extLst>
                </a:gridCol>
              </a:tblGrid>
              <a:tr h="518761">
                <a:tc>
                  <a:txBody>
                    <a:bodyPr/>
                    <a:lstStyle/>
                    <a:p>
                      <a:pPr algn="ctr"/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Pl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048007"/>
                  </a:ext>
                </a:extLst>
              </a:tr>
              <a:tr h="518761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Nominativ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8678603"/>
                  </a:ext>
                </a:extLst>
              </a:tr>
              <a:tr h="518761"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Dativ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dem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der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5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den,</a:t>
                      </a:r>
                      <a:r>
                        <a:rPr lang="de-DE" sz="2500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-n</a:t>
                      </a:r>
                      <a:endParaRPr lang="ru-RU" sz="25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6821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69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665017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4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6308" y="540204"/>
            <a:ext cx="11679381" cy="5478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30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         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z.B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</a:rPr>
              <a:t>.: mit </a:t>
            </a:r>
            <a:r>
              <a:rPr lang="de-DE" sz="3500" i="1" dirty="0">
                <a:solidFill>
                  <a:srgbClr val="000000"/>
                </a:solidFill>
                <a:latin typeface="Arial" panose="020B0604020202020204" pitchFamily="34" charset="0"/>
              </a:rPr>
              <a:t>der </a:t>
            </a:r>
            <a:r>
              <a:rPr lang="de-DE" sz="35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Brille               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</a:rPr>
              <a:t>bei </a:t>
            </a:r>
            <a:r>
              <a:rPr lang="de-DE" sz="3500" i="1" dirty="0">
                <a:solidFill>
                  <a:srgbClr val="000000"/>
                </a:solidFill>
                <a:latin typeface="Arial" panose="020B0604020202020204" pitchFamily="34" charset="0"/>
              </a:rPr>
              <a:t>der </a:t>
            </a:r>
            <a:r>
              <a:rPr lang="de-DE" sz="3500" i="1" dirty="0" smtClean="0">
                <a:solidFill>
                  <a:srgbClr val="000000"/>
                </a:solidFill>
                <a:latin typeface="Arial" panose="020B0604020202020204" pitchFamily="34" charset="0"/>
              </a:rPr>
              <a:t>Grille</a:t>
            </a:r>
            <a:endParaRPr lang="de-DE" sz="35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endParaRPr lang="en-US" sz="35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mit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... ... 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aus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... ...</a:t>
            </a:r>
          </a:p>
          <a:p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         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mit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... 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...               </a:t>
            </a:r>
            <a:r>
              <a:rPr lang="en-US" sz="3500" dirty="0" err="1">
                <a:solidFill>
                  <a:srgbClr val="000000"/>
                </a:solidFill>
                <a:latin typeface="Arial" panose="020B0604020202020204" pitchFamily="34" charset="0"/>
              </a:rPr>
              <a:t>bei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 ... ... </a:t>
            </a:r>
          </a:p>
          <a:p>
            <a:r>
              <a:rPr lang="en-US" sz="3500" dirty="0" err="1">
                <a:solidFill>
                  <a:srgbClr val="000000"/>
                </a:solidFill>
                <a:latin typeface="Arial" panose="020B0604020202020204" pitchFamily="34" charset="0"/>
              </a:rPr>
              <a:t>vor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 ... ... 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aus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... ...</a:t>
            </a:r>
          </a:p>
          <a:p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           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mit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... ... 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zu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... ...</a:t>
            </a:r>
          </a:p>
          <a:p>
            <a:r>
              <a:rPr lang="en-US" sz="3500" dirty="0" err="1">
                <a:solidFill>
                  <a:srgbClr val="000000"/>
                </a:solidFill>
                <a:latin typeface="Arial" panose="020B0604020202020204" pitchFamily="34" charset="0"/>
              </a:rPr>
              <a:t>mit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 ... ... 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vor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endParaRPr lang="en-US" sz="35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           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nach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... 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...         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mit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... ...</a:t>
            </a:r>
          </a:p>
          <a:p>
            <a:r>
              <a:rPr lang="en-US" sz="3500" dirty="0" err="1">
                <a:solidFill>
                  <a:srgbClr val="000000"/>
                </a:solidFill>
                <a:latin typeface="Arial" panose="020B0604020202020204" pitchFamily="34" charset="0"/>
              </a:rPr>
              <a:t>mit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 ... 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...             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zu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... ...</a:t>
            </a:r>
          </a:p>
          <a:p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                                 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mit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... ... 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   </a:t>
            </a:r>
            <a:r>
              <a:rPr lang="en-US" sz="3500" dirty="0" err="1" smtClean="0">
                <a:solidFill>
                  <a:srgbClr val="000000"/>
                </a:solidFill>
                <a:latin typeface="Arial" panose="020B0604020202020204" pitchFamily="34" charset="0"/>
              </a:rPr>
              <a:t>aus</a:t>
            </a:r>
            <a:r>
              <a:rPr lang="en-US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en-US" sz="3500" dirty="0">
                <a:solidFill>
                  <a:srgbClr val="000000"/>
                </a:solidFill>
                <a:latin typeface="Arial" panose="020B0604020202020204" pitchFamily="34" charset="0"/>
              </a:rPr>
              <a:t>... ...</a:t>
            </a:r>
            <a:endParaRPr lang="ru-RU" sz="35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02193" y="714860"/>
            <a:ext cx="1196697" cy="58804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47502" y="690937"/>
            <a:ext cx="1087906" cy="7327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03048" y="1363791"/>
            <a:ext cx="797798" cy="85040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9561" y="1269261"/>
            <a:ext cx="834062" cy="931828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33338" y="1642230"/>
            <a:ext cx="951036" cy="114393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35394" y="2134789"/>
            <a:ext cx="1087906" cy="65137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90629" y="2805333"/>
            <a:ext cx="906589" cy="70565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36210" y="2669630"/>
            <a:ext cx="616480" cy="84135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14346" y="3158161"/>
            <a:ext cx="979116" cy="759938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014115" y="2890379"/>
            <a:ext cx="1015379" cy="94087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193678" y="3659545"/>
            <a:ext cx="870325" cy="91373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02647" y="3659545"/>
            <a:ext cx="797798" cy="958969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250610" y="4215927"/>
            <a:ext cx="942852" cy="714703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1122905" y="4098840"/>
            <a:ext cx="797798" cy="768984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412389" y="4806567"/>
            <a:ext cx="979116" cy="814219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16267" y="4767070"/>
            <a:ext cx="870325" cy="949922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8032024" y="5279307"/>
            <a:ext cx="979116" cy="71470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1050378" y="5163368"/>
            <a:ext cx="942852" cy="90468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6546574" y="2067316"/>
            <a:ext cx="12419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518996" y="1518152"/>
            <a:ext cx="12419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540738" y="2648473"/>
            <a:ext cx="12419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225891" y="1715752"/>
            <a:ext cx="12419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957857" y="2111665"/>
            <a:ext cx="12419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68772" y="3195518"/>
            <a:ext cx="12419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837183" y="3181748"/>
            <a:ext cx="12419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141295" y="4279699"/>
            <a:ext cx="12419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926286" y="4269302"/>
            <a:ext cx="12419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948683" y="4767070"/>
            <a:ext cx="12419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139198" y="4796170"/>
            <a:ext cx="12419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984327" y="2656777"/>
            <a:ext cx="12419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00964" y="3735721"/>
            <a:ext cx="12419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4413673" y="3735721"/>
            <a:ext cx="12419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6705566" y="5292728"/>
            <a:ext cx="12419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10005154" y="5292728"/>
            <a:ext cx="124194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endParaRPr lang="ru-RU" sz="35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8914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942109"/>
          </a:xfrm>
          <a:solidFill>
            <a:srgbClr val="0070C0"/>
          </a:solidFill>
        </p:spPr>
        <p:txBody>
          <a:bodyPr>
            <a:no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35527" y="1180421"/>
            <a:ext cx="11720945" cy="4939814"/>
          </a:xfrm>
          <a:prstGeom prst="rect">
            <a:avLst/>
          </a:prstGeom>
          <a:ln w="381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Olaf 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</a:rPr>
              <a:t>hat heute Geburtstag. Er hat mich 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</a:rPr>
              <a:t>Geburtstagsparty eingeladen. Nach 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...   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</a:rPr>
              <a:t>Schule bin ich ins Kaufhaus gegangen. 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Ich 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</a:rPr>
              <a:t>habe ein Aquarium mit Goldfischen als Geschenk gekauft. Olaf hat viele Geschenke zu ... 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Geburtstag 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</a:rPr>
              <a:t>bekommen. Er war mit ... 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Geschenken 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</a:rPr>
              <a:t>zufrieden. Vor ... 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Essen 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</a:rPr>
              <a:t>haben wir getanzt und gespielt. Bei ... 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Spielen 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</a:rPr>
              <a:t>haben wir viel Spaß gehabt. Leider musste ich um 17 Uhr nach Hause gehen, weil meine Schwester dann aus ... </a:t>
            </a:r>
            <a:r>
              <a:rPr lang="de-DE" sz="3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Schule </a:t>
            </a:r>
            <a:r>
              <a:rPr lang="de-DE" sz="3500" dirty="0">
                <a:solidFill>
                  <a:srgbClr val="000000"/>
                </a:solidFill>
                <a:latin typeface="Arial" panose="020B0604020202020204" pitchFamily="34" charset="0"/>
              </a:rPr>
              <a:t>kommt. </a:t>
            </a:r>
            <a:endParaRPr lang="ru-RU" sz="3500" dirty="0"/>
          </a:p>
        </p:txBody>
      </p:sp>
      <p:sp>
        <p:nvSpPr>
          <p:cNvPr id="3" name="Овал 2"/>
          <p:cNvSpPr/>
          <p:nvPr/>
        </p:nvSpPr>
        <p:spPr>
          <a:xfrm>
            <a:off x="10141528" y="193964"/>
            <a:ext cx="1108364" cy="56803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/>
              <a:t>S.125 Üb.8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778836" y="1105579"/>
            <a:ext cx="117763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zur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31037" y="1180421"/>
            <a:ext cx="1620981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de-DE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 der</a:t>
            </a:r>
            <a:r>
              <a:rPr lang="uz-Cyrl-UZ" sz="3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315200" y="1717166"/>
            <a:ext cx="117763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86545" y="3334857"/>
            <a:ext cx="117763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1014364" y="3297436"/>
            <a:ext cx="117763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35781" y="3807215"/>
            <a:ext cx="117763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43745" y="4404379"/>
            <a:ext cx="117763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91200" y="5455515"/>
            <a:ext cx="1177636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35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</a:t>
            </a:r>
            <a:endParaRPr lang="ru-RU" sz="35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5162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1067480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Selbständige</a:t>
            </a:r>
            <a:r>
              <a:rPr lang="en-US" sz="5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Arbeit</a:t>
            </a:r>
            <a:endParaRPr lang="ru-RU" sz="5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1262744"/>
            <a:ext cx="11587162" cy="5200424"/>
          </a:xfrm>
          <a:ln w="57150">
            <a:solidFill>
              <a:srgbClr val="002060"/>
            </a:solidFill>
          </a:ln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  <a:spcBef>
                <a:spcPts val="0"/>
              </a:spcBef>
            </a:pPr>
            <a:r>
              <a:rPr lang="de-DE" sz="40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Übung 9, Seite 125</a:t>
            </a:r>
          </a:p>
          <a:p>
            <a:pPr algn="l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de-DE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Ergänzen Sie </a:t>
            </a:r>
            <a:r>
              <a:rPr lang="de-DE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die fehlenden Präpositionen und Artikel.</a:t>
            </a:r>
            <a:endParaRPr lang="de-DE" sz="4000" b="1" i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728" y="2772229"/>
            <a:ext cx="4706134" cy="36909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291885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1001486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55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Ende der Stunde</a:t>
            </a:r>
            <a:endParaRPr lang="ru-RU" sz="55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61143"/>
            <a:ext cx="11215687" cy="5125358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Unsere Stunde ist zu Ende.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 für Aufmerksamkeit!</a:t>
            </a:r>
          </a:p>
          <a:p>
            <a:r>
              <a:rPr lang="de-DE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Auf Wiedersehen!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0230" y="3846285"/>
            <a:ext cx="4949370" cy="230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35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977900"/>
          </a:xfrm>
          <a:solidFill>
            <a:srgbClr val="0070C0"/>
          </a:solidFill>
        </p:spPr>
        <p:txBody>
          <a:bodyPr/>
          <a:lstStyle/>
          <a:p>
            <a:r>
              <a:rPr lang="de-DE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der Stunde</a:t>
            </a:r>
            <a:endParaRPr 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71487" y="1114425"/>
            <a:ext cx="11215687" cy="517207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kontrollieren die </a:t>
            </a: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Hausaufgabe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lesen den Text</a:t>
            </a: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Grammatik</a:t>
            </a:r>
            <a:endParaRPr lang="ru-RU" sz="45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lvl="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Wir </a:t>
            </a:r>
            <a:r>
              <a:rPr lang="de-DE" sz="45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machen </a:t>
            </a:r>
            <a:r>
              <a:rPr lang="de-DE" sz="45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Übungen</a:t>
            </a:r>
            <a:endParaRPr lang="de-DE" sz="45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 algn="l">
              <a:buFont typeface="Wingdings" panose="05000000000000000000" pitchFamily="2" charset="2"/>
              <a:buChar char="v"/>
            </a:pPr>
            <a:r>
              <a:rPr lang="de-DE" sz="4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Aufgabe für selbstständige Arbeit</a:t>
            </a:r>
          </a:p>
        </p:txBody>
      </p:sp>
    </p:spTree>
    <p:extLst>
      <p:ext uri="{BB962C8B-B14F-4D97-AF65-F5344CB8AC3E}">
        <p14:creationId xmlns:p14="http://schemas.microsoft.com/office/powerpoint/2010/main" val="6299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585788"/>
          </a:xfrm>
          <a:solidFill>
            <a:srgbClr val="0070C0"/>
          </a:solidFill>
        </p:spPr>
        <p:txBody>
          <a:bodyPr>
            <a:normAutofit fontScale="90000"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Aufgabe für selbstständige Arbeit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342901" y="714375"/>
            <a:ext cx="11587162" cy="591502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en-US" dirty="0" smtClean="0"/>
              <a:t>LARUCKSACKSTWTU</a:t>
            </a:r>
            <a:endParaRPr lang="en-US" dirty="0"/>
          </a:p>
          <a:p>
            <a:r>
              <a:rPr lang="en-US" dirty="0"/>
              <a:t>WHASUNTRKAMERAQ</a:t>
            </a:r>
          </a:p>
          <a:p>
            <a:r>
              <a:rPr lang="en-US" dirty="0"/>
              <a:t>TMRXUHRKUMNGERI </a:t>
            </a:r>
            <a:endParaRPr lang="ru-RU" dirty="0" smtClean="0"/>
          </a:p>
          <a:p>
            <a:r>
              <a:rPr lang="en-US" dirty="0" smtClean="0"/>
              <a:t>LGHUSGHANDYRDUM </a:t>
            </a:r>
            <a:endParaRPr lang="ru-RU" dirty="0" smtClean="0"/>
          </a:p>
          <a:p>
            <a:r>
              <a:rPr lang="en-US" dirty="0" smtClean="0"/>
              <a:t>KOFELEGOSPIELHERI</a:t>
            </a:r>
            <a:endParaRPr lang="ru-RU" dirty="0" smtClean="0"/>
          </a:p>
          <a:p>
            <a:r>
              <a:rPr lang="en-US" dirty="0" smtClean="0"/>
              <a:t> </a:t>
            </a:r>
            <a:r>
              <a:rPr lang="en-US" dirty="0"/>
              <a:t>CEPULLOVERTWZIEG</a:t>
            </a:r>
          </a:p>
          <a:p>
            <a:r>
              <a:rPr lang="en-US" dirty="0"/>
              <a:t>BUCHENEGITARREKL</a:t>
            </a:r>
          </a:p>
          <a:p>
            <a:r>
              <a:rPr lang="en-US" dirty="0"/>
              <a:t>SKAURSKATEBOARD</a:t>
            </a:r>
            <a:endParaRPr lang="de-DE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>
              <a:lnSpc>
                <a:spcPct val="100000"/>
              </a:lnSpc>
              <a:spcBef>
                <a:spcPts val="0"/>
              </a:spcBef>
            </a:pPr>
            <a:endParaRPr lang="de-DE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5195455" y="1191491"/>
            <a:ext cx="1316181" cy="31865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20691" y="1668607"/>
            <a:ext cx="1191490" cy="31865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195455" y="3512560"/>
            <a:ext cx="1316181" cy="31865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708073" y="4447308"/>
            <a:ext cx="1704108" cy="290945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472545" y="3035444"/>
            <a:ext cx="1343891" cy="328396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779818" y="3959800"/>
            <a:ext cx="817418" cy="318654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853545" y="2588204"/>
            <a:ext cx="838200" cy="29852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5500255" y="2126239"/>
            <a:ext cx="595745" cy="320820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037118" y="3934907"/>
            <a:ext cx="1139537" cy="303068"/>
          </a:xfrm>
          <a:prstGeom prst="round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26619">
            <a:off x="1637102" y="4492022"/>
            <a:ext cx="2029037" cy="182767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247959" y="3105991"/>
            <a:ext cx="1637415" cy="129738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25759" y="1108686"/>
            <a:ext cx="2014687" cy="1322978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95208" y="4580610"/>
            <a:ext cx="1230718" cy="161088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86240">
            <a:off x="6977540" y="4625485"/>
            <a:ext cx="2056006" cy="218454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445" y="902546"/>
            <a:ext cx="1904135" cy="1724633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0952" y="2632491"/>
            <a:ext cx="1184159" cy="1716718"/>
          </a:xfrm>
          <a:prstGeom prst="rect">
            <a:avLst/>
          </a:prstGeom>
        </p:spPr>
      </p:pic>
      <p:pic>
        <p:nvPicPr>
          <p:cNvPr id="28" name="Рисунок 2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3489" y="2761077"/>
            <a:ext cx="1503065" cy="1383719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53683" y="5048763"/>
            <a:ext cx="1252269" cy="1413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5136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0"/>
            <a:ext cx="12191999" cy="845127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Kontrolle der Aufgabe für selbstständige Arbeit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88155" y="1045152"/>
            <a:ext cx="11215687" cy="5172075"/>
          </a:xfrm>
          <a:ln w="57150">
            <a:solidFill>
              <a:srgbClr val="00B0F0"/>
            </a:solidFill>
          </a:ln>
        </p:spPr>
        <p:txBody>
          <a:bodyPr>
            <a:normAutofit/>
          </a:bodyPr>
          <a:lstStyle/>
          <a:p>
            <a:pPr algn="l"/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</a:t>
            </a:r>
          </a:p>
          <a:p>
            <a:pPr algn="l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+ die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Party =</a:t>
            </a:r>
          </a:p>
          <a:p>
            <a:pPr algn="l"/>
            <a:r>
              <a:rPr lang="de-DE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+ </a:t>
            </a:r>
            <a:r>
              <a:rPr lang="de-DE" sz="3000" b="1" dirty="0">
                <a:latin typeface="Arial" panose="020B0604020202020204" pitchFamily="34" charset="0"/>
                <a:cs typeface="Arial" panose="020B0604020202020204" pitchFamily="34" charset="0"/>
              </a:rPr>
              <a:t>der Kuchen = ... </a:t>
            </a:r>
          </a:p>
          <a:p>
            <a:pPr algn="l"/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+ die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Feier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= ... </a:t>
            </a:r>
          </a:p>
          <a:p>
            <a:pPr algn="l"/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+ die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Torte = ... </a:t>
            </a:r>
          </a:p>
          <a:p>
            <a:pPr algn="l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er  </a:t>
            </a:r>
            <a:r>
              <a:rPr lang="en-US" sz="3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Geburtstag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+ s   + das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Kind = ... </a:t>
            </a:r>
            <a:endParaRPr lang="en-US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+ der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Wunsch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= ... </a:t>
            </a:r>
            <a:endParaRPr lang="en-US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+ das Fest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= ... </a:t>
            </a:r>
            <a:endParaRPr lang="en-US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r>
              <a:rPr lang="en-US" sz="3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+ 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Geschenk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  <a:endParaRPr lang="de-DE" sz="3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726380" y="1502266"/>
            <a:ext cx="43087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Geburtstagsparty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093526" y="2040448"/>
            <a:ext cx="461031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Geburtstagskuchen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726380" y="2562815"/>
            <a:ext cx="43087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Geburtstagsfeier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677890" y="3152276"/>
            <a:ext cx="43087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ie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Geburtstagstorte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774873" y="3671822"/>
            <a:ext cx="43087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Geburtstagskind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245927" y="4225820"/>
            <a:ext cx="45548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Geburtstagswunsch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805547" y="5273248"/>
            <a:ext cx="484054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</a:t>
            </a:r>
            <a:r>
              <a:rPr lang="en-US" sz="3000" b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Geburtstagsgeschenk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677890" y="4719250"/>
            <a:ext cx="43087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en-US" sz="30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Geburtstagsfest</a:t>
            </a:r>
            <a:endParaRPr lang="ru-RU" sz="3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2025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4514"/>
            <a:ext cx="12192000" cy="874323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815207"/>
              </p:ext>
            </p:extLst>
          </p:nvPr>
        </p:nvGraphicFramePr>
        <p:xfrm>
          <a:off x="566057" y="1323835"/>
          <a:ext cx="11059886" cy="47903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9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9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8394"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eigentlich</a:t>
                      </a:r>
                      <a:endParaRPr lang="ru-RU" sz="3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aslida</a:t>
                      </a:r>
                      <a:endParaRPr lang="ru-RU" sz="3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8394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empfangen</a:t>
                      </a:r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kutib</a:t>
                      </a:r>
                      <a:r>
                        <a:rPr lang="en-US" sz="3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5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olmoq</a:t>
                      </a:r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8394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festlich</a:t>
                      </a:r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bayramona</a:t>
                      </a:r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8394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warten</a:t>
                      </a:r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kutmoq</a:t>
                      </a:r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8394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auspacken</a:t>
                      </a:r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ochmoq</a:t>
                      </a:r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8394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riesig</a:t>
                      </a:r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5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juda</a:t>
                      </a:r>
                      <a:r>
                        <a:rPr lang="en-US" sz="3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ham </a:t>
                      </a:r>
                      <a:r>
                        <a:rPr lang="en-US" sz="35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katta</a:t>
                      </a:r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0176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4514"/>
            <a:ext cx="12192000" cy="7143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lernen neue Wörter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9824466"/>
              </p:ext>
            </p:extLst>
          </p:nvPr>
        </p:nvGraphicFramePr>
        <p:xfrm>
          <a:off x="638629" y="1078166"/>
          <a:ext cx="11059886" cy="47221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5299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299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87022">
                <a:tc>
                  <a:txBody>
                    <a:bodyPr/>
                    <a:lstStyle/>
                    <a:p>
                      <a:pPr algn="ctr"/>
                      <a:r>
                        <a:rPr lang="de-DE" sz="3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eigentlich</a:t>
                      </a:r>
                      <a:endParaRPr lang="ru-RU" sz="3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собственно</a:t>
                      </a:r>
                      <a:endParaRPr lang="ru-RU" sz="35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7022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empfangen</a:t>
                      </a:r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встречать</a:t>
                      </a:r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87022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festlich</a:t>
                      </a:r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празднично</a:t>
                      </a:r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7022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warten</a:t>
                      </a:r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ждать</a:t>
                      </a:r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87022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auspacken</a:t>
                      </a:r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распаковывать</a:t>
                      </a:r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87022">
                <a:tc>
                  <a:txBody>
                    <a:bodyPr/>
                    <a:lstStyle/>
                    <a:p>
                      <a:pPr algn="ctr"/>
                      <a:r>
                        <a:rPr lang="de-DE" sz="3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riesig</a:t>
                      </a:r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огромный</a:t>
                      </a:r>
                      <a:endParaRPr lang="ru-RU" sz="35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1062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92825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lesen den Text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4800" y="1038342"/>
            <a:ext cx="11610109" cy="5555367"/>
          </a:xfrm>
          <a:prstGeom prst="rect">
            <a:avLst/>
          </a:prstGeom>
          <a:ln w="381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</a:t>
            </a:r>
            <a:r>
              <a:rPr lang="de-DE" sz="3000" b="1" dirty="0">
                <a:solidFill>
                  <a:srgbClr val="000000"/>
                </a:solidFill>
                <a:latin typeface="Arial" panose="020B0604020202020204" pitchFamily="34" charset="0"/>
              </a:rPr>
              <a:t>A</a:t>
            </a:r>
            <a:r>
              <a:rPr lang="de-DE" sz="3000" b="1" dirty="0" smtClean="0">
                <a:solidFill>
                  <a:srgbClr val="000000"/>
                </a:solidFill>
                <a:latin typeface="Arial" panose="020B0604020202020204" pitchFamily="34" charset="0"/>
              </a:rPr>
              <a:t>lles Gute, Olaf!</a:t>
            </a:r>
          </a:p>
          <a:p>
            <a:pPr algn="just"/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      Mittwoch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, der 14. September. Eigentlich ein Tag wie jeder andere. </a:t>
            </a:r>
          </a:p>
          <a:p>
            <a:pPr algn="just"/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Doch für Olaf ist heute ein ganz besonderer Tag: Geburtstag!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Die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Eltern, die Großeltern und seine Schwester Nadine empfangen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Olaf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im Wohnzimmer. Sein Vater gratuliert als Erster und schenkt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ihm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ein Skateboard. Olafs Mutter hat den Frühstückstisch zur Feier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des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Tages festlich gedeckt. Sie hat für Olaf einen Pullover als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Geschenk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. </a:t>
            </a:r>
            <a:endParaRPr lang="ru-RU" sz="2500" dirty="0" smtClean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2500" dirty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ru-RU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Wie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jeden Morgen geht Olaf zur Schule. Vor der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Schule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warten schon die Freunde aus seiner Klasse und gratulieren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ihm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zum Geburtstag. Nach der Schule geht er schnell nach Hause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ru-RU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Heute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hat Olaf seine Freunde zur Geburtstagsparty eingeladen.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Am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Nachmittag kommen die Freunde. Olaf ist glücklich.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Er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packt die Geschenke aus und freut sich riesig.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Olaf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lädt die Freunde zum Essen und Trinken ein. 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Nach </a:t>
            </a:r>
            <a:r>
              <a:rPr lang="de-DE" sz="2500" dirty="0">
                <a:solidFill>
                  <a:srgbClr val="000000"/>
                </a:solidFill>
                <a:latin typeface="Arial" panose="020B0604020202020204" pitchFamily="34" charset="0"/>
              </a:rPr>
              <a:t>dem Essen singen alle, spielen, machen Musik und tanzen</a:t>
            </a:r>
            <a:r>
              <a:rPr lang="de-DE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.</a:t>
            </a:r>
            <a:r>
              <a:rPr lang="ru-RU" sz="2500" dirty="0" smtClean="0">
                <a:solidFill>
                  <a:srgbClr val="000000"/>
                </a:solidFill>
                <a:latin typeface="Arial" panose="020B0604020202020204" pitchFamily="34" charset="0"/>
              </a:rPr>
              <a:t>   </a:t>
            </a:r>
            <a:endParaRPr lang="ru-RU" sz="2500" dirty="0"/>
          </a:p>
        </p:txBody>
      </p:sp>
      <p:sp>
        <p:nvSpPr>
          <p:cNvPr id="9" name="Овал 8"/>
          <p:cNvSpPr/>
          <p:nvPr/>
        </p:nvSpPr>
        <p:spPr>
          <a:xfrm>
            <a:off x="10252364" y="180109"/>
            <a:ext cx="1219201" cy="595746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S.60</a:t>
            </a:r>
            <a:endParaRPr lang="ru-RU" sz="25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404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-14514"/>
            <a:ext cx="12192000" cy="714375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79963" y="1233055"/>
            <a:ext cx="6830291" cy="4932218"/>
          </a:xfrm>
          <a:prstGeom prst="rect">
            <a:avLst/>
          </a:prstGeom>
        </p:spPr>
      </p:pic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57200" y="943429"/>
            <a:ext cx="11387138" cy="5557383"/>
          </a:xfrm>
          <a:ln w="38100">
            <a:solidFill>
              <a:srgbClr val="00B0F0"/>
            </a:solidFill>
          </a:ln>
        </p:spPr>
        <p:txBody>
          <a:bodyPr/>
          <a:lstStyle/>
          <a:p>
            <a:pPr algn="l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4494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"/>
            <a:ext cx="12192000" cy="740824"/>
          </a:xfrm>
          <a:solidFill>
            <a:srgbClr val="0070C0"/>
          </a:solidFill>
        </p:spPr>
        <p:txBody>
          <a:bodyPr>
            <a:normAutofit/>
          </a:bodyPr>
          <a:lstStyle/>
          <a:p>
            <a:r>
              <a:rPr lang="de-DE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Wir machen Übung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ая выноска 7"/>
          <p:cNvSpPr/>
          <p:nvPr/>
        </p:nvSpPr>
        <p:spPr>
          <a:xfrm>
            <a:off x="221673" y="858981"/>
            <a:ext cx="5417127" cy="1149927"/>
          </a:xfrm>
          <a:prstGeom prst="wedgeRectCallout">
            <a:avLst>
              <a:gd name="adj1" fmla="val -45685"/>
              <a:gd name="adj2" fmla="val 107599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 gratuliere dir zum G</a:t>
            </a:r>
            <a:r>
              <a:rPr lang="de-DE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eburtstag</a:t>
            </a:r>
            <a:r>
              <a:rPr lang="de-DE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de-DE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Olaf! Ich glaube, du bist schon wieder ein Stückchen gewachsen.</a:t>
            </a:r>
            <a:endParaRPr lang="ru-RU" sz="2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ая выноска 11"/>
          <p:cNvSpPr/>
          <p:nvPr/>
        </p:nvSpPr>
        <p:spPr>
          <a:xfrm flipH="1">
            <a:off x="7426036" y="840873"/>
            <a:ext cx="4267200" cy="1538249"/>
          </a:xfrm>
          <a:prstGeom prst="wedgeRectCallout">
            <a:avLst>
              <a:gd name="adj1" fmla="val -53978"/>
              <a:gd name="adj2" fmla="val 64470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5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</a:t>
            </a:r>
            <a:r>
              <a:rPr lang="en-US" sz="25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Schwesterchen</a:t>
            </a:r>
            <a:r>
              <a:rPr lang="en-US" sz="25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Super</a:t>
            </a:r>
            <a:r>
              <a:rPr lang="en-US" sz="25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das </a:t>
            </a:r>
            <a:r>
              <a:rPr lang="en-US" sz="25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</a:t>
            </a:r>
            <a:r>
              <a:rPr lang="en-US" sz="25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genau</a:t>
            </a:r>
            <a:r>
              <a:rPr lang="en-US" sz="25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5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der </a:t>
            </a:r>
            <a:r>
              <a:rPr lang="de-DE" sz="25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Gameboy, den ich mir </a:t>
            </a:r>
            <a:r>
              <a:rPr lang="de-DE" sz="25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gewünscht</a:t>
            </a:r>
            <a:r>
              <a:rPr lang="en-US" sz="25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habe</a:t>
            </a:r>
            <a:r>
              <a:rPr lang="en-US" sz="2500" b="1" dirty="0" smtClean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endParaRPr lang="ru-RU" sz="25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ая выноска 12"/>
          <p:cNvSpPr/>
          <p:nvPr/>
        </p:nvSpPr>
        <p:spPr>
          <a:xfrm>
            <a:off x="1413164" y="2391343"/>
            <a:ext cx="4682836" cy="706582"/>
          </a:xfrm>
          <a:prstGeom prst="wedgeRectCallout">
            <a:avLst>
              <a:gd name="adj1" fmla="val -42430"/>
              <a:gd name="adj2" fmla="val 10367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Herzlichen</a:t>
            </a:r>
            <a:r>
              <a:rPr lang="en-US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Glückwunsch</a:t>
            </a:r>
            <a:r>
              <a:rPr lang="en-US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de-DE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Olaf! Bleib so, wie du bist!</a:t>
            </a:r>
            <a:endParaRPr lang="ru-RU" sz="2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ая выноска 13"/>
          <p:cNvSpPr/>
          <p:nvPr/>
        </p:nvSpPr>
        <p:spPr>
          <a:xfrm flipH="1">
            <a:off x="7426036" y="2819202"/>
            <a:ext cx="4267200" cy="706582"/>
          </a:xfrm>
          <a:prstGeom prst="wedgeRectCallout">
            <a:avLst>
              <a:gd name="adj1" fmla="val -47810"/>
              <a:gd name="adj2" fmla="val 91913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5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ist ganz lieb von euch, danke!</a:t>
            </a:r>
            <a:endParaRPr lang="ru-RU" sz="25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Прямоугольная выноска 14"/>
          <p:cNvSpPr/>
          <p:nvPr/>
        </p:nvSpPr>
        <p:spPr>
          <a:xfrm>
            <a:off x="221673" y="3582834"/>
            <a:ext cx="6816436" cy="1516033"/>
          </a:xfrm>
          <a:prstGeom prst="wedgeRectCallout">
            <a:avLst>
              <a:gd name="adj1" fmla="val -47846"/>
              <a:gd name="adj2" fmla="val 73404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Auch von mir meine allerherzlichsten </a:t>
            </a:r>
          </a:p>
          <a:p>
            <a:r>
              <a:rPr lang="de-DE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Wünsche </a:t>
            </a:r>
            <a:r>
              <a:rPr lang="de-DE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zu deinem neuen Lebensjahr! </a:t>
            </a:r>
          </a:p>
          <a:p>
            <a:r>
              <a:rPr lang="de-DE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 ist von Oma und mir. Ich glaube, du </a:t>
            </a:r>
          </a:p>
          <a:p>
            <a:r>
              <a:rPr lang="de-DE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hast dir einen Computer </a:t>
            </a:r>
            <a:r>
              <a:rPr lang="de-DE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gewünscht</a:t>
            </a:r>
            <a:r>
              <a:rPr lang="de-DE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ая выноска 15"/>
          <p:cNvSpPr/>
          <p:nvPr/>
        </p:nvSpPr>
        <p:spPr>
          <a:xfrm flipH="1">
            <a:off x="7426036" y="4211682"/>
            <a:ext cx="4267200" cy="706582"/>
          </a:xfrm>
          <a:prstGeom prst="wedgeRectCallout">
            <a:avLst>
              <a:gd name="adj1" fmla="val -40667"/>
              <a:gd name="adj2" fmla="val 93873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Danke</a:t>
            </a:r>
            <a:r>
              <a:rPr lang="en-US" sz="25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Oma</a:t>
            </a:r>
            <a:r>
              <a:rPr lang="en-US" sz="25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5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ая выноска 16"/>
          <p:cNvSpPr/>
          <p:nvPr/>
        </p:nvSpPr>
        <p:spPr>
          <a:xfrm flipH="1">
            <a:off x="7426036" y="5548739"/>
            <a:ext cx="4322618" cy="706582"/>
          </a:xfrm>
          <a:prstGeom prst="wedgeRectCallout">
            <a:avLst>
              <a:gd name="adj1" fmla="val -41691"/>
              <a:gd name="adj2" fmla="val 95834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5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Ja, </a:t>
            </a:r>
            <a:r>
              <a:rPr lang="en-US" sz="25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</a:t>
            </a:r>
            <a:r>
              <a:rPr lang="en-US" sz="25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probier’s</a:t>
            </a:r>
            <a:r>
              <a:rPr lang="en-US" sz="25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500" b="1" dirty="0">
              <a:solidFill>
                <a:schemeClr val="accent4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ая выноска 17"/>
          <p:cNvSpPr/>
          <p:nvPr/>
        </p:nvSpPr>
        <p:spPr>
          <a:xfrm>
            <a:off x="429491" y="5604162"/>
            <a:ext cx="5209309" cy="665018"/>
          </a:xfrm>
          <a:prstGeom prst="wedgeRectCallout">
            <a:avLst>
              <a:gd name="adj1" fmla="val -44797"/>
              <a:gd name="adj2" fmla="val 117403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Alles</a:t>
            </a:r>
            <a:r>
              <a:rPr lang="en-US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liebe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kleines</a:t>
            </a:r>
            <a:r>
              <a:rPr lang="en-US" sz="25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5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Brüderchen</a:t>
            </a:r>
            <a:r>
              <a:rPr lang="en-US" sz="25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5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5500255" y="1828800"/>
            <a:ext cx="2175163" cy="2576945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V="1">
            <a:off x="6386945" y="3348941"/>
            <a:ext cx="1413164" cy="1429960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>
            <a:off x="5624946" y="3023356"/>
            <a:ext cx="2244435" cy="2675116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5500255" y="2008908"/>
            <a:ext cx="2022763" cy="3893123"/>
          </a:xfrm>
          <a:prstGeom prst="straightConnector1">
            <a:avLst/>
          </a:prstGeom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7544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2210</TotalTime>
  <Words>905</Words>
  <Application>Microsoft Office PowerPoint</Application>
  <PresentationFormat>Широкоэкранный</PresentationFormat>
  <Paragraphs>162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Wingdings</vt:lpstr>
      <vt:lpstr>Тема Office</vt:lpstr>
      <vt:lpstr>1_Тема Office</vt:lpstr>
      <vt:lpstr>Deutsch</vt:lpstr>
      <vt:lpstr>Plan der Stunde</vt:lpstr>
      <vt:lpstr>Kontrolle der Aufgabe für selbstständige Arbeit</vt:lpstr>
      <vt:lpstr>Kontrolle der Aufgabe für selbstständige Arbeit</vt:lpstr>
      <vt:lpstr>Wir lernen neue Wörter</vt:lpstr>
      <vt:lpstr>Wir lernen neue Wörter</vt:lpstr>
      <vt:lpstr>Wir lesen den Text</vt:lpstr>
      <vt:lpstr>Wir machen Übung</vt:lpstr>
      <vt:lpstr>Wir machen Übung</vt:lpstr>
      <vt:lpstr>Wir lesen den Text</vt:lpstr>
      <vt:lpstr>Grammatik</vt:lpstr>
      <vt:lpstr>Wir machen Übung</vt:lpstr>
      <vt:lpstr>Wir machen Übung</vt:lpstr>
      <vt:lpstr>Selbständige Arbeit</vt:lpstr>
      <vt:lpstr>Ende der Stunde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Deutsch</dc:title>
  <dc:creator>Пользователь</dc:creator>
  <cp:lastModifiedBy>Пользователь</cp:lastModifiedBy>
  <cp:revision>110</cp:revision>
  <dcterms:created xsi:type="dcterms:W3CDTF">2020-09-21T19:46:43Z</dcterms:created>
  <dcterms:modified xsi:type="dcterms:W3CDTF">2020-12-12T05:58:29Z</dcterms:modified>
</cp:coreProperties>
</file>