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92" r:id="rId6"/>
    <p:sldId id="274" r:id="rId7"/>
    <p:sldId id="286" r:id="rId8"/>
    <p:sldId id="273" r:id="rId9"/>
    <p:sldId id="287" r:id="rId10"/>
    <p:sldId id="275" r:id="rId11"/>
    <p:sldId id="288" r:id="rId12"/>
    <p:sldId id="291" r:id="rId13"/>
    <p:sldId id="265" r:id="rId14"/>
    <p:sldId id="290" r:id="rId15"/>
    <p:sldId id="259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image" Target="../media/image13.emf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19" Type="http://schemas.openxmlformats.org/officeDocument/2006/relationships/image" Target="../media/image30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Alles Gute, </a:t>
            </a:r>
            <a:r>
              <a:rPr lang="de-DE" sz="5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laf!.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4108" y="104254"/>
            <a:ext cx="2291629" cy="86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857829" cy="86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282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038342"/>
            <a:ext cx="11610109" cy="555536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lles Gute, Olaf!</a:t>
            </a:r>
          </a:p>
          <a:p>
            <a:pPr algn="just"/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Mittwoch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, der 14. September. Eigentlich ein Tag wie jeder andere. </a:t>
            </a:r>
          </a:p>
          <a:p>
            <a:pPr algn="just"/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Doch für Olaf ist heute ein ganz besonderer Tag: Geburtstag!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Eltern, die Großeltern und seine Schwester Nadine empfangen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Olaf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im Wohnzimmer. Sein Vater gratuliert als Erster und schenkt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ihm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ein Skateboard. Olafs Mutter hat den Frühstückstisch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zur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Feier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des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Tages festlich gedeckt. Sie hat für Olaf einen Pullover als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Geschenk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2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jeden Morgen geht Olaf zur Schule.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Vor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der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Schule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warten schon die Freunde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aus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seiner Klasse und gratulieren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ihm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zum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Geburtstag.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Nach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der Schule geht er schnell nach Hause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Heute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hat Olaf seine Freunde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zur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Geburtstagsparty eingeladen.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Am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Nachmittag kommen die Freunde. Olaf ist glücklich.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Er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packt die Geschenke aus und freut sich riesig.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Olaf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lädt die Freunde </a:t>
            </a:r>
            <a:r>
              <a:rPr lang="de-DE" sz="2500" b="1" dirty="0">
                <a:solidFill>
                  <a:srgbClr val="C00000"/>
                </a:solidFill>
                <a:latin typeface="Arial" panose="020B0604020202020204" pitchFamily="34" charset="0"/>
              </a:rPr>
              <a:t>zum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Essen und Trinken ein. </a:t>
            </a:r>
            <a:r>
              <a:rPr lang="de-DE" sz="25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Nach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dem Essen singen alle, spielen, machen Musik und tanzen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ru-RU" sz="2500" dirty="0"/>
          </a:p>
        </p:txBody>
      </p:sp>
      <p:sp>
        <p:nvSpPr>
          <p:cNvPr id="9" name="Овал 8"/>
          <p:cNvSpPr/>
          <p:nvPr/>
        </p:nvSpPr>
        <p:spPr>
          <a:xfrm>
            <a:off x="10252364" y="180109"/>
            <a:ext cx="1219201" cy="5957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S.60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501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5634" y="697844"/>
            <a:ext cx="6539346" cy="116955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</a:rPr>
              <a:t>aus bei mit nach seit von zu</a:t>
            </a:r>
            <a:endParaRPr lang="de-DE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musst mit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</a:rPr>
              <a:t>Dativ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schreiben du!</a:t>
            </a:r>
            <a:endParaRPr lang="ru-RU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1370841" y="3567276"/>
            <a:ext cx="103548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Er kommt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Karim wohnt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seinem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Onkel</a:t>
            </a:r>
          </a:p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Ich spreche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Bruder</a:t>
            </a:r>
          </a:p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 gehe ich in die Bibliothek</a:t>
            </a:r>
          </a:p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Sie wohnen in </a:t>
            </a:r>
            <a:r>
              <a:rPr lang="de-DE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Chiwa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diesem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</a:p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habe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meinem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Freund einen Brief bekommen</a:t>
            </a:r>
          </a:p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fahre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Bahnhof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7399"/>
              </p:ext>
            </p:extLst>
          </p:nvPr>
        </p:nvGraphicFramePr>
        <p:xfrm>
          <a:off x="1370841" y="1973692"/>
          <a:ext cx="9450315" cy="15562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90063">
                  <a:extLst>
                    <a:ext uri="{9D8B030D-6E8A-4147-A177-3AD203B41FA5}">
                      <a16:colId xmlns:a16="http://schemas.microsoft.com/office/drawing/2014/main" val="1042788199"/>
                    </a:ext>
                  </a:extLst>
                </a:gridCol>
                <a:gridCol w="1890063">
                  <a:extLst>
                    <a:ext uri="{9D8B030D-6E8A-4147-A177-3AD203B41FA5}">
                      <a16:colId xmlns:a16="http://schemas.microsoft.com/office/drawing/2014/main" val="2316426768"/>
                    </a:ext>
                  </a:extLst>
                </a:gridCol>
                <a:gridCol w="1890063">
                  <a:extLst>
                    <a:ext uri="{9D8B030D-6E8A-4147-A177-3AD203B41FA5}">
                      <a16:colId xmlns:a16="http://schemas.microsoft.com/office/drawing/2014/main" val="1881086497"/>
                    </a:ext>
                  </a:extLst>
                </a:gridCol>
                <a:gridCol w="1890063">
                  <a:extLst>
                    <a:ext uri="{9D8B030D-6E8A-4147-A177-3AD203B41FA5}">
                      <a16:colId xmlns:a16="http://schemas.microsoft.com/office/drawing/2014/main" val="1878657659"/>
                    </a:ext>
                  </a:extLst>
                </a:gridCol>
                <a:gridCol w="1890063">
                  <a:extLst>
                    <a:ext uri="{9D8B030D-6E8A-4147-A177-3AD203B41FA5}">
                      <a16:colId xmlns:a16="http://schemas.microsoft.com/office/drawing/2014/main" val="2834410288"/>
                    </a:ext>
                  </a:extLst>
                </a:gridCol>
              </a:tblGrid>
              <a:tr h="518761"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8007"/>
                  </a:ext>
                </a:extLst>
              </a:tr>
              <a:tr h="518761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Nominativ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78603"/>
                  </a:ext>
                </a:extLst>
              </a:tr>
              <a:tr h="518761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Dativ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den,</a:t>
                      </a:r>
                      <a:r>
                        <a:rPr lang="de-DE" sz="2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-n</a:t>
                      </a:r>
                      <a:endParaRPr lang="ru-RU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8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501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308" y="540204"/>
            <a:ext cx="116793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z.B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.: mit </a:t>
            </a:r>
            <a:r>
              <a:rPr lang="de-DE" sz="3500" i="1" dirty="0">
                <a:solidFill>
                  <a:srgbClr val="000000"/>
                </a:solidFill>
                <a:latin typeface="Arial" panose="020B0604020202020204" pitchFamily="34" charset="0"/>
              </a:rPr>
              <a:t>der </a:t>
            </a:r>
            <a:r>
              <a:rPr lang="de-DE" sz="3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Brille              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bei </a:t>
            </a:r>
            <a:r>
              <a:rPr lang="de-DE" sz="3500" i="1" dirty="0">
                <a:solidFill>
                  <a:srgbClr val="000000"/>
                </a:solidFill>
                <a:latin typeface="Arial" panose="020B0604020202020204" pitchFamily="34" charset="0"/>
              </a:rPr>
              <a:t>der </a:t>
            </a:r>
            <a:r>
              <a:rPr lang="de-DE" sz="3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Grille</a:t>
            </a:r>
            <a:endParaRPr lang="de-DE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aus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             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bei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... ... </a:t>
            </a:r>
          </a:p>
          <a:p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vor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...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aus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</a:p>
          <a:p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...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vor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nach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</a:p>
          <a:p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</a:p>
          <a:p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aus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</a:rPr>
              <a:t>... ...</a:t>
            </a:r>
            <a:endParaRPr lang="ru-RU" sz="3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93" y="714860"/>
            <a:ext cx="1196697" cy="588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02" y="690937"/>
            <a:ext cx="1087906" cy="732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48" y="1363791"/>
            <a:ext cx="797798" cy="850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561" y="1269261"/>
            <a:ext cx="834062" cy="931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338" y="1642230"/>
            <a:ext cx="951036" cy="1143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394" y="2134789"/>
            <a:ext cx="1087906" cy="651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629" y="2805333"/>
            <a:ext cx="906589" cy="705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210" y="2669630"/>
            <a:ext cx="616480" cy="8413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4346" y="3158161"/>
            <a:ext cx="979116" cy="7599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4115" y="2890379"/>
            <a:ext cx="1015379" cy="940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3678" y="3659545"/>
            <a:ext cx="870325" cy="913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2647" y="3659545"/>
            <a:ext cx="797798" cy="9589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0610" y="4215927"/>
            <a:ext cx="942852" cy="7147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22905" y="4098840"/>
            <a:ext cx="797798" cy="768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2389" y="4806567"/>
            <a:ext cx="979116" cy="814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6267" y="4767070"/>
            <a:ext cx="870325" cy="949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2024" y="5279307"/>
            <a:ext cx="979116" cy="7147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50378" y="5163368"/>
            <a:ext cx="942852" cy="904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46574" y="2067316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8996" y="1518152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0738" y="2648473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5891" y="1715752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57857" y="2111665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8772" y="3195518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37183" y="3181748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295" y="4279699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6286" y="4269302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8683" y="4767070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9198" y="4796170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4327" y="2656777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0964" y="3735721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3673" y="3735721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566" y="5292728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05154" y="5292728"/>
            <a:ext cx="124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10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527" y="1180421"/>
            <a:ext cx="11720945" cy="493981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Olaf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hat heute Geburtstag. Er hat mich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Geburtstagsparty eingeladen. Nach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 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Schule bin ich ins Kaufhaus gegangen.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Ich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habe ein Aquarium mit Goldfischen als Geschenk gekauft. Olaf hat viele Geschenke zu ...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Geburtstag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bekommen. Er war mit ...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Geschenken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zufrieden. Vor ...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Essen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haben wir getanzt und gespielt. Bei ...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Spielen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haben wir viel Spaß gehabt. Leider musste ich um 17 Uhr nach Hause gehen, weil meine Schwester dann aus ...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Schule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</a:rPr>
              <a:t>kommt. </a:t>
            </a:r>
            <a:endParaRPr lang="ru-RU" sz="3500" dirty="0"/>
          </a:p>
        </p:txBody>
      </p:sp>
      <p:sp>
        <p:nvSpPr>
          <p:cNvPr id="3" name="Овал 2"/>
          <p:cNvSpPr/>
          <p:nvPr/>
        </p:nvSpPr>
        <p:spPr>
          <a:xfrm>
            <a:off x="10141528" y="193964"/>
            <a:ext cx="1108364" cy="5680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S.125 Üb.8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78836" y="1105579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1037" y="1180421"/>
            <a:ext cx="16209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der</a:t>
            </a:r>
            <a:r>
              <a:rPr lang="uz-Cyrl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717166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545" y="3334857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4364" y="3297436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5781" y="3807215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745" y="4404379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455515"/>
            <a:ext cx="1177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Übung 9, Seite 125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</a:t>
            </a:r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fehlenden Präpositionen und Artikel.</a:t>
            </a:r>
            <a:endParaRPr lang="de-DE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772229"/>
            <a:ext cx="4706134" cy="369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30" y="3846285"/>
            <a:ext cx="4949370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kontrollieren die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57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 smtClean="0"/>
              <a:t>LARUCKSACKSTWTU</a:t>
            </a:r>
            <a:endParaRPr lang="en-US" dirty="0"/>
          </a:p>
          <a:p>
            <a:r>
              <a:rPr lang="en-US" dirty="0"/>
              <a:t>WHASUNTRKAMERAQ</a:t>
            </a:r>
          </a:p>
          <a:p>
            <a:r>
              <a:rPr lang="en-US" dirty="0"/>
              <a:t>TMRXUHRKUMNGERI </a:t>
            </a:r>
            <a:endParaRPr lang="ru-RU" dirty="0" smtClean="0"/>
          </a:p>
          <a:p>
            <a:r>
              <a:rPr lang="en-US" dirty="0" smtClean="0"/>
              <a:t>LGHUSGHANDYRDUM </a:t>
            </a:r>
            <a:endParaRPr lang="ru-RU" dirty="0" smtClean="0"/>
          </a:p>
          <a:p>
            <a:r>
              <a:rPr lang="en-US" dirty="0" smtClean="0"/>
              <a:t>KOFELEGOSPIELHERI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CEPULLOVERTWZIEG</a:t>
            </a:r>
          </a:p>
          <a:p>
            <a:r>
              <a:rPr lang="en-US" dirty="0"/>
              <a:t>BUCHENEGITARREKL</a:t>
            </a:r>
          </a:p>
          <a:p>
            <a:r>
              <a:rPr lang="en-US" dirty="0"/>
              <a:t>SKAURSKATEBOARD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95455" y="1191491"/>
            <a:ext cx="1316181" cy="3186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0691" y="1668607"/>
            <a:ext cx="1191490" cy="3186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5455" y="3512560"/>
            <a:ext cx="1316181" cy="3186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8073" y="4447308"/>
            <a:ext cx="1704108" cy="2909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2545" y="3035444"/>
            <a:ext cx="1343891" cy="3283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9818" y="3959800"/>
            <a:ext cx="817418" cy="3186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3545" y="2588204"/>
            <a:ext cx="838200" cy="298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0255" y="2126239"/>
            <a:ext cx="595745" cy="3208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37118" y="3934907"/>
            <a:ext cx="1139537" cy="3030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619">
            <a:off x="1637102" y="4492022"/>
            <a:ext cx="2029037" cy="18276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7959" y="3105991"/>
            <a:ext cx="1637415" cy="12973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759" y="1108686"/>
            <a:ext cx="2014687" cy="13229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08" y="4580610"/>
            <a:ext cx="1230718" cy="16108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240">
            <a:off x="6977540" y="4625485"/>
            <a:ext cx="2056006" cy="2184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45" y="902546"/>
            <a:ext cx="1904135" cy="17246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52" y="2632491"/>
            <a:ext cx="1184159" cy="17167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89" y="2761077"/>
            <a:ext cx="1503065" cy="13837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83" y="5048763"/>
            <a:ext cx="1252269" cy="14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451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8155" y="1045152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+ die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Party =</a:t>
            </a:r>
          </a:p>
          <a:p>
            <a:pPr algn="l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+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der Kuchen = ... </a:t>
            </a:r>
          </a:p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+ die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Feier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= ... </a:t>
            </a:r>
          </a:p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+ die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Torte = ... </a:t>
            </a:r>
          </a:p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Geburtstag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s   + das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Kind = ...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+ der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Wunsch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= ...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+ das Fest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= ...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+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Geschenk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6380" y="1502266"/>
            <a:ext cx="430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Geburtstagsparty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3526" y="2040448"/>
            <a:ext cx="4610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Geburtstagskuchen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380" y="2562815"/>
            <a:ext cx="430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Geburtstagsfeier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7890" y="3152276"/>
            <a:ext cx="430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Geburtstagstorte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4873" y="3671822"/>
            <a:ext cx="430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Geburtstagskind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5927" y="4225820"/>
            <a:ext cx="4554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Geburtstagswunsch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5547" y="5273248"/>
            <a:ext cx="4840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US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Geburtstagsgeschenk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7890" y="4719250"/>
            <a:ext cx="430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Geburtstagsfest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87432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5207"/>
              </p:ext>
            </p:extLst>
          </p:nvPr>
        </p:nvGraphicFramePr>
        <p:xfrm>
          <a:off x="566057" y="1323835"/>
          <a:ext cx="11059886" cy="479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eigentlich</a:t>
                      </a:r>
                      <a:endParaRPr lang="ru-RU" sz="3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aslida</a:t>
                      </a:r>
                      <a:endParaRPr lang="ru-RU" sz="3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empfangen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kutib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olmoq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festlich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bayramona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kutmoq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auspacken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ochmoq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riesig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</a:t>
                      </a:r>
                      <a:r>
                        <a:rPr lang="en-US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 </a:t>
                      </a:r>
                      <a:r>
                        <a:rPr lang="en-US" sz="35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24466"/>
              </p:ext>
            </p:extLst>
          </p:nvPr>
        </p:nvGraphicFramePr>
        <p:xfrm>
          <a:off x="638629" y="1078166"/>
          <a:ext cx="11059886" cy="472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eigentlich</a:t>
                      </a:r>
                      <a:endParaRPr lang="ru-RU" sz="3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</a:t>
                      </a:r>
                      <a:endParaRPr lang="ru-RU" sz="3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empfangen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встречать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festlich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празднично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ждать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auspacken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распаковывать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022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riesig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огромный</a:t>
                      </a:r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2825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038342"/>
            <a:ext cx="11610109" cy="555536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lles Gute, Olaf!</a:t>
            </a:r>
          </a:p>
          <a:p>
            <a:pPr algn="just"/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Mittwoch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, der 14. September. Eigentlich ein Tag wie jeder andere. </a:t>
            </a:r>
          </a:p>
          <a:p>
            <a:pPr algn="just"/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Doch für Olaf ist heute ein ganz besonderer Tag: Geburtstag!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Eltern, die Großeltern und seine Schwester Nadine empfangen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Olaf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im Wohnzimmer. Sein Vater gratuliert als Erster und schenkt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ihm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ein Skateboard. Olafs Mutter hat den Frühstückstisch zur Feier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des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Tages festlich gedeckt. Sie hat für Olaf einen Pullover als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Geschenk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2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Wie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jeden Morgen geht Olaf zur Schule. Vor der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Schule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warten schon die Freunde aus seiner Klasse und gratulieren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ihm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zum Geburtstag. Nach der Schule geht er schnell nach Hause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Heute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hat Olaf seine Freunde zur Geburtstagsparty eingeladen.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Am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Nachmittag kommen die Freunde. Olaf ist glücklich.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Er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packt die Geschenke aus und freut sich riesig.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Olaf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lädt die Freunde zum Essen und Trinken ein. 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 </a:t>
            </a:r>
            <a:r>
              <a:rPr lang="de-DE" sz="2500" dirty="0">
                <a:solidFill>
                  <a:srgbClr val="000000"/>
                </a:solidFill>
                <a:latin typeface="Arial" panose="020B0604020202020204" pitchFamily="34" charset="0"/>
              </a:rPr>
              <a:t>dem Essen singen alle, spielen, machen Musik und tanzen</a:t>
            </a:r>
            <a:r>
              <a:rPr lang="de-DE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ru-RU" sz="2500" dirty="0"/>
          </a:p>
        </p:txBody>
      </p:sp>
      <p:sp>
        <p:nvSpPr>
          <p:cNvPr id="9" name="Овал 8"/>
          <p:cNvSpPr/>
          <p:nvPr/>
        </p:nvSpPr>
        <p:spPr>
          <a:xfrm>
            <a:off x="10252364" y="180109"/>
            <a:ext cx="1219201" cy="5957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S.60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3" y="1233055"/>
            <a:ext cx="6830291" cy="493221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943429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21673" y="858981"/>
            <a:ext cx="5417127" cy="1149927"/>
          </a:xfrm>
          <a:prstGeom prst="wedgeRectCallout">
            <a:avLst>
              <a:gd name="adj1" fmla="val -45685"/>
              <a:gd name="adj2" fmla="val 1075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gratuliere dir zum G</a:t>
            </a:r>
            <a:r>
              <a:rPr lang="de-DE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eburtstag</a:t>
            </a:r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Olaf! Ich glaube, du bist schon wieder ein Stückchen gewachsen.</a:t>
            </a:r>
            <a:endParaRPr lang="ru-RU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 flipH="1">
            <a:off x="7426036" y="840873"/>
            <a:ext cx="4267200" cy="1538249"/>
          </a:xfrm>
          <a:prstGeom prst="wedgeRectCallout">
            <a:avLst>
              <a:gd name="adj1" fmla="val -53978"/>
              <a:gd name="adj2" fmla="val 644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Schwesterchen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Super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Gameboy, den ich mir </a:t>
            </a:r>
            <a:r>
              <a:rPr lang="de-DE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gewünscht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413164" y="2391343"/>
            <a:ext cx="4682836" cy="706582"/>
          </a:xfrm>
          <a:prstGeom prst="wedgeRectCallout">
            <a:avLst>
              <a:gd name="adj1" fmla="val -42430"/>
              <a:gd name="adj2" fmla="val 1036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Glückwunsch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Olaf! Bleib so, wie du bist!</a:t>
            </a:r>
            <a:endParaRPr lang="ru-RU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 flipH="1">
            <a:off x="7426036" y="2819202"/>
            <a:ext cx="4267200" cy="706582"/>
          </a:xfrm>
          <a:prstGeom prst="wedgeRectCallout">
            <a:avLst>
              <a:gd name="adj1" fmla="val -47810"/>
              <a:gd name="adj2" fmla="val 919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ganz lieb von euch, danke!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21673" y="3582834"/>
            <a:ext cx="6816436" cy="1516033"/>
          </a:xfrm>
          <a:prstGeom prst="wedgeRectCallout">
            <a:avLst>
              <a:gd name="adj1" fmla="val -47846"/>
              <a:gd name="adj2" fmla="val 734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von mir meine allerherzlichsten </a:t>
            </a:r>
          </a:p>
          <a:p>
            <a:r>
              <a:rPr lang="de-DE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Wünsche </a:t>
            </a:r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deinem neuen Lebensjahr! </a:t>
            </a:r>
          </a:p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von Oma und mir. Ich glaube, du </a:t>
            </a:r>
          </a:p>
          <a:p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 dir einen Computer </a:t>
            </a:r>
            <a:r>
              <a:rPr lang="de-DE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gewünscht</a:t>
            </a:r>
            <a:r>
              <a:rPr lang="de-DE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 flipH="1">
            <a:off x="7426036" y="4211682"/>
            <a:ext cx="4267200" cy="706582"/>
          </a:xfrm>
          <a:prstGeom prst="wedgeRectCallout">
            <a:avLst>
              <a:gd name="adj1" fmla="val -40667"/>
              <a:gd name="adj2" fmla="val 938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flipH="1">
            <a:off x="7426036" y="5548739"/>
            <a:ext cx="4322618" cy="706582"/>
          </a:xfrm>
          <a:prstGeom prst="wedgeRectCallout">
            <a:avLst>
              <a:gd name="adj1" fmla="val -41691"/>
              <a:gd name="adj2" fmla="val 9583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Ja,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probier’s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29491" y="5604162"/>
            <a:ext cx="5209309" cy="665018"/>
          </a:xfrm>
          <a:prstGeom prst="wedgeRectCallout">
            <a:avLst>
              <a:gd name="adj1" fmla="val -44797"/>
              <a:gd name="adj2" fmla="val 1174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kleines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Brüderchen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500255" y="1828800"/>
            <a:ext cx="2175163" cy="257694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386945" y="3348941"/>
            <a:ext cx="1413164" cy="142996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24946" y="3023356"/>
            <a:ext cx="2244435" cy="26751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00255" y="2008908"/>
            <a:ext cx="2022763" cy="389312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905</Words>
  <Application>Microsoft Office PowerPoint</Application>
  <PresentationFormat>Широкоэкранный</PresentationFormat>
  <Paragraphs>162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Aufgabe für selbstständige Arbeit</vt:lpstr>
      <vt:lpstr>Kontrolle der Aufgabe für selbstständige Arbeit</vt:lpstr>
      <vt:lpstr>Wir lernen neue Wörter</vt:lpstr>
      <vt:lpstr>Wir lernen neue Wörter</vt:lpstr>
      <vt:lpstr>Wir lesen den Text</vt:lpstr>
      <vt:lpstr>Wir machen Übung</vt:lpstr>
      <vt:lpstr>Wir machen Übung</vt:lpstr>
      <vt:lpstr>Wir lesen den Text</vt:lpstr>
      <vt:lpstr>Grammatik</vt:lpstr>
      <vt:lpstr>Wir machen Übung</vt:lpstr>
      <vt:lpstr>Wir machen Übung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110</cp:revision>
  <dcterms:created xsi:type="dcterms:W3CDTF">2020-09-21T19:46:43Z</dcterms:created>
  <dcterms:modified xsi:type="dcterms:W3CDTF">2020-12-12T05:58:29Z</dcterms:modified>
</cp:coreProperties>
</file>