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88" r:id="rId5"/>
    <p:sldId id="293" r:id="rId6"/>
    <p:sldId id="292" r:id="rId7"/>
    <p:sldId id="296" r:id="rId8"/>
    <p:sldId id="297" r:id="rId9"/>
    <p:sldId id="263" r:id="rId10"/>
    <p:sldId id="269" r:id="rId11"/>
    <p:sldId id="283" r:id="rId12"/>
    <p:sldId id="295" r:id="rId13"/>
    <p:sldId id="294" r:id="rId14"/>
    <p:sldId id="299" r:id="rId15"/>
    <p:sldId id="302" r:id="rId16"/>
    <p:sldId id="301" r:id="rId17"/>
    <p:sldId id="278" r:id="rId18"/>
    <p:sldId id="300" r:id="rId19"/>
    <p:sldId id="261" r:id="rId20"/>
    <p:sldId id="262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2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9092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793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92430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5684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7615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1243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70106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18244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33082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32121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72138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630928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96211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93511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3738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6705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0349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319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2639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7260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1392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733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9B063F-A4BF-4312-8FBE-993D5DC7E615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3621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438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emf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1700212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DEUTSCH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71499" y="1943101"/>
            <a:ext cx="11042745" cy="4646386"/>
          </a:xfr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endParaRPr lang="de-DE" sz="25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5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THEMA DER STUNDE:</a:t>
            </a:r>
          </a:p>
          <a:p>
            <a:r>
              <a:rPr lang="de-DE" sz="5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Asien und Europa</a:t>
            </a:r>
          </a:p>
          <a:p>
            <a:endParaRPr lang="de-DE" sz="6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656537" y="242888"/>
            <a:ext cx="2317749" cy="1343025"/>
          </a:xfrm>
          <a:prstGeom prst="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5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de-DE" sz="54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2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KLASSE</a:t>
            </a:r>
            <a:endParaRPr lang="ru-RU" sz="3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" y="242888"/>
            <a:ext cx="1794329" cy="123757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33658" y="3873365"/>
            <a:ext cx="1985962" cy="24674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14603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31519"/>
          </a:xfrm>
          <a:solidFill>
            <a:srgbClr val="0070C0"/>
          </a:solidFill>
        </p:spPr>
        <p:txBody>
          <a:bodyPr/>
          <a:lstStyle/>
          <a:p>
            <a:pPr algn="ctr"/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lesen den Brief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583" y="731520"/>
            <a:ext cx="10802983" cy="514985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584" y="5789939"/>
            <a:ext cx="10437222" cy="1068061"/>
          </a:xfrm>
          <a:prstGeom prst="rect">
            <a:avLst/>
          </a:prstGeom>
        </p:spPr>
      </p:pic>
      <p:sp>
        <p:nvSpPr>
          <p:cNvPr id="5" name="Сердце 4"/>
          <p:cNvSpPr/>
          <p:nvPr/>
        </p:nvSpPr>
        <p:spPr>
          <a:xfrm>
            <a:off x="1449977" y="6160683"/>
            <a:ext cx="378822" cy="326572"/>
          </a:xfrm>
          <a:prstGeom prst="hear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46411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/>
          </p:cNvSpPr>
          <p:nvPr/>
        </p:nvSpPr>
        <p:spPr>
          <a:xfrm>
            <a:off x="0" y="0"/>
            <a:ext cx="12192000" cy="798285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 ist das Wetter bei dir?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98284"/>
            <a:ext cx="12192000" cy="6059715"/>
          </a:xfrm>
        </p:spPr>
      </p:pic>
    </p:spTree>
    <p:extLst>
      <p:ext uri="{BB962C8B-B14F-4D97-AF65-F5344CB8AC3E}">
        <p14:creationId xmlns:p14="http://schemas.microsoft.com/office/powerpoint/2010/main" val="3417387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75335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/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Neue Wörter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3168821"/>
              </p:ext>
            </p:extLst>
          </p:nvPr>
        </p:nvGraphicFramePr>
        <p:xfrm>
          <a:off x="514066" y="675336"/>
          <a:ext cx="11163868" cy="61417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5581934">
                  <a:extLst>
                    <a:ext uri="{9D8B030D-6E8A-4147-A177-3AD203B41FA5}">
                      <a16:colId xmlns:a16="http://schemas.microsoft.com/office/drawing/2014/main" val="949384979"/>
                    </a:ext>
                  </a:extLst>
                </a:gridCol>
                <a:gridCol w="5581934">
                  <a:extLst>
                    <a:ext uri="{9D8B030D-6E8A-4147-A177-3AD203B41FA5}">
                      <a16:colId xmlns:a16="http://schemas.microsoft.com/office/drawing/2014/main" val="1534475486"/>
                    </a:ext>
                  </a:extLst>
                </a:gridCol>
              </a:tblGrid>
              <a:tr h="274319">
                <a:tc>
                  <a:txBody>
                    <a:bodyPr/>
                    <a:lstStyle/>
                    <a:p>
                      <a:pPr algn="ctr"/>
                      <a:r>
                        <a:rPr lang="de-DE" sz="25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beeindruckend</a:t>
                      </a:r>
                      <a:endParaRPr lang="ru-RU" sz="25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ta’sirli</a:t>
                      </a:r>
                      <a:endParaRPr lang="ru-RU" sz="25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65874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feucht</a:t>
                      </a:r>
                      <a:endParaRPr lang="ru-RU" sz="2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sernam</a:t>
                      </a:r>
                      <a:r>
                        <a:rPr lang="en-US" sz="2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5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zax</a:t>
                      </a:r>
                      <a:endParaRPr lang="ru-RU" sz="2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97206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gebirgig</a:t>
                      </a:r>
                      <a:endParaRPr lang="ru-RU" sz="2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tog‘li</a:t>
                      </a:r>
                      <a:endParaRPr lang="ru-RU" sz="2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90800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herrlich</a:t>
                      </a:r>
                      <a:endParaRPr lang="ru-RU" sz="2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hashamatli</a:t>
                      </a:r>
                      <a:endParaRPr lang="ru-RU" sz="2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37429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wasserreich</a:t>
                      </a:r>
                      <a:endParaRPr lang="ru-RU" sz="2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toshqin</a:t>
                      </a:r>
                      <a:endParaRPr lang="ru-RU" sz="2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18443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mild</a:t>
                      </a:r>
                      <a:endParaRPr lang="ru-RU" sz="2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mo‘tadil</a:t>
                      </a:r>
                      <a:endParaRPr lang="ru-RU" sz="2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92438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mittelgroß</a:t>
                      </a:r>
                      <a:endParaRPr lang="ru-RU" sz="2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5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o‘rtacha</a:t>
                      </a:r>
                      <a:endParaRPr lang="ru-RU" sz="2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88297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regnerisch</a:t>
                      </a:r>
                      <a:endParaRPr lang="ru-RU" sz="2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yomg‘irli</a:t>
                      </a:r>
                      <a:endParaRPr lang="ru-RU" sz="2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81859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reißend</a:t>
                      </a:r>
                      <a:endParaRPr lang="ru-RU" sz="2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bo‘ronli</a:t>
                      </a:r>
                      <a:r>
                        <a:rPr lang="en-US" sz="2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lang="en-US" sz="25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5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to‘lqinli</a:t>
                      </a:r>
                      <a:endParaRPr lang="ru-RU" sz="2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29909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windig</a:t>
                      </a:r>
                      <a:endParaRPr lang="ru-RU" sz="2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shamolli</a:t>
                      </a:r>
                      <a:r>
                        <a:rPr lang="en-US" sz="2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5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izg</a:t>
                      </a:r>
                      <a:r>
                        <a:rPr lang="en-US" sz="25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‘irinli</a:t>
                      </a:r>
                      <a:endParaRPr lang="ru-RU" sz="2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73147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unbeschreiblich</a:t>
                      </a:r>
                      <a:endParaRPr lang="ru-RU" sz="2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tasvirlab</a:t>
                      </a:r>
                      <a:r>
                        <a:rPr lang="en-US" sz="2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5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bo‘lmaydigan</a:t>
                      </a:r>
                      <a:endParaRPr lang="ru-RU" sz="2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0894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unterschiedlich</a:t>
                      </a:r>
                      <a:endParaRPr lang="ru-RU" sz="2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5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xilma</a:t>
                      </a:r>
                      <a:r>
                        <a:rPr lang="en-US" sz="2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5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xil</a:t>
                      </a:r>
                      <a:endParaRPr lang="ru-RU" sz="2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48309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vielfältig</a:t>
                      </a:r>
                      <a:endParaRPr lang="ru-RU" sz="2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turli-tuman</a:t>
                      </a:r>
                      <a:endParaRPr lang="ru-RU" sz="2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77407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167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75335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/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Neue Wörter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1602445"/>
              </p:ext>
            </p:extLst>
          </p:nvPr>
        </p:nvGraphicFramePr>
        <p:xfrm>
          <a:off x="514066" y="675336"/>
          <a:ext cx="11163868" cy="61417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5581934">
                  <a:extLst>
                    <a:ext uri="{9D8B030D-6E8A-4147-A177-3AD203B41FA5}">
                      <a16:colId xmlns:a16="http://schemas.microsoft.com/office/drawing/2014/main" val="949384979"/>
                    </a:ext>
                  </a:extLst>
                </a:gridCol>
                <a:gridCol w="5581934">
                  <a:extLst>
                    <a:ext uri="{9D8B030D-6E8A-4147-A177-3AD203B41FA5}">
                      <a16:colId xmlns:a16="http://schemas.microsoft.com/office/drawing/2014/main" val="1534475486"/>
                    </a:ext>
                  </a:extLst>
                </a:gridCol>
              </a:tblGrid>
              <a:tr h="274319">
                <a:tc>
                  <a:txBody>
                    <a:bodyPr/>
                    <a:lstStyle/>
                    <a:p>
                      <a:pPr algn="ctr"/>
                      <a:r>
                        <a:rPr lang="de-DE" sz="25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beeindruckend</a:t>
                      </a:r>
                      <a:endParaRPr lang="ru-RU" sz="25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5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впечатляющий</a:t>
                      </a:r>
                      <a:endParaRPr lang="ru-RU" sz="25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65874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feucht</a:t>
                      </a:r>
                      <a:endParaRPr lang="ru-RU" sz="2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влажный,</a:t>
                      </a:r>
                      <a:r>
                        <a:rPr lang="ru-RU" sz="25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сырой</a:t>
                      </a:r>
                      <a:endParaRPr lang="ru-RU" sz="2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97206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gebirgig</a:t>
                      </a:r>
                      <a:endParaRPr lang="ru-RU" sz="2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гористый</a:t>
                      </a:r>
                      <a:endParaRPr lang="ru-RU" sz="2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90800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herrlich</a:t>
                      </a:r>
                      <a:endParaRPr lang="ru-RU" sz="2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великолепный</a:t>
                      </a:r>
                      <a:endParaRPr lang="ru-RU" sz="2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37429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wasserreich</a:t>
                      </a:r>
                      <a:endParaRPr lang="ru-RU" sz="2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полноводный</a:t>
                      </a:r>
                      <a:endParaRPr lang="ru-RU" sz="2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18443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mild</a:t>
                      </a:r>
                      <a:endParaRPr lang="ru-RU" sz="2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мягкий, умеренный</a:t>
                      </a:r>
                      <a:endParaRPr lang="ru-RU" sz="2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92438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mittelgroß</a:t>
                      </a:r>
                      <a:endParaRPr lang="ru-RU" sz="2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среднего размера</a:t>
                      </a:r>
                      <a:endParaRPr lang="ru-RU" sz="2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88297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regnerisch</a:t>
                      </a:r>
                      <a:endParaRPr lang="ru-RU" sz="2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дождливый</a:t>
                      </a:r>
                      <a:endParaRPr lang="ru-RU" sz="2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81859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reißend</a:t>
                      </a:r>
                      <a:endParaRPr lang="ru-RU" sz="2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бурный</a:t>
                      </a:r>
                      <a:endParaRPr lang="ru-RU" sz="2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29909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windig</a:t>
                      </a:r>
                      <a:endParaRPr lang="ru-RU" sz="2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ветреный</a:t>
                      </a:r>
                      <a:endParaRPr lang="ru-RU" sz="2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73147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unbeschreiblich</a:t>
                      </a:r>
                      <a:endParaRPr lang="ru-RU" sz="2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неописуемый</a:t>
                      </a:r>
                      <a:endParaRPr lang="ru-RU" sz="2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0894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unterschiedlich</a:t>
                      </a:r>
                      <a:endParaRPr lang="ru-RU" sz="2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различный</a:t>
                      </a:r>
                      <a:endParaRPr lang="ru-RU" sz="2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48309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vielfältig</a:t>
                      </a:r>
                      <a:endParaRPr lang="ru-RU" sz="2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разнообразный</a:t>
                      </a:r>
                      <a:endParaRPr lang="ru-RU" sz="2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77407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7999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" y="1"/>
            <a:ext cx="12192000" cy="728206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machen Übung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856342"/>
            <a:ext cx="11530013" cy="5758771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Übung 6, Seite 67 </a:t>
            </a:r>
          </a:p>
          <a:p>
            <a:pPr algn="l"/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Ordnen Sie die Wörter einander sinngemäß zu.</a:t>
            </a:r>
          </a:p>
          <a:p>
            <a:pPr algn="l"/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388" y="2169994"/>
            <a:ext cx="10781731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694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" y="1"/>
            <a:ext cx="12192000" cy="728206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machen Übung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04716" y="856342"/>
            <a:ext cx="11859905" cy="5758771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l"/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Übung 6, Seite 67 </a:t>
            </a:r>
          </a:p>
          <a:p>
            <a:pPr algn="l"/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Ordnen Sie die Wörter einander sinngemäß zu.</a:t>
            </a:r>
          </a:p>
          <a:p>
            <a:pPr marL="742950" indent="-742950" algn="l">
              <a:buAutoNum type="arabicPeriod"/>
            </a:pPr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Klima</a:t>
            </a:r>
            <a:r>
              <a:rPr lang="ru-RU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heiß, kontinental, </a:t>
            </a:r>
            <a:r>
              <a:rPr lang="de-DE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trocken,feucht</a:t>
            </a:r>
            <a:endParaRPr lang="de-DE" sz="4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 algn="l">
              <a:buAutoNum type="arabicPeriod"/>
            </a:pPr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Stadt</a:t>
            </a:r>
            <a:r>
              <a:rPr lang="ru-RU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groß, schön, alt, jung, touristisch</a:t>
            </a:r>
          </a:p>
          <a:p>
            <a:pPr marL="742950" indent="-742950" algn="l">
              <a:buAutoNum type="arabicPeriod"/>
            </a:pPr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Wüste</a:t>
            </a:r>
            <a:r>
              <a:rPr lang="ru-RU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breit, groß</a:t>
            </a:r>
          </a:p>
          <a:p>
            <a:pPr marL="742950" indent="-742950" algn="l">
              <a:buAutoNum type="arabicPeriod"/>
            </a:pPr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Fluss</a:t>
            </a:r>
            <a:r>
              <a:rPr lang="ru-RU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groß, klein, breit, reißend</a:t>
            </a:r>
          </a:p>
          <a:p>
            <a:pPr marL="742950" indent="-742950" algn="l">
              <a:buAutoNum type="arabicPeriod"/>
            </a:pPr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Wetter</a:t>
            </a:r>
            <a:r>
              <a:rPr lang="ru-RU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heiß, sonnig, regnerisch, windig</a:t>
            </a:r>
          </a:p>
          <a:p>
            <a:pPr marL="742950" indent="-742950" algn="l">
              <a:buAutoNum type="arabicPeriod"/>
            </a:pPr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Gebirge</a:t>
            </a:r>
            <a:r>
              <a:rPr lang="ru-RU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groß, klein, hoch, malerisch</a:t>
            </a:r>
            <a:endParaRPr lang="de-DE" sz="4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89925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887104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Sprichwörter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6526221"/>
              </p:ext>
            </p:extLst>
          </p:nvPr>
        </p:nvGraphicFramePr>
        <p:xfrm>
          <a:off x="515595" y="1126902"/>
          <a:ext cx="11160808" cy="222504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55804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804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7349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3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Osten</a:t>
                      </a:r>
                      <a:r>
                        <a:rPr lang="de-DE" sz="35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und Westen, zu Haus ist am besten</a:t>
                      </a:r>
                      <a:r>
                        <a:rPr lang="ru-RU" sz="35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de-DE" sz="3500" b="1" baseline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35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Andere Länder, andere Sitten.</a:t>
                      </a:r>
                      <a:endParaRPr lang="ru-RU" sz="3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5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O‘z</a:t>
                      </a:r>
                      <a:r>
                        <a:rPr lang="en-US" sz="3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5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uyig</a:t>
                      </a:r>
                      <a:r>
                        <a:rPr lang="en-US" sz="3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35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o‘lan</a:t>
                      </a:r>
                      <a:r>
                        <a:rPr lang="en-US" sz="3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5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to‘shaging</a:t>
                      </a:r>
                      <a:r>
                        <a:rPr lang="en-US" sz="3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algn="ctr"/>
                      <a:r>
                        <a:rPr lang="en-US" sz="35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Har</a:t>
                      </a:r>
                      <a:r>
                        <a:rPr lang="en-US" sz="3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5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yerni</a:t>
                      </a:r>
                      <a:r>
                        <a:rPr lang="en-US" sz="3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5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qilma</a:t>
                      </a:r>
                      <a:r>
                        <a:rPr lang="en-US" sz="3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5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orzu</a:t>
                      </a:r>
                      <a:r>
                        <a:rPr lang="en-US" sz="3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lang="en-US" sz="35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5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har</a:t>
                      </a:r>
                      <a:r>
                        <a:rPr lang="en-US" sz="35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5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yerda</a:t>
                      </a:r>
                      <a:r>
                        <a:rPr lang="en-US" sz="35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5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bordir</a:t>
                      </a:r>
                      <a:r>
                        <a:rPr lang="en-US" sz="35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5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toshu</a:t>
                      </a:r>
                      <a:r>
                        <a:rPr lang="en-US" sz="35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5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tarozi</a:t>
                      </a:r>
                      <a:r>
                        <a:rPr lang="en-US" sz="35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3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914" y="3743660"/>
            <a:ext cx="3821372" cy="274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022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887104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Sprichwörter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7192095"/>
              </p:ext>
            </p:extLst>
          </p:nvPr>
        </p:nvGraphicFramePr>
        <p:xfrm>
          <a:off x="515595" y="1126902"/>
          <a:ext cx="11160808" cy="222504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55804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804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7349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3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Osten</a:t>
                      </a:r>
                      <a:r>
                        <a:rPr lang="de-DE" sz="35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und Westen, zu Haus ist am besten</a:t>
                      </a:r>
                      <a:r>
                        <a:rPr lang="ru-RU" sz="35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5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Andere</a:t>
                      </a:r>
                      <a:r>
                        <a:rPr lang="en-US" sz="35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L</a:t>
                      </a:r>
                      <a:r>
                        <a:rPr lang="de-DE" sz="35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änder</a:t>
                      </a:r>
                      <a:r>
                        <a:rPr lang="de-DE" sz="35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andere Sitten.</a:t>
                      </a:r>
                      <a:endParaRPr lang="ru-RU" sz="3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гостях хорошо, а дома лучше.</a:t>
                      </a:r>
                    </a:p>
                    <a:p>
                      <a:pPr algn="ctr"/>
                      <a:r>
                        <a:rPr lang="ru-RU" sz="3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 каждой страны свои обычаи.</a:t>
                      </a:r>
                      <a:endParaRPr lang="ru-RU" sz="3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914" y="3743660"/>
            <a:ext cx="3821372" cy="274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818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870631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Aufgabe für selbstständige Arbeit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1050878"/>
            <a:ext cx="11530013" cy="5540991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de-DE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l"/>
            <a:r>
              <a:rPr lang="de-DE" sz="40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Übung 1, Seite 128</a:t>
            </a:r>
          </a:p>
          <a:p>
            <a:pPr algn="l"/>
            <a:r>
              <a:rPr lang="de-DE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Füllen Sie den Lückentext aus!</a:t>
            </a:r>
            <a:endParaRPr lang="de-DE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0985" y="3562066"/>
            <a:ext cx="3942284" cy="2770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158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94297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Ende der Stunde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501445" y="1091821"/>
            <a:ext cx="11235630" cy="5431809"/>
          </a:xfrm>
          <a:ln w="38100">
            <a:solidFill>
              <a:srgbClr val="002060"/>
            </a:solidFill>
          </a:ln>
        </p:spPr>
        <p:txBody>
          <a:bodyPr>
            <a:normAutofit/>
          </a:bodyPr>
          <a:lstStyle/>
          <a:p>
            <a:r>
              <a:rPr lang="de-DE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Unsere Stunde ist zu Ende</a:t>
            </a:r>
          </a:p>
          <a:p>
            <a:r>
              <a:rPr lang="de-DE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Danke für Aufmerksamkeit!</a:t>
            </a:r>
          </a:p>
          <a:p>
            <a:r>
              <a:rPr lang="de-DE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 Wiedersehen!</a:t>
            </a:r>
            <a:endParaRPr lang="ru-RU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6057" y="3684895"/>
            <a:ext cx="5878286" cy="26613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26549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-1"/>
            <a:ext cx="12191999" cy="94343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 DER STUNDE: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1146629"/>
            <a:ext cx="11530013" cy="5239883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endParaRPr lang="de-DE" sz="40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Kontrolle der selbständige Arbeit</a:t>
            </a: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lernen Wörter</a:t>
            </a:r>
          </a:p>
          <a:p>
            <a:pPr marL="342900" lvl="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Wir </a:t>
            </a:r>
            <a:r>
              <a:rPr lang="de-DE" sz="4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lesen den </a:t>
            </a: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</a:t>
            </a:r>
          </a:p>
          <a:p>
            <a:pPr marL="342900" lvl="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Wir </a:t>
            </a:r>
            <a:r>
              <a:rPr lang="de-DE" sz="4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machen Übungen</a:t>
            </a: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Aufgabe für selbstständige Arbeit</a:t>
            </a:r>
            <a:endParaRPr lang="ru-RU" sz="4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0372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3602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Kontrolle der Aufgabe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9006" y="1054802"/>
            <a:ext cx="11874137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500" dirty="0" smtClean="0">
                <a:solidFill>
                  <a:srgbClr val="000000"/>
                </a:solidFill>
                <a:latin typeface="Arial" panose="020B0604020202020204" pitchFamily="34" charset="0"/>
              </a:rPr>
              <a:t>Stefan </a:t>
            </a:r>
            <a:r>
              <a:rPr lang="en-US" sz="35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kann</a:t>
            </a:r>
            <a:r>
              <a:rPr lang="en-US" sz="3500" dirty="0" smtClean="0">
                <a:solidFill>
                  <a:srgbClr val="000000"/>
                </a:solidFill>
                <a:latin typeface="Arial" panose="020B0604020202020204" pitchFamily="34" charset="0"/>
              </a:rPr>
              <a:t> man           </a:t>
            </a:r>
            <a:r>
              <a:rPr lang="en-US" sz="35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schenken</a:t>
            </a:r>
            <a:r>
              <a:rPr lang="en-US" sz="3500" dirty="0" smtClean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sz="35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denn</a:t>
            </a:r>
            <a:r>
              <a:rPr lang="en-US" sz="35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er</a:t>
            </a:r>
            <a:r>
              <a:rPr lang="en-US" sz="35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spielt</a:t>
            </a:r>
            <a:r>
              <a:rPr lang="en-US" sz="35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Fußball</a:t>
            </a:r>
            <a:r>
              <a:rPr lang="en-US" sz="3500" dirty="0" smtClean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</a:p>
          <a:p>
            <a:endParaRPr lang="en-US" sz="35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en-US" sz="3500" dirty="0" smtClean="0">
                <a:solidFill>
                  <a:srgbClr val="000000"/>
                </a:solidFill>
                <a:latin typeface="Arial" panose="020B0604020202020204" pitchFamily="34" charset="0"/>
              </a:rPr>
              <a:t>Christiane </a:t>
            </a:r>
            <a:r>
              <a:rPr lang="en-US" sz="35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kann</a:t>
            </a:r>
            <a:r>
              <a:rPr lang="en-US" sz="3500" dirty="0" smtClean="0">
                <a:solidFill>
                  <a:srgbClr val="000000"/>
                </a:solidFill>
                <a:latin typeface="Arial" panose="020B0604020202020204" pitchFamily="34" charset="0"/>
              </a:rPr>
              <a:t> man         </a:t>
            </a:r>
            <a:r>
              <a:rPr lang="en-US" sz="35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schenken</a:t>
            </a:r>
            <a:r>
              <a:rPr lang="en-US" sz="3500" dirty="0" smtClean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sz="35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denn</a:t>
            </a:r>
            <a:r>
              <a:rPr lang="en-US" sz="35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sie</a:t>
            </a:r>
            <a:r>
              <a:rPr lang="en-US" sz="3500" dirty="0" smtClean="0">
                <a:solidFill>
                  <a:srgbClr val="000000"/>
                </a:solidFill>
                <a:latin typeface="Arial" panose="020B0604020202020204" pitchFamily="34" charset="0"/>
              </a:rPr>
              <a:t> mag   </a:t>
            </a:r>
          </a:p>
          <a:p>
            <a:r>
              <a:rPr lang="en-US" sz="35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5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                                                                      </a:t>
            </a:r>
            <a:r>
              <a:rPr lang="en-US" sz="35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Haustiere</a:t>
            </a:r>
            <a:r>
              <a:rPr lang="en-US" sz="3500" dirty="0" smtClean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</a:p>
          <a:p>
            <a:r>
              <a:rPr lang="en-US" sz="35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Oma</a:t>
            </a:r>
            <a:r>
              <a:rPr lang="en-US" sz="35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kann</a:t>
            </a:r>
            <a:r>
              <a:rPr lang="en-US" sz="3500" dirty="0" smtClean="0">
                <a:solidFill>
                  <a:srgbClr val="000000"/>
                </a:solidFill>
                <a:latin typeface="Arial" panose="020B0604020202020204" pitchFamily="34" charset="0"/>
              </a:rPr>
              <a:t> man          </a:t>
            </a:r>
            <a:r>
              <a:rPr lang="en-US" sz="35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schenken</a:t>
            </a:r>
            <a:r>
              <a:rPr lang="en-US" sz="3500" dirty="0" smtClean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sz="35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denn</a:t>
            </a:r>
            <a:r>
              <a:rPr lang="en-US" sz="35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sie</a:t>
            </a:r>
            <a:r>
              <a:rPr lang="en-US" sz="35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ließt</a:t>
            </a:r>
            <a:r>
              <a:rPr lang="en-US" sz="35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gern</a:t>
            </a:r>
            <a:r>
              <a:rPr lang="en-US" sz="3500" dirty="0" smtClean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</a:p>
          <a:p>
            <a:endParaRPr lang="en-US" sz="35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en-US" sz="3500" dirty="0" smtClean="0">
                <a:solidFill>
                  <a:srgbClr val="000000"/>
                </a:solidFill>
                <a:latin typeface="Arial" panose="020B0604020202020204" pitchFamily="34" charset="0"/>
              </a:rPr>
              <a:t>Mutter </a:t>
            </a:r>
            <a:r>
              <a:rPr lang="en-US" sz="35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kann</a:t>
            </a:r>
            <a:r>
              <a:rPr lang="en-US" sz="3500" dirty="0" smtClean="0">
                <a:solidFill>
                  <a:srgbClr val="000000"/>
                </a:solidFill>
                <a:latin typeface="Arial" panose="020B0604020202020204" pitchFamily="34" charset="0"/>
              </a:rPr>
              <a:t> man          </a:t>
            </a:r>
            <a:r>
              <a:rPr lang="en-US" sz="35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schenken</a:t>
            </a:r>
            <a:r>
              <a:rPr lang="en-US" sz="3500" dirty="0" smtClean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sz="35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denn</a:t>
            </a:r>
            <a:r>
              <a:rPr lang="en-US" sz="35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sie</a:t>
            </a:r>
            <a:r>
              <a:rPr lang="en-US" sz="35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trägt</a:t>
            </a:r>
            <a:r>
              <a:rPr lang="en-US" sz="3500" dirty="0" smtClean="0">
                <a:solidFill>
                  <a:srgbClr val="000000"/>
                </a:solidFill>
                <a:latin typeface="Arial" panose="020B0604020202020204" pitchFamily="34" charset="0"/>
              </a:rPr>
              <a:t> Schmuck.</a:t>
            </a:r>
          </a:p>
          <a:p>
            <a:r>
              <a:rPr lang="en-US" sz="35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  <a:p>
            <a:r>
              <a:rPr lang="en-US" sz="35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Vater</a:t>
            </a:r>
            <a:r>
              <a:rPr lang="en-US" sz="35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kann</a:t>
            </a:r>
            <a:r>
              <a:rPr lang="en-US" sz="35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500" dirty="0">
                <a:solidFill>
                  <a:srgbClr val="000000"/>
                </a:solidFill>
                <a:latin typeface="Arial" panose="020B0604020202020204" pitchFamily="34" charset="0"/>
              </a:rPr>
              <a:t>man </a:t>
            </a:r>
            <a:r>
              <a:rPr lang="en-US" sz="35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        </a:t>
            </a:r>
            <a:r>
              <a:rPr lang="en-US" sz="35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schenken</a:t>
            </a:r>
            <a:r>
              <a:rPr lang="en-US" sz="350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sz="3500" dirty="0" err="1">
                <a:solidFill>
                  <a:srgbClr val="000000"/>
                </a:solidFill>
                <a:latin typeface="Arial" panose="020B0604020202020204" pitchFamily="34" charset="0"/>
              </a:rPr>
              <a:t>denn</a:t>
            </a:r>
            <a:r>
              <a:rPr lang="en-US" sz="35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Arial" panose="020B0604020202020204" pitchFamily="34" charset="0"/>
              </a:rPr>
              <a:t>er</a:t>
            </a:r>
            <a:r>
              <a:rPr lang="en-US" sz="35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fotografiert</a:t>
            </a:r>
            <a:r>
              <a:rPr lang="en-US" sz="35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gern</a:t>
            </a:r>
            <a:r>
              <a:rPr lang="en-US" sz="3500" dirty="0" smtClean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1089" y="963362"/>
            <a:ext cx="942852" cy="93182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6502" y="2022529"/>
            <a:ext cx="997646" cy="115694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77580" y="2923092"/>
            <a:ext cx="1015379" cy="120323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56585" y="4345105"/>
            <a:ext cx="942852" cy="63328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29662" y="5291960"/>
            <a:ext cx="1196697" cy="86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878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3602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</a:t>
            </a:r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Landkarte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9869" y="1023582"/>
            <a:ext cx="7519916" cy="5595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734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0687" y="248194"/>
            <a:ext cx="7983940" cy="6518366"/>
          </a:xfrm>
          <a:prstGeom prst="rect">
            <a:avLst/>
          </a:prstGeom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0" y="0"/>
            <a:ext cx="12192000" cy="836023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Landkarte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1334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/>
          </p:cNvSpPr>
          <p:nvPr/>
        </p:nvSpPr>
        <p:spPr>
          <a:xfrm>
            <a:off x="0" y="0"/>
            <a:ext cx="12192000" cy="798285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3161211" y="2991394"/>
            <a:ext cx="5460275" cy="770709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Usbekistan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60031" y="1063842"/>
            <a:ext cx="268535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u="sng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Landschaften</a:t>
            </a:r>
            <a:endParaRPr lang="ru-RU" sz="30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695890" y="1063842"/>
            <a:ext cx="1273105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u="sng" dirty="0" smtClean="0">
                <a:solidFill>
                  <a:srgbClr val="000000"/>
                </a:solidFill>
                <a:latin typeface="Arial" panose="020B0604020202020204" pitchFamily="34" charset="0"/>
              </a:rPr>
              <a:t>Berge</a:t>
            </a:r>
            <a:endParaRPr lang="ru-RU" sz="30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9205263" y="1157961"/>
            <a:ext cx="123142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u="sng" dirty="0" err="1">
                <a:solidFill>
                  <a:srgbClr val="000000"/>
                </a:solidFill>
                <a:latin typeface="Arial" panose="020B0604020202020204" pitchFamily="34" charset="0"/>
              </a:rPr>
              <a:t>Klima</a:t>
            </a:r>
            <a:endParaRPr lang="ru-RU" sz="30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962723" y="4155049"/>
            <a:ext cx="137358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u="sng" dirty="0" smtClean="0">
                <a:solidFill>
                  <a:srgbClr val="000000"/>
                </a:solidFill>
                <a:latin typeface="Arial" panose="020B0604020202020204" pitchFamily="34" charset="0"/>
              </a:rPr>
              <a:t>Wetter</a:t>
            </a:r>
            <a:endParaRPr lang="ru-RU" sz="3000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451333" y="4724064"/>
            <a:ext cx="110318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u="sng" dirty="0">
                <a:solidFill>
                  <a:srgbClr val="000000"/>
                </a:solidFill>
                <a:latin typeface="Arial" panose="020B0604020202020204" pitchFamily="34" charset="0"/>
              </a:rPr>
              <a:t>Seen</a:t>
            </a:r>
            <a:endParaRPr lang="ru-RU" sz="30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9563640" y="4155049"/>
            <a:ext cx="140294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u="sng" dirty="0" err="1">
                <a:solidFill>
                  <a:srgbClr val="000000"/>
                </a:solidFill>
                <a:latin typeface="Arial" panose="020B0604020202020204" pitchFamily="34" charset="0"/>
              </a:rPr>
              <a:t>Flüsse</a:t>
            </a:r>
            <a:endParaRPr lang="ru-RU" sz="3000" b="1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3409406" y="1502229"/>
            <a:ext cx="1201783" cy="148916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>
            <a:off x="5695890" y="1502229"/>
            <a:ext cx="117082" cy="148916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7820067" y="1617840"/>
            <a:ext cx="1480687" cy="148916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7820067" y="3646492"/>
            <a:ext cx="1872573" cy="94967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5432098" y="3762103"/>
            <a:ext cx="120584" cy="141452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H="1">
            <a:off x="2230884" y="3741644"/>
            <a:ext cx="2199376" cy="89544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9344427" y="4724064"/>
            <a:ext cx="26067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Amu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Darja</a:t>
            </a:r>
          </a:p>
          <a:p>
            <a:r>
              <a:rPr lang="de-DE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Syr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Darja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251159" y="5231895"/>
            <a:ext cx="157272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Aralsee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296433" y="1597949"/>
            <a:ext cx="166763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Wüsten</a:t>
            </a:r>
          </a:p>
          <a:p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Eben</a:t>
            </a:r>
          </a:p>
          <a:p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Tal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021850" y="1692061"/>
            <a:ext cx="220416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Kontinental</a:t>
            </a:r>
          </a:p>
          <a:p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Trocken</a:t>
            </a:r>
          </a:p>
          <a:p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Warm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894807" y="1502229"/>
            <a:ext cx="22759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Tjan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Schan</a:t>
            </a:r>
          </a:p>
          <a:p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Pamir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962723" y="4692248"/>
            <a:ext cx="159192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eiß</a:t>
            </a:r>
          </a:p>
          <a:p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trocken</a:t>
            </a:r>
          </a:p>
          <a:p>
            <a:endParaRPr lang="de-DE" sz="3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4729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/>
          </p:cNvSpPr>
          <p:nvPr/>
        </p:nvSpPr>
        <p:spPr>
          <a:xfrm>
            <a:off x="0" y="0"/>
            <a:ext cx="12192000" cy="798285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3161211" y="2991394"/>
            <a:ext cx="5460275" cy="770709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Deutschland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60031" y="1063842"/>
            <a:ext cx="268535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u="sng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Landschaften</a:t>
            </a:r>
            <a:endParaRPr lang="ru-RU" sz="30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695890" y="1063842"/>
            <a:ext cx="1273105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u="sng" dirty="0" smtClean="0">
                <a:solidFill>
                  <a:srgbClr val="000000"/>
                </a:solidFill>
                <a:latin typeface="Arial" panose="020B0604020202020204" pitchFamily="34" charset="0"/>
              </a:rPr>
              <a:t>Berge</a:t>
            </a:r>
            <a:endParaRPr lang="ru-RU" sz="30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9205263" y="1157961"/>
            <a:ext cx="123142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u="sng" dirty="0" err="1">
                <a:solidFill>
                  <a:srgbClr val="000000"/>
                </a:solidFill>
                <a:latin typeface="Arial" panose="020B0604020202020204" pitchFamily="34" charset="0"/>
              </a:rPr>
              <a:t>Klima</a:t>
            </a:r>
            <a:endParaRPr lang="ru-RU" sz="30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962723" y="4155049"/>
            <a:ext cx="137358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u="sng" dirty="0" smtClean="0">
                <a:solidFill>
                  <a:srgbClr val="000000"/>
                </a:solidFill>
                <a:latin typeface="Arial" panose="020B0604020202020204" pitchFamily="34" charset="0"/>
              </a:rPr>
              <a:t>Wetter</a:t>
            </a:r>
            <a:endParaRPr lang="ru-RU" sz="3000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492390" y="4770230"/>
            <a:ext cx="110318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u="sng" dirty="0">
                <a:solidFill>
                  <a:srgbClr val="000000"/>
                </a:solidFill>
                <a:latin typeface="Arial" panose="020B0604020202020204" pitchFamily="34" charset="0"/>
              </a:rPr>
              <a:t>Seen</a:t>
            </a:r>
            <a:endParaRPr lang="ru-RU" sz="30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9568414" y="3783357"/>
            <a:ext cx="140294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u="sng" dirty="0" err="1">
                <a:solidFill>
                  <a:srgbClr val="000000"/>
                </a:solidFill>
                <a:latin typeface="Arial" panose="020B0604020202020204" pitchFamily="34" charset="0"/>
              </a:rPr>
              <a:t>Flüsse</a:t>
            </a:r>
            <a:endParaRPr lang="ru-RU" sz="3000" b="1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3409406" y="1502229"/>
            <a:ext cx="1201783" cy="148916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>
            <a:off x="5695890" y="1502229"/>
            <a:ext cx="117082" cy="148916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7820067" y="1617840"/>
            <a:ext cx="1480687" cy="148916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7820067" y="3646492"/>
            <a:ext cx="1803257" cy="5428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5432098" y="3762103"/>
            <a:ext cx="120584" cy="141452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H="1">
            <a:off x="2230884" y="3741644"/>
            <a:ext cx="2199376" cy="89544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5251158" y="5231895"/>
            <a:ext cx="194121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Nordsee</a:t>
            </a:r>
          </a:p>
          <a:p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Ostsee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783890" y="4337355"/>
            <a:ext cx="1734819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Rhein</a:t>
            </a:r>
          </a:p>
          <a:p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Donau</a:t>
            </a:r>
          </a:p>
          <a:p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Elbe</a:t>
            </a:r>
          </a:p>
          <a:p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Oder </a:t>
            </a:r>
          </a:p>
          <a:p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Weichsel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793341" y="1521602"/>
            <a:ext cx="19176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Alpen</a:t>
            </a:r>
          </a:p>
          <a:p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Zugspitze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63151" y="1548535"/>
            <a:ext cx="184405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Wald</a:t>
            </a:r>
          </a:p>
          <a:p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Gebirge</a:t>
            </a:r>
          </a:p>
          <a:p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Tiefland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187184" y="1636290"/>
            <a:ext cx="280919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dirty="0" err="1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de-DE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emäßigstes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-kontinentales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42207" y="4669052"/>
            <a:ext cx="204156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kalt</a:t>
            </a:r>
          </a:p>
          <a:p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windig</a:t>
            </a:r>
          </a:p>
          <a:p>
            <a:r>
              <a:rPr lang="de-DE" sz="3000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egnerisch</a:t>
            </a:r>
          </a:p>
          <a:p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feucht</a:t>
            </a:r>
          </a:p>
        </p:txBody>
      </p:sp>
    </p:spTree>
    <p:extLst>
      <p:ext uri="{BB962C8B-B14F-4D97-AF65-F5344CB8AC3E}">
        <p14:creationId xmlns:p14="http://schemas.microsoft.com/office/powerpoint/2010/main" val="2625949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" y="1"/>
            <a:ext cx="12192000" cy="728206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 können wir über diese Fotos sagen?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856342"/>
            <a:ext cx="11530013" cy="5758771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endParaRPr lang="de-DE" sz="4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0811" y="1009934"/>
            <a:ext cx="8256895" cy="5295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582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887104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Richtig ?  Falsch?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8674" y="887104"/>
            <a:ext cx="839506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de-DE" sz="3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Monika kommt aus Deutschland.</a:t>
            </a:r>
          </a:p>
          <a:p>
            <a:pPr>
              <a:lnSpc>
                <a:spcPct val="150000"/>
              </a:lnSpc>
              <a:buFont typeface="+mj-lt"/>
              <a:buAutoNum type="arabicPeriod" startAt="2"/>
            </a:pPr>
            <a:r>
              <a:rPr lang="de-DE" sz="3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Sie lebt jetzt in Berlin.</a:t>
            </a:r>
            <a:endParaRPr lang="de-DE" sz="3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 typeface="+mj-lt"/>
              <a:buAutoNum type="arabicPeriod" startAt="3"/>
            </a:pPr>
            <a:r>
              <a:rPr lang="de-DE" sz="3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Ihr Vater arbeitet in Taschkent.</a:t>
            </a:r>
            <a:endParaRPr lang="de-DE" sz="3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 typeface="+mj-lt"/>
              <a:buAutoNum type="arabicPeriod" startAt="4"/>
            </a:pPr>
            <a:r>
              <a:rPr lang="de-DE" sz="3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Flensburg ist eine Stadt in Usbekistan.</a:t>
            </a:r>
            <a:endParaRPr lang="de-DE" sz="3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 typeface="+mj-lt"/>
              <a:buAutoNum type="arabicPeriod" startAt="5"/>
            </a:pPr>
            <a:r>
              <a:rPr lang="de-DE" sz="3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Monika hat viele Freunde.</a:t>
            </a:r>
            <a:endParaRPr lang="de-DE" sz="3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 typeface="+mj-lt"/>
              <a:buAutoNum type="arabicPeriod" startAt="6"/>
            </a:pPr>
            <a:r>
              <a:rPr lang="de-DE" sz="3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Monika lernt in der Schule.</a:t>
            </a:r>
            <a:endParaRPr lang="de-DE" sz="3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 typeface="+mj-lt"/>
              <a:buAutoNum type="arabicPeriod" startAt="7"/>
            </a:pPr>
            <a:r>
              <a:rPr lang="de-DE" sz="3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Ihre gute Freundin heißt Anja.</a:t>
            </a:r>
          </a:p>
          <a:p>
            <a:pPr>
              <a:lnSpc>
                <a:spcPct val="150000"/>
              </a:lnSpc>
              <a:buFont typeface="+mj-lt"/>
              <a:buAutoNum type="arabicPeriod" startAt="8"/>
            </a:pPr>
            <a:r>
              <a:rPr lang="de-DE" sz="3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Anja lebt auch in Usbekistan .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8673734" y="3748649"/>
            <a:ext cx="14369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richtig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673730" y="2329549"/>
            <a:ext cx="14369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richtig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673731" y="1011879"/>
            <a:ext cx="14369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richtig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673732" y="4423106"/>
            <a:ext cx="14369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richtig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673732" y="5752526"/>
            <a:ext cx="14369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falsch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673730" y="1666022"/>
            <a:ext cx="14369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falsch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673730" y="5112342"/>
            <a:ext cx="14369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richtig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673730" y="3039099"/>
            <a:ext cx="14369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falsch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3124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6803</TotalTime>
  <Words>488</Words>
  <Application>Microsoft Office PowerPoint</Application>
  <PresentationFormat>Широкоэкранный</PresentationFormat>
  <Paragraphs>174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Wingdings</vt:lpstr>
      <vt:lpstr>Тема Office</vt:lpstr>
      <vt:lpstr>Office Theme</vt:lpstr>
      <vt:lpstr>DEUTSCH</vt:lpstr>
      <vt:lpstr>PLAN DER STUNDE:</vt:lpstr>
      <vt:lpstr>Kontrolle der Aufgabe</vt:lpstr>
      <vt:lpstr>Die Landkarte</vt:lpstr>
      <vt:lpstr>Презентация PowerPoint</vt:lpstr>
      <vt:lpstr>Презентация PowerPoint</vt:lpstr>
      <vt:lpstr>Презентация PowerPoint</vt:lpstr>
      <vt:lpstr>Was können wir über diese Fotos sagen?</vt:lpstr>
      <vt:lpstr>Richtig ?  Falsch?</vt:lpstr>
      <vt:lpstr>Wir lesen den Brief</vt:lpstr>
      <vt:lpstr>Презентация PowerPoint</vt:lpstr>
      <vt:lpstr>Neue Wörter</vt:lpstr>
      <vt:lpstr>Neue Wörter</vt:lpstr>
      <vt:lpstr>Wir machen Übung</vt:lpstr>
      <vt:lpstr>Wir machen Übung</vt:lpstr>
      <vt:lpstr>Sprichwörter</vt:lpstr>
      <vt:lpstr>Sprichwörter</vt:lpstr>
      <vt:lpstr>Aufgabe für selbstständige Arbeit</vt:lpstr>
      <vt:lpstr>Ende der Stunde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DEUTSCH</dc:title>
  <dc:creator>Пользователь</dc:creator>
  <cp:lastModifiedBy>User</cp:lastModifiedBy>
  <cp:revision>147</cp:revision>
  <dcterms:created xsi:type="dcterms:W3CDTF">2020-09-21T16:11:53Z</dcterms:created>
  <dcterms:modified xsi:type="dcterms:W3CDTF">2020-12-26T04:23:05Z</dcterms:modified>
</cp:coreProperties>
</file>