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63" r:id="rId5"/>
    <p:sldId id="274" r:id="rId6"/>
    <p:sldId id="282" r:id="rId7"/>
    <p:sldId id="277" r:id="rId8"/>
    <p:sldId id="283" r:id="rId9"/>
    <p:sldId id="287" r:id="rId10"/>
    <p:sldId id="288" r:id="rId11"/>
    <p:sldId id="270" r:id="rId12"/>
    <p:sldId id="279" r:id="rId13"/>
    <p:sldId id="280" r:id="rId14"/>
    <p:sldId id="281" r:id="rId15"/>
    <p:sldId id="284" r:id="rId16"/>
    <p:sldId id="285" r:id="rId17"/>
    <p:sldId id="286" r:id="rId18"/>
    <p:sldId id="259" r:id="rId19"/>
    <p:sldId id="260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94660"/>
  </p:normalViewPr>
  <p:slideViewPr>
    <p:cSldViewPr snapToGrid="0">
      <p:cViewPr varScale="1">
        <p:scale>
          <a:sx n="66" d="100"/>
          <a:sy n="66" d="100"/>
        </p:scale>
        <p:origin x="484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4E858-A341-4ACB-97D6-FCE1E414885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82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4E858-A341-4ACB-97D6-FCE1E414885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952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4E858-A341-4ACB-97D6-FCE1E414885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844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373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5997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2973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283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7777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3993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9128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692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4E858-A341-4ACB-97D6-FCE1E414885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6644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4208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4364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437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4E858-A341-4ACB-97D6-FCE1E414885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704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4E858-A341-4ACB-97D6-FCE1E414885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049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4E858-A341-4ACB-97D6-FCE1E414885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018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4E858-A341-4ACB-97D6-FCE1E414885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266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4E858-A341-4ACB-97D6-FCE1E414885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234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4E858-A341-4ACB-97D6-FCE1E414885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956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4E858-A341-4ACB-97D6-FCE1E414885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149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4E858-A341-4ACB-97D6-FCE1E414885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912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330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-1"/>
            <a:ext cx="12192000" cy="13498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372" y="1582058"/>
            <a:ext cx="11422742" cy="4905828"/>
          </a:xfrm>
          <a:ln w="57150" cap="rnd">
            <a:solidFill>
              <a:srgbClr val="7030A0"/>
            </a:solidFill>
            <a:miter lim="800000"/>
          </a:ln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de-DE" sz="5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r>
              <a:rPr lang="de-DE" sz="5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„Wo kann man was tun?“</a:t>
            </a:r>
          </a:p>
          <a:p>
            <a:endParaRPr lang="de-DE" sz="55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528174" y="101600"/>
            <a:ext cx="2271939" cy="1062831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Cyrl-UZ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LASSE</a:t>
            </a: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14" y="104254"/>
            <a:ext cx="1698172" cy="10601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174" y="3846286"/>
            <a:ext cx="1985962" cy="23658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6821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6925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uz-Latn-UZ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 kann man was tun?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26" y="925565"/>
            <a:ext cx="5950857" cy="5404897"/>
          </a:xfrm>
          <a:prstGeom prst="rect">
            <a:avLst/>
          </a:prstGeom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6635262" y="1451978"/>
            <a:ext cx="5064368" cy="1115376"/>
          </a:xfrm>
        </p:spPr>
        <p:txBody>
          <a:bodyPr>
            <a:noAutofit/>
          </a:bodyPr>
          <a:lstStyle/>
          <a:p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Was kann man im Wohnzimmer tun?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одзаголовок 1"/>
          <p:cNvSpPr txBox="1">
            <a:spLocks/>
          </p:cNvSpPr>
          <p:nvPr/>
        </p:nvSpPr>
        <p:spPr>
          <a:xfrm>
            <a:off x="6733070" y="3265631"/>
            <a:ext cx="5290607" cy="14023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Im Wohnzimmer kann man fernsehen.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649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6925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uz-Latn-UZ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 kann man was tun?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14" y="1204686"/>
            <a:ext cx="5558971" cy="4905828"/>
          </a:xfrm>
          <a:prstGeom prst="rect">
            <a:avLst/>
          </a:prstGeom>
        </p:spPr>
      </p:pic>
      <p:sp>
        <p:nvSpPr>
          <p:cNvPr id="11" name="Подзаголовок 1"/>
          <p:cNvSpPr>
            <a:spLocks noGrp="1"/>
          </p:cNvSpPr>
          <p:nvPr>
            <p:ph type="subTitle" idx="1"/>
          </p:nvPr>
        </p:nvSpPr>
        <p:spPr>
          <a:xfrm>
            <a:off x="6635262" y="1276132"/>
            <a:ext cx="5064368" cy="1115376"/>
          </a:xfrm>
        </p:spPr>
        <p:txBody>
          <a:bodyPr>
            <a:noAutofit/>
          </a:bodyPr>
          <a:lstStyle/>
          <a:p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Was kann man im Schlafzimmer tun?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одзаголовок 1"/>
          <p:cNvSpPr txBox="1">
            <a:spLocks/>
          </p:cNvSpPr>
          <p:nvPr/>
        </p:nvSpPr>
        <p:spPr>
          <a:xfrm>
            <a:off x="6576646" y="2736497"/>
            <a:ext cx="5064368" cy="11153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Im Schlafzimmer kann man schlafen.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одзаголовок 1"/>
          <p:cNvSpPr txBox="1">
            <a:spLocks/>
          </p:cNvSpPr>
          <p:nvPr/>
        </p:nvSpPr>
        <p:spPr>
          <a:xfrm>
            <a:off x="6373592" y="4358748"/>
            <a:ext cx="5587708" cy="18155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Im Schlafzimmer kann man sich k</a:t>
            </a:r>
            <a:r>
              <a:rPr lang="de-DE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ä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mmen, sich anziehen.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419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6925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uz-Latn-UZ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 kann man was tun?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45" y="1088571"/>
            <a:ext cx="5573485" cy="5457372"/>
          </a:xfrm>
          <a:prstGeom prst="rect">
            <a:avLst/>
          </a:prstGeom>
        </p:spPr>
      </p:pic>
      <p:sp>
        <p:nvSpPr>
          <p:cNvPr id="11" name="Подзаголовок 1"/>
          <p:cNvSpPr>
            <a:spLocks noGrp="1"/>
          </p:cNvSpPr>
          <p:nvPr>
            <p:ph type="subTitle" idx="1"/>
          </p:nvPr>
        </p:nvSpPr>
        <p:spPr>
          <a:xfrm>
            <a:off x="6576647" y="1709886"/>
            <a:ext cx="5064368" cy="1115376"/>
          </a:xfrm>
        </p:spPr>
        <p:txBody>
          <a:bodyPr>
            <a:noAutofit/>
          </a:bodyPr>
          <a:lstStyle/>
          <a:p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Was kann man im Kinderzimmer tun?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одзаголовок 1"/>
          <p:cNvSpPr txBox="1">
            <a:spLocks/>
          </p:cNvSpPr>
          <p:nvPr/>
        </p:nvSpPr>
        <p:spPr>
          <a:xfrm>
            <a:off x="6348046" y="3765891"/>
            <a:ext cx="5521569" cy="23227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Im Kinderzimmer kann man spielen, die </a:t>
            </a:r>
            <a:r>
              <a:rPr lang="de-DE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Hausa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ufgaben machen.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289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6925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uz-Latn-UZ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 kann man was tun?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92" y="1272790"/>
            <a:ext cx="5668385" cy="5225143"/>
          </a:xfrm>
          <a:prstGeom prst="rect">
            <a:avLst/>
          </a:prstGeom>
        </p:spPr>
      </p:pic>
      <p:sp>
        <p:nvSpPr>
          <p:cNvPr id="11" name="Подзаголовок 1"/>
          <p:cNvSpPr>
            <a:spLocks noGrp="1"/>
          </p:cNvSpPr>
          <p:nvPr>
            <p:ph type="subTitle" idx="1"/>
          </p:nvPr>
        </p:nvSpPr>
        <p:spPr>
          <a:xfrm>
            <a:off x="6635262" y="1276132"/>
            <a:ext cx="5064368" cy="1115376"/>
          </a:xfrm>
        </p:spPr>
        <p:txBody>
          <a:bodyPr>
            <a:normAutofit/>
          </a:bodyPr>
          <a:lstStyle/>
          <a:p>
            <a:r>
              <a:rPr lang="uz-Latn-UZ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Was kann man in der K</a:t>
            </a:r>
            <a:r>
              <a:rPr lang="de-DE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ü</a:t>
            </a:r>
            <a:r>
              <a:rPr lang="uz-Latn-UZ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che tun?</a:t>
            </a:r>
            <a:endParaRPr lang="ru-RU" sz="3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одзаголовок 1"/>
          <p:cNvSpPr txBox="1">
            <a:spLocks/>
          </p:cNvSpPr>
          <p:nvPr/>
        </p:nvSpPr>
        <p:spPr>
          <a:xfrm>
            <a:off x="6787662" y="3885361"/>
            <a:ext cx="5064368" cy="11153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z-Latn-UZ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Was kann man im Esszimmer tun?</a:t>
            </a:r>
            <a:endParaRPr lang="ru-RU" sz="3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одзаголовок 1"/>
          <p:cNvSpPr txBox="1">
            <a:spLocks/>
          </p:cNvSpPr>
          <p:nvPr/>
        </p:nvSpPr>
        <p:spPr>
          <a:xfrm>
            <a:off x="6588370" y="2424994"/>
            <a:ext cx="5064368" cy="11153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z-Latn-UZ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 der K</a:t>
            </a:r>
            <a:r>
              <a:rPr lang="de-DE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ü</a:t>
            </a:r>
            <a:r>
              <a:rPr lang="uz-Latn-UZ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che kann man kochen, braten. </a:t>
            </a:r>
            <a:endParaRPr lang="ru-RU" sz="3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одзаголовок 1"/>
          <p:cNvSpPr txBox="1">
            <a:spLocks/>
          </p:cNvSpPr>
          <p:nvPr/>
        </p:nvSpPr>
        <p:spPr>
          <a:xfrm>
            <a:off x="6787662" y="5000737"/>
            <a:ext cx="5064368" cy="11153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z-Latn-UZ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Im Esszimmer kann man essen. </a:t>
            </a:r>
            <a:endParaRPr lang="ru-RU" sz="3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488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2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6925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uz-Latn-UZ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 kann man was tun?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одзаголовок 1"/>
          <p:cNvSpPr>
            <a:spLocks noGrp="1"/>
          </p:cNvSpPr>
          <p:nvPr>
            <p:ph type="subTitle" idx="1"/>
          </p:nvPr>
        </p:nvSpPr>
        <p:spPr>
          <a:xfrm>
            <a:off x="6060831" y="1721609"/>
            <a:ext cx="5064368" cy="1115376"/>
          </a:xfrm>
        </p:spPr>
        <p:txBody>
          <a:bodyPr>
            <a:noAutofit/>
          </a:bodyPr>
          <a:lstStyle/>
          <a:p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Was kann man im Badezimmer tun?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одзаголовок 1"/>
          <p:cNvSpPr txBox="1">
            <a:spLocks/>
          </p:cNvSpPr>
          <p:nvPr/>
        </p:nvSpPr>
        <p:spPr>
          <a:xfrm>
            <a:off x="6060831" y="3300890"/>
            <a:ext cx="5526118" cy="21991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Im Badezimmer kann man sich waschen, sich duschen, baden.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38" y="1148861"/>
            <a:ext cx="5198677" cy="519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702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6925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uz-Latn-UZ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 kann man was tun?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одзаголовок 1"/>
          <p:cNvSpPr>
            <a:spLocks noGrp="1"/>
          </p:cNvSpPr>
          <p:nvPr>
            <p:ph type="subTitle" idx="1"/>
          </p:nvPr>
        </p:nvSpPr>
        <p:spPr>
          <a:xfrm>
            <a:off x="6060831" y="1721609"/>
            <a:ext cx="5064368" cy="1115376"/>
          </a:xfrm>
        </p:spPr>
        <p:txBody>
          <a:bodyPr>
            <a:noAutofit/>
          </a:bodyPr>
          <a:lstStyle/>
          <a:p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Was kann man im Pool tun?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одзаголовок 1"/>
          <p:cNvSpPr txBox="1">
            <a:spLocks/>
          </p:cNvSpPr>
          <p:nvPr/>
        </p:nvSpPr>
        <p:spPr>
          <a:xfrm>
            <a:off x="6060831" y="3300890"/>
            <a:ext cx="5064368" cy="2049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Im Pool kann man schwimmen</a:t>
            </a:r>
            <a:r>
              <a:rPr lang="de-DE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und planschen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23" y="1207477"/>
            <a:ext cx="4583723" cy="4958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48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6925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uz-Latn-UZ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 kann man was tun?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одзаголовок 1"/>
          <p:cNvSpPr>
            <a:spLocks noGrp="1"/>
          </p:cNvSpPr>
          <p:nvPr>
            <p:ph type="subTitle" idx="1"/>
          </p:nvPr>
        </p:nvSpPr>
        <p:spPr>
          <a:xfrm>
            <a:off x="6060830" y="1721609"/>
            <a:ext cx="5280459" cy="1115376"/>
          </a:xfrm>
        </p:spPr>
        <p:txBody>
          <a:bodyPr>
            <a:noAutofit/>
          </a:bodyPr>
          <a:lstStyle/>
          <a:p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Was kann man im Garten tun?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одзаголовок 1"/>
          <p:cNvSpPr txBox="1">
            <a:spLocks/>
          </p:cNvSpPr>
          <p:nvPr/>
        </p:nvSpPr>
        <p:spPr>
          <a:xfrm>
            <a:off x="6060831" y="3300890"/>
            <a:ext cx="5567062" cy="11153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Im Garten kann man Blumen und B</a:t>
            </a:r>
            <a:r>
              <a:rPr lang="de-DE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ä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ume pflanzen und giessen.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88" y="1137139"/>
            <a:ext cx="5327889" cy="527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470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87085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Aufgabe für selbständige Arbeit</a:t>
            </a:r>
            <a:endParaRPr lang="ru-RU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1030514"/>
            <a:ext cx="11587162" cy="5598886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de-DE" sz="4500" b="1" i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9683" y="1228299"/>
            <a:ext cx="86390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Übung 4, Seite 106</a:t>
            </a:r>
          </a:p>
          <a:p>
            <a:r>
              <a:rPr lang="de-DE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Ergänzen Sie die Tabelle!</a:t>
            </a:r>
            <a:endParaRPr lang="ru-RU" sz="5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122" y="3698543"/>
            <a:ext cx="4995081" cy="2347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96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05954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262743"/>
            <a:ext cx="11215687" cy="5181600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Ende.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291" y="3853543"/>
            <a:ext cx="3381829" cy="21485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3846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1074057"/>
          </a:xfrm>
          <a:solidFill>
            <a:srgbClr val="0070C0"/>
          </a:solidFill>
        </p:spPr>
        <p:txBody>
          <a:bodyPr/>
          <a:lstStyle/>
          <a:p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320800"/>
            <a:ext cx="11215687" cy="4965700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v"/>
            </a:pPr>
            <a:endParaRPr lang="de-DE" sz="45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Wir lernen neue Wörter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5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rammatik </a:t>
            </a:r>
            <a:endParaRPr lang="ru-RU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latin typeface="Arial" panose="020B0604020202020204" pitchFamily="34" charset="0"/>
                <a:cs typeface="Arial" panose="020B0604020202020204" pitchFamily="34" charset="0"/>
              </a:rPr>
              <a:t>machen </a:t>
            </a:r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  <a:endParaRPr lang="de-DE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Selbständige Arbeit</a:t>
            </a:r>
          </a:p>
        </p:txBody>
      </p:sp>
    </p:spTree>
    <p:extLst>
      <p:ext uri="{BB962C8B-B14F-4D97-AF65-F5344CB8AC3E}">
        <p14:creationId xmlns:p14="http://schemas.microsoft.com/office/powerpoint/2010/main" val="157942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66379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86" y="856343"/>
            <a:ext cx="11321143" cy="5617028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686" y="856342"/>
            <a:ext cx="6618514" cy="561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07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87399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de-DE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Neue Wörter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870857"/>
            <a:ext cx="11587162" cy="5758543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4000" i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4000" i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248514"/>
              </p:ext>
            </p:extLst>
          </p:nvPr>
        </p:nvGraphicFramePr>
        <p:xfrm>
          <a:off x="493484" y="1045034"/>
          <a:ext cx="11248572" cy="5500908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56242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242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waschen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мыться, умываться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duschen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принимать душ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kämmen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причёсываться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anziehen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одеваться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erholen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отдыхать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fühlen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чувствовать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verstecken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прятаться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rasieren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бриться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Planschen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плескаться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Pflanzen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сажать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Gießen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поливать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Braten 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жарить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095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87399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de-DE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Neue Wörter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870857"/>
            <a:ext cx="11587162" cy="5758543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4000" i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4000" i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813611"/>
              </p:ext>
            </p:extLst>
          </p:nvPr>
        </p:nvGraphicFramePr>
        <p:xfrm>
          <a:off x="493484" y="1045034"/>
          <a:ext cx="11248572" cy="5500908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56242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242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waschen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yuvinmoq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duschen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dush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qabul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qilmoq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kämmen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taranmoq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anziehen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kiyinmoq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erholen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dam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olmoq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fühlen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sezmoq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verstecken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yashirinmoq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rasieren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soqol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olmoq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Planschen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milmoq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Pflanzen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ko‘chat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ekmoq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Gießen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suv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quymoq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Braten 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qovurmoq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27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6431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1236" y="856817"/>
            <a:ext cx="114095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Die reflexiven Verben werden mit Hilfe des </a:t>
            </a:r>
            <a:r>
              <a:rPr lang="de-DE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Reflexivpronomes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sich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gebildet. Die reflexive</a:t>
            </a:r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Verben (sich-Verben) bezeichnen eine Handlung, die auf die handelnde Person zurückgeht.</a:t>
            </a:r>
          </a:p>
          <a:p>
            <a:pPr algn="just"/>
            <a:endParaRPr lang="de-DE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wasche den Teller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мою тарелку</a:t>
            </a:r>
          </a:p>
          <a:p>
            <a:pPr algn="just"/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wasche mich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моюсь</a:t>
            </a:r>
          </a:p>
          <a:p>
            <a:pPr algn="just"/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sich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Verben werden folgenderweise konjugiert</a:t>
            </a:r>
            <a:endParaRPr lang="ru-RU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4343955"/>
              </p:ext>
            </p:extLst>
          </p:nvPr>
        </p:nvGraphicFramePr>
        <p:xfrm>
          <a:off x="491314" y="4734969"/>
          <a:ext cx="10890918" cy="191679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815153">
                  <a:extLst>
                    <a:ext uri="{9D8B030D-6E8A-4147-A177-3AD203B41FA5}">
                      <a16:colId xmlns:a16="http://schemas.microsoft.com/office/drawing/2014/main" val="2586172497"/>
                    </a:ext>
                  </a:extLst>
                </a:gridCol>
                <a:gridCol w="1815153">
                  <a:extLst>
                    <a:ext uri="{9D8B030D-6E8A-4147-A177-3AD203B41FA5}">
                      <a16:colId xmlns:a16="http://schemas.microsoft.com/office/drawing/2014/main" val="4128500008"/>
                    </a:ext>
                  </a:extLst>
                </a:gridCol>
                <a:gridCol w="1815153">
                  <a:extLst>
                    <a:ext uri="{9D8B030D-6E8A-4147-A177-3AD203B41FA5}">
                      <a16:colId xmlns:a16="http://schemas.microsoft.com/office/drawing/2014/main" val="2840826254"/>
                    </a:ext>
                  </a:extLst>
                </a:gridCol>
                <a:gridCol w="1815153">
                  <a:extLst>
                    <a:ext uri="{9D8B030D-6E8A-4147-A177-3AD203B41FA5}">
                      <a16:colId xmlns:a16="http://schemas.microsoft.com/office/drawing/2014/main" val="3326757548"/>
                    </a:ext>
                  </a:extLst>
                </a:gridCol>
                <a:gridCol w="1815153">
                  <a:extLst>
                    <a:ext uri="{9D8B030D-6E8A-4147-A177-3AD203B41FA5}">
                      <a16:colId xmlns:a16="http://schemas.microsoft.com/office/drawing/2014/main" val="372139564"/>
                    </a:ext>
                  </a:extLst>
                </a:gridCol>
                <a:gridCol w="1815153">
                  <a:extLst>
                    <a:ext uri="{9D8B030D-6E8A-4147-A177-3AD203B41FA5}">
                      <a16:colId xmlns:a16="http://schemas.microsoft.com/office/drawing/2014/main" val="2888105861"/>
                    </a:ext>
                  </a:extLst>
                </a:gridCol>
              </a:tblGrid>
              <a:tr h="638932"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</a:t>
                      </a:r>
                      <a:endParaRPr lang="ru-RU" sz="3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wasche</a:t>
                      </a:r>
                      <a:endParaRPr lang="ru-RU" sz="3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mich</a:t>
                      </a:r>
                      <a:endParaRPr lang="ru-RU" sz="3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</a:t>
                      </a:r>
                      <a:endParaRPr lang="ru-RU" sz="3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waschen</a:t>
                      </a:r>
                      <a:endParaRPr lang="ru-RU" sz="3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uns</a:t>
                      </a:r>
                      <a:endParaRPr lang="ru-RU" sz="3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7900868"/>
                  </a:ext>
                </a:extLst>
              </a:tr>
              <a:tr h="638932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wäscht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dich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ihr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wascht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euch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5970888"/>
                  </a:ext>
                </a:extLst>
              </a:tr>
              <a:tr h="638932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er,sie,es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wäscht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Sie,sie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waschen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468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352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6431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1236" y="856817"/>
            <a:ext cx="114095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Die reflexiven Verben werden mit Hilfe des </a:t>
            </a:r>
            <a:r>
              <a:rPr lang="de-DE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Reflexivpronomes</a:t>
            </a:r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sich</a:t>
            </a:r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 gebildet. Die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reflexive Verben (sich-Verben) bezeichnen eine Handlung, die auf die handelnde Person zurückgeht.</a:t>
            </a:r>
          </a:p>
          <a:p>
            <a:pPr algn="just"/>
            <a:endParaRPr lang="de-DE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wasche den Teller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</a:t>
            </a: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likopchani</a:t>
            </a: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yuvayapman</a:t>
            </a:r>
            <a:endParaRPr lang="ru-RU" sz="3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wasche mich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</a:t>
            </a: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yuvinyapman</a:t>
            </a:r>
            <a:endParaRPr lang="ru-RU" sz="3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sich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Verben werden folgenderweise konjugiert</a:t>
            </a:r>
            <a:endParaRPr lang="ru-RU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7356918"/>
              </p:ext>
            </p:extLst>
          </p:nvPr>
        </p:nvGraphicFramePr>
        <p:xfrm>
          <a:off x="545905" y="4734969"/>
          <a:ext cx="10890918" cy="191679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815153">
                  <a:extLst>
                    <a:ext uri="{9D8B030D-6E8A-4147-A177-3AD203B41FA5}">
                      <a16:colId xmlns:a16="http://schemas.microsoft.com/office/drawing/2014/main" val="2586172497"/>
                    </a:ext>
                  </a:extLst>
                </a:gridCol>
                <a:gridCol w="1815153">
                  <a:extLst>
                    <a:ext uri="{9D8B030D-6E8A-4147-A177-3AD203B41FA5}">
                      <a16:colId xmlns:a16="http://schemas.microsoft.com/office/drawing/2014/main" val="4128500008"/>
                    </a:ext>
                  </a:extLst>
                </a:gridCol>
                <a:gridCol w="1815153">
                  <a:extLst>
                    <a:ext uri="{9D8B030D-6E8A-4147-A177-3AD203B41FA5}">
                      <a16:colId xmlns:a16="http://schemas.microsoft.com/office/drawing/2014/main" val="2840826254"/>
                    </a:ext>
                  </a:extLst>
                </a:gridCol>
                <a:gridCol w="1815153">
                  <a:extLst>
                    <a:ext uri="{9D8B030D-6E8A-4147-A177-3AD203B41FA5}">
                      <a16:colId xmlns:a16="http://schemas.microsoft.com/office/drawing/2014/main" val="3326757548"/>
                    </a:ext>
                  </a:extLst>
                </a:gridCol>
                <a:gridCol w="1815153">
                  <a:extLst>
                    <a:ext uri="{9D8B030D-6E8A-4147-A177-3AD203B41FA5}">
                      <a16:colId xmlns:a16="http://schemas.microsoft.com/office/drawing/2014/main" val="372139564"/>
                    </a:ext>
                  </a:extLst>
                </a:gridCol>
                <a:gridCol w="1815153">
                  <a:extLst>
                    <a:ext uri="{9D8B030D-6E8A-4147-A177-3AD203B41FA5}">
                      <a16:colId xmlns:a16="http://schemas.microsoft.com/office/drawing/2014/main" val="2888105861"/>
                    </a:ext>
                  </a:extLst>
                </a:gridCol>
              </a:tblGrid>
              <a:tr h="638932"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</a:t>
                      </a:r>
                      <a:endParaRPr lang="ru-RU" sz="3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wasche</a:t>
                      </a:r>
                      <a:endParaRPr lang="ru-RU" sz="3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mich</a:t>
                      </a:r>
                      <a:endParaRPr lang="ru-RU" sz="3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</a:t>
                      </a:r>
                      <a:endParaRPr lang="ru-RU" sz="3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waschen</a:t>
                      </a:r>
                      <a:endParaRPr lang="ru-RU" sz="3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uns</a:t>
                      </a:r>
                      <a:endParaRPr lang="ru-RU" sz="3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7900868"/>
                  </a:ext>
                </a:extLst>
              </a:tr>
              <a:tr h="638932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wäscht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dich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ihr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wascht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euch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5970888"/>
                  </a:ext>
                </a:extLst>
              </a:tr>
              <a:tr h="638932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er,sie,es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wäscht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Sie,sie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waschen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468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1918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6431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3080" y="856817"/>
            <a:ext cx="11377683" cy="563231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In den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Aussage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und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Frages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ätzen steht </a:t>
            </a:r>
            <a:r>
              <a:rPr lang="de-DE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sich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nach dem Verb.</a:t>
            </a:r>
          </a:p>
          <a:p>
            <a:pPr algn="just"/>
            <a:endParaRPr lang="de-DE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Ich kämme mich in meinem Zimmer.</a:t>
            </a:r>
          </a:p>
          <a:p>
            <a:pPr algn="just"/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Wo kämmst sich Sabina?</a:t>
            </a:r>
          </a:p>
          <a:p>
            <a:pPr algn="just"/>
            <a:endParaRPr lang="de-DE" sz="3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Wenn das Subjekt ein Pronomen ist, steht </a:t>
            </a:r>
            <a:r>
              <a:rPr lang="de-DE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sich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nach dem Pronomen.</a:t>
            </a:r>
          </a:p>
          <a:p>
            <a:pPr algn="just"/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Vor dem Spiegel kämme ich mich.</a:t>
            </a:r>
          </a:p>
          <a:p>
            <a:pPr algn="just"/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meinem Zimmer kann ich mich kämmen.</a:t>
            </a:r>
          </a:p>
          <a:p>
            <a:pPr algn="just"/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Sabina kann sich in meinem Zimmer kämmen.</a:t>
            </a:r>
          </a:p>
          <a:p>
            <a:pPr algn="just"/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Ich habe mich in meinem Zimmer gekämmt.</a:t>
            </a:r>
            <a:endParaRPr lang="ru-RU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214650" y="2358749"/>
            <a:ext cx="163773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2852382" y="1812839"/>
            <a:ext cx="1146411" cy="54591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310185" y="2948573"/>
            <a:ext cx="154219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3002506" y="2402663"/>
            <a:ext cx="1091821" cy="54591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566847" y="4258101"/>
            <a:ext cx="1171433" cy="6027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2513461" y="5848507"/>
            <a:ext cx="1171433" cy="6027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6566846" y="4770839"/>
            <a:ext cx="1171433" cy="6027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239068" y="5359270"/>
            <a:ext cx="1171433" cy="6027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7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6431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uz-Latn-UZ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Ubung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2955" y="675628"/>
            <a:ext cx="11709779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Schreibe</a:t>
            </a: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Sätze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verwende</a:t>
            </a: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dabei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Formen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vom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Perfekt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Meine Familie erholt sich im Gebirge. …</a:t>
            </a: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dusche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mich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Duschkabine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... </a:t>
            </a:r>
            <a:endParaRPr lang="de-DE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Kämmst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du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dich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? ... </a:t>
            </a:r>
            <a:endParaRPr lang="de-DE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einem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Hausboot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fühle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mich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als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Kapitän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de-DE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Meine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Schwester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verstecken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uns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sehr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oft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Keller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de-DE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50625" y="2142699"/>
            <a:ext cx="81340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Meine Familie hat sich im Gebirge erholt.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2774" y="3095326"/>
            <a:ext cx="87868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habe mich in der Duschkabine geduscht.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48364" y="3582294"/>
            <a:ext cx="562060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Hast du dich </a:t>
            </a:r>
            <a:r>
              <a:rPr lang="de-DE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gekämmst</a:t>
            </a:r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0624" y="4623260"/>
            <a:ext cx="105497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einem Hausboot habe ich mich als Kapitän </a:t>
            </a:r>
            <a:r>
              <a:rPr lang="de-DE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gef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</a:t>
            </a:r>
            <a:r>
              <a:rPr lang="de-DE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hlt</a:t>
            </a:r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60809" y="5575887"/>
            <a:ext cx="100174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Meine Schwester und ich haben uns sehr oft im Keller versteckt.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148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3837</TotalTime>
  <Words>657</Words>
  <Application>Microsoft Office PowerPoint</Application>
  <PresentationFormat>Широкоэкранный</PresentationFormat>
  <Paragraphs>171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Wingdings</vt:lpstr>
      <vt:lpstr>Тема Office</vt:lpstr>
      <vt:lpstr>1_Тема Office</vt:lpstr>
      <vt:lpstr>Deutsch</vt:lpstr>
      <vt:lpstr>Plan der Stunde</vt:lpstr>
      <vt:lpstr>Wiederholung</vt:lpstr>
      <vt:lpstr>Neue Wörter</vt:lpstr>
      <vt:lpstr>Neue Wörter</vt:lpstr>
      <vt:lpstr>Grammatik</vt:lpstr>
      <vt:lpstr>Grammatik</vt:lpstr>
      <vt:lpstr>Grammatik</vt:lpstr>
      <vt:lpstr>Wir machen Ubung</vt:lpstr>
      <vt:lpstr>Wo kann man was tun?</vt:lpstr>
      <vt:lpstr>Wo kann man was tun?</vt:lpstr>
      <vt:lpstr>Wo kann man was tun?</vt:lpstr>
      <vt:lpstr>Wo kann man was tun?</vt:lpstr>
      <vt:lpstr>Wo kann man was tun?</vt:lpstr>
      <vt:lpstr>Wo kann man was tun?</vt:lpstr>
      <vt:lpstr>Wo kann man was tun?</vt:lpstr>
      <vt:lpstr>Die Aufgabe für selbständige Arbeit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Пользователь</cp:lastModifiedBy>
  <cp:revision>80</cp:revision>
  <dcterms:created xsi:type="dcterms:W3CDTF">2020-09-18T19:58:04Z</dcterms:created>
  <dcterms:modified xsi:type="dcterms:W3CDTF">2020-11-07T05:18:56Z</dcterms:modified>
</cp:coreProperties>
</file>