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391" r:id="rId4"/>
    <p:sldId id="424" r:id="rId5"/>
    <p:sldId id="430" r:id="rId6"/>
    <p:sldId id="437" r:id="rId7"/>
    <p:sldId id="440" r:id="rId8"/>
    <p:sldId id="427" r:id="rId9"/>
    <p:sldId id="422" r:id="rId10"/>
    <p:sldId id="392" r:id="rId11"/>
    <p:sldId id="480" r:id="rId12"/>
    <p:sldId id="445" r:id="rId13"/>
    <p:sldId id="446" r:id="rId14"/>
    <p:sldId id="481" r:id="rId15"/>
    <p:sldId id="482" r:id="rId16"/>
    <p:sldId id="483" r:id="rId17"/>
    <p:sldId id="447" r:id="rId18"/>
    <p:sldId id="383" r:id="rId19"/>
    <p:sldId id="465" r:id="rId20"/>
    <p:sldId id="466" r:id="rId21"/>
    <p:sldId id="467" r:id="rId22"/>
    <p:sldId id="468" r:id="rId23"/>
    <p:sldId id="469" r:id="rId24"/>
    <p:sldId id="470" r:id="rId25"/>
    <p:sldId id="471" r:id="rId26"/>
    <p:sldId id="479" r:id="rId27"/>
    <p:sldId id="473" r:id="rId28"/>
    <p:sldId id="474" r:id="rId29"/>
    <p:sldId id="503" r:id="rId30"/>
    <p:sldId id="475" r:id="rId31"/>
    <p:sldId id="448" r:id="rId32"/>
    <p:sldId id="450" r:id="rId33"/>
    <p:sldId id="484" r:id="rId34"/>
    <p:sldId id="418" r:id="rId35"/>
    <p:sldId id="493" r:id="rId36"/>
    <p:sldId id="449" r:id="rId37"/>
    <p:sldId id="454" r:id="rId38"/>
    <p:sldId id="478" r:id="rId39"/>
    <p:sldId id="485" r:id="rId40"/>
    <p:sldId id="486" r:id="rId41"/>
    <p:sldId id="487" r:id="rId42"/>
    <p:sldId id="488" r:id="rId43"/>
    <p:sldId id="489" r:id="rId44"/>
    <p:sldId id="490" r:id="rId45"/>
    <p:sldId id="491" r:id="rId46"/>
    <p:sldId id="492" r:id="rId47"/>
    <p:sldId id="495" r:id="rId48"/>
    <p:sldId id="494" r:id="rId49"/>
    <p:sldId id="496" r:id="rId50"/>
    <p:sldId id="498" r:id="rId51"/>
    <p:sldId id="453" r:id="rId52"/>
    <p:sldId id="455" r:id="rId53"/>
    <p:sldId id="456" r:id="rId54"/>
    <p:sldId id="457" r:id="rId55"/>
    <p:sldId id="458" r:id="rId56"/>
    <p:sldId id="451" r:id="rId57"/>
    <p:sldId id="500" r:id="rId58"/>
    <p:sldId id="501" r:id="rId59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26" autoAdjust="0"/>
  </p:normalViewPr>
  <p:slideViewPr>
    <p:cSldViewPr>
      <p:cViewPr varScale="1">
        <p:scale>
          <a:sx n="143" d="100"/>
          <a:sy n="143" d="100"/>
        </p:scale>
        <p:origin x="72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222E-11E2-44E5-BFA0-64DAF91584BF}" type="datetimeFigureOut">
              <a:rPr lang="ru-RU" smtClean="0"/>
              <a:t>10.01.2021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5E4D-3E1C-47C6-9156-B3D07E7AC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1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fif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5.jpeg"/><Relationship Id="rId4" Type="http://schemas.openxmlformats.org/officeDocument/2006/relationships/image" Target="../media/image50.png"/><Relationship Id="rId9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554" y="1536"/>
            <a:ext cx="3527290" cy="907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 err="1"/>
              <a:t>Русский</a:t>
            </a:r>
            <a:r>
              <a:rPr sz="3400" spc="-55" dirty="0"/>
              <a:t> </a:t>
            </a:r>
            <a:r>
              <a:rPr sz="3400" spc="10" dirty="0" err="1" smtClean="0"/>
              <a:t>язык</a:t>
            </a:r>
            <a:r>
              <a:rPr lang="ru-RU" sz="3400" spc="10" dirty="0" smtClean="0"/>
              <a:t/>
            </a:r>
            <a:br>
              <a:rPr lang="ru-RU" sz="3400" spc="10" dirty="0" smtClean="0"/>
            </a:br>
            <a:r>
              <a:rPr lang="ru-RU" sz="2400" spc="10" dirty="0"/>
              <a:t>Л</a:t>
            </a:r>
            <a:r>
              <a:rPr lang="ru-RU" sz="2400" spc="10" dirty="0" smtClean="0"/>
              <a:t>итературное чтение 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604825" y="1284323"/>
            <a:ext cx="2743201" cy="159146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spcBef>
                <a:spcPts val="110"/>
              </a:spcBef>
            </a:pPr>
            <a:r>
              <a:rPr lang="ru-RU" sz="2000" b="1" spc="-20" dirty="0" smtClean="0">
                <a:solidFill>
                  <a:srgbClr val="002060"/>
                </a:solidFill>
                <a:latin typeface="Arial"/>
                <a:cs typeface="Arial"/>
              </a:rPr>
              <a:t>Николай Николаевич Носов</a:t>
            </a:r>
          </a:p>
          <a:p>
            <a:pPr marL="18415" algn="ctr">
              <a:spcBef>
                <a:spcPts val="110"/>
              </a:spcBef>
            </a:pPr>
            <a:endParaRPr lang="ru-RU" sz="2000" b="1" spc="-2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8415" algn="ctr">
              <a:spcBef>
                <a:spcPts val="110"/>
              </a:spcBef>
            </a:pPr>
            <a:r>
              <a:rPr lang="ru-RU" sz="2000" b="1" spc="-20" dirty="0" smtClean="0">
                <a:solidFill>
                  <a:srgbClr val="002060"/>
                </a:solidFill>
                <a:latin typeface="Arial"/>
                <a:cs typeface="Arial"/>
              </a:rPr>
              <a:t>«Витя Малеев </a:t>
            </a:r>
          </a:p>
          <a:p>
            <a:pPr marL="18415" algn="ctr">
              <a:spcBef>
                <a:spcPts val="110"/>
              </a:spcBef>
            </a:pPr>
            <a:r>
              <a:rPr lang="ru-RU" sz="2000" b="1" spc="-20" dirty="0" smtClean="0">
                <a:solidFill>
                  <a:srgbClr val="002060"/>
                </a:solidFill>
                <a:latin typeface="Arial"/>
                <a:cs typeface="Arial"/>
              </a:rPr>
              <a:t>в школе и дома»</a:t>
            </a:r>
            <a:endParaRPr lang="ru-RU" sz="2000" b="1" spc="-2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772" y="1327707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211817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1999" y="556599"/>
            <a:ext cx="60388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7" name="object 5"/>
          <p:cNvSpPr/>
          <p:nvPr/>
        </p:nvSpPr>
        <p:spPr>
          <a:xfrm>
            <a:off x="252772" y="2114978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4" descr="D:\клипарт\школа\0_b410d_2f9dc2c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35" y="249024"/>
            <a:ext cx="656763" cy="529060"/>
          </a:xfrm>
          <a:prstGeom prst="rect">
            <a:avLst/>
          </a:prstGeom>
          <a:noFill/>
        </p:spPr>
      </p:pic>
      <p:sp>
        <p:nvSpPr>
          <p:cNvPr id="6" name="AutoShape 2" descr="Книга: &quot;Тайное становится явным&quot; - Виктор Драгунский. Купить книгу, читать  рецензии | ISBN 978-5-699-82538-7 | Лабири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Витя Малеев в школе и дома» Николай Носов - купить книгу «Витя Малеев в  школе и дома» в Минске — Издательство Махаон на OZ.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21" y="1546225"/>
            <a:ext cx="1305796" cy="15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ссказы Н.Н.Носова. Читайте онлайн с иллюстрациями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00" y="1082661"/>
            <a:ext cx="1087000" cy="14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424"/>
            <a:ext cx="5765800" cy="338554"/>
          </a:xfrm>
        </p:spPr>
        <p:txBody>
          <a:bodyPr/>
          <a:lstStyle/>
          <a:p>
            <a:pPr algn="ctr"/>
            <a:r>
              <a:rPr lang="ru-RU" sz="2200" dirty="0" smtClean="0"/>
              <a:t>Николай Николаевич Носов (1908-1986)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701834"/>
            <a:ext cx="3276600" cy="2215991"/>
          </a:xfrm>
        </p:spPr>
        <p:txBody>
          <a:bodyPr/>
          <a:lstStyle/>
          <a:p>
            <a:r>
              <a:rPr lang="ru-RU" sz="1600" dirty="0" smtClean="0"/>
              <a:t>   </a:t>
            </a:r>
            <a:r>
              <a:rPr lang="ru-RU" sz="1600" dirty="0" err="1" smtClean="0"/>
              <a:t>Н.Н.Носов</a:t>
            </a:r>
            <a:r>
              <a:rPr lang="ru-RU" sz="1600" dirty="0" smtClean="0"/>
              <a:t> </a:t>
            </a:r>
            <a:r>
              <a:rPr lang="ru-RU" sz="1600" dirty="0"/>
              <a:t>родился 23 ноября 1908 г. в Киеве, на Украине. После седьмого класса </a:t>
            </a:r>
            <a:r>
              <a:rPr lang="ru-RU" sz="1600" dirty="0" smtClean="0"/>
              <a:t>ушёл </a:t>
            </a:r>
            <a:r>
              <a:rPr lang="ru-RU" sz="1600" dirty="0"/>
              <a:t>рабочим на завод, одновременно </a:t>
            </a:r>
            <a:r>
              <a:rPr lang="ru-RU" sz="1600" dirty="0" smtClean="0"/>
              <a:t>учился. </a:t>
            </a:r>
            <a:r>
              <a:rPr lang="ru-RU" sz="1600" dirty="0"/>
              <a:t>Потом поступил в московский институт кинематографии, окончив его, стал работать </a:t>
            </a:r>
            <a:r>
              <a:rPr lang="ru-RU" sz="1600" dirty="0" smtClean="0"/>
              <a:t>режиссёром </a:t>
            </a:r>
            <a:r>
              <a:rPr lang="ru-RU" sz="1600" dirty="0"/>
              <a:t>в кино. 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Николай Носов: фильмография, фото, биография. , Сценарист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40" y="701834"/>
            <a:ext cx="1840619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1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631825"/>
            <a:ext cx="3276600" cy="2708434"/>
          </a:xfrm>
        </p:spPr>
        <p:txBody>
          <a:bodyPr/>
          <a:lstStyle/>
          <a:p>
            <a:r>
              <a:rPr lang="ru-RU" sz="1600" dirty="0" smtClean="0"/>
              <a:t>   Начало </a:t>
            </a:r>
            <a:r>
              <a:rPr lang="ru-RU" sz="1600" dirty="0"/>
              <a:t>его писательской деятельности было неожиданным. Подрастал сын, требовал новых стихов, сказок, и Носов стал сочинять для него и его друзей небольшие истории. Уже более 80 лет дети многих стран читают его веселые и умные произведения. </a:t>
            </a:r>
            <a:endParaRPr lang="ru-RU" sz="1000" dirty="0">
              <a:solidFill>
                <a:schemeClr val="tx1"/>
              </a:solidFill>
            </a:endParaRPr>
          </a:p>
          <a:p>
            <a:endParaRPr lang="ru-RU" sz="1600" dirty="0"/>
          </a:p>
        </p:txBody>
      </p:sp>
      <p:pic>
        <p:nvPicPr>
          <p:cNvPr id="14340" name="Picture 4" descr="О чем Николай Носов предупреждал детей | Вести образов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1" y="860425"/>
            <a:ext cx="208878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Николай Носов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899" y="555625"/>
            <a:ext cx="5334001" cy="2754600"/>
          </a:xfrm>
        </p:spPr>
        <p:txBody>
          <a:bodyPr/>
          <a:lstStyle/>
          <a:p>
            <a:r>
              <a:rPr lang="ru-RU" sz="1100" dirty="0" smtClean="0"/>
              <a:t>   «</a:t>
            </a:r>
            <a:r>
              <a:rPr lang="ru-RU" sz="1400" dirty="0" smtClean="0"/>
              <a:t>Когда я был маленьким, я очень любил читать о дальних странах, удивительных приключениях и о необыкновенных людях, о людях взрослых, а не о малышах, с которыми ничего интересного не происходит. Потом, когда я сам сделался взрослым, я часто вспоминал о детстве и увидел, что и моя жизнь в те годы была удивительно интересная. И мне захотелось рассказать детям о них самих: о том, какие они замечательные, интересные люди, как они живут, о чём думают, какие в их жизни бывают трудности, вообще обо всём, что с ними случается. И поэтому я стал детским писателем».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251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84803"/>
          </a:xfrm>
        </p:spPr>
        <p:txBody>
          <a:bodyPr/>
          <a:lstStyle/>
          <a:p>
            <a:pPr algn="ctr"/>
            <a:r>
              <a:rPr lang="ru-RU" sz="2400" dirty="0"/>
              <a:t>Вопросы </a:t>
            </a:r>
            <a:r>
              <a:rPr lang="ru-RU" sz="2400" dirty="0" smtClean="0"/>
              <a:t>викторины</a:t>
            </a: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6"/>
            <a:ext cx="4932585" cy="1231106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ru-RU" sz="2000" dirty="0" smtClean="0"/>
              <a:t> Как </a:t>
            </a:r>
            <a:r>
              <a:rPr lang="ru-RU" sz="2000" dirty="0"/>
              <a:t>называют ребят, которые выдумывают всякие забавные истории? </a:t>
            </a:r>
            <a:endParaRPr lang="ru-RU" sz="2000" dirty="0" smtClean="0"/>
          </a:p>
          <a:p>
            <a:r>
              <a:rPr lang="ru-RU" sz="2000" dirty="0" smtClean="0"/>
              <a:t>   </a:t>
            </a:r>
            <a:r>
              <a:rPr lang="ru-RU" sz="2000" dirty="0" smtClean="0">
                <a:solidFill>
                  <a:srgbClr val="002060"/>
                </a:solidFill>
              </a:rPr>
              <a:t>Фантазеры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6386" name="Picture 2" descr="Рассказ Фантазёры - Носов Н.Н. Рассказы для дете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393824"/>
            <a:ext cx="2514600" cy="16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60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84803"/>
          </a:xfrm>
        </p:spPr>
        <p:txBody>
          <a:bodyPr/>
          <a:lstStyle/>
          <a:p>
            <a:pPr algn="ctr"/>
            <a:r>
              <a:rPr lang="ru-RU" sz="2400" dirty="0"/>
              <a:t>Вопросы </a:t>
            </a:r>
            <a:r>
              <a:rPr lang="ru-RU" sz="2400" dirty="0" smtClean="0"/>
              <a:t>викторины</a:t>
            </a: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3" y="631826"/>
            <a:ext cx="2810748" cy="1415772"/>
          </a:xfrm>
        </p:spPr>
        <p:txBody>
          <a:bodyPr/>
          <a:lstStyle/>
          <a:p>
            <a:r>
              <a:rPr lang="ru-RU" sz="2000" dirty="0"/>
              <a:t>2. Кто из героев Носова так одевался - яркая голубая шляпа, желтые штаны, оранжевая рубашка, зеленый галстук?</a:t>
            </a:r>
          </a:p>
          <a:p>
            <a:pPr marL="228600" indent="-228600">
              <a:buAutoNum type="arabicPeriod"/>
            </a:pPr>
            <a:endParaRPr lang="ru-RU" sz="1200" dirty="0"/>
          </a:p>
        </p:txBody>
      </p:sp>
      <p:pic>
        <p:nvPicPr>
          <p:cNvPr id="15364" name="Picture 4" descr="Web-квест &quot;Незнайка и его друзья&quot; - Твой первый учи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752301"/>
            <a:ext cx="1524000" cy="22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1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84803"/>
          </a:xfrm>
        </p:spPr>
        <p:txBody>
          <a:bodyPr/>
          <a:lstStyle/>
          <a:p>
            <a:pPr algn="ctr"/>
            <a:r>
              <a:rPr lang="ru-RU" sz="2400" dirty="0"/>
              <a:t>Вопросы </a:t>
            </a:r>
            <a:r>
              <a:rPr lang="ru-RU" sz="2400" dirty="0" smtClean="0"/>
              <a:t>викторины</a:t>
            </a: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87227"/>
            <a:ext cx="2277348" cy="1231106"/>
          </a:xfrm>
        </p:spPr>
        <p:txBody>
          <a:bodyPr/>
          <a:lstStyle/>
          <a:p>
            <a:r>
              <a:rPr lang="ru-RU" sz="2000" dirty="0" smtClean="0"/>
              <a:t>3. </a:t>
            </a:r>
            <a:r>
              <a:rPr lang="ru-RU" sz="2000" dirty="0"/>
              <a:t>Что принёс мальчик Котька своей маме с чужого огорода?  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3630" y="2079625"/>
            <a:ext cx="1736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гурцы</a:t>
            </a:r>
            <a:endParaRPr lang="ru-RU" sz="24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👍 Огурцы. Носов Н.Н. 🐱 | Сказки для детей. Рассказы и сказки с картин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631825"/>
            <a:ext cx="2400300" cy="23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3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84803"/>
          </a:xfrm>
        </p:spPr>
        <p:txBody>
          <a:bodyPr/>
          <a:lstStyle/>
          <a:p>
            <a:pPr algn="ctr"/>
            <a:r>
              <a:rPr lang="ru-RU" sz="2400" dirty="0"/>
              <a:t>Вопросы </a:t>
            </a:r>
            <a:r>
              <a:rPr lang="ru-RU" sz="2400" dirty="0" smtClean="0"/>
              <a:t>викторины</a:t>
            </a: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239" y="631825"/>
            <a:ext cx="4531172" cy="1415772"/>
          </a:xfrm>
        </p:spPr>
        <p:txBody>
          <a:bodyPr/>
          <a:lstStyle/>
          <a:p>
            <a:pPr marL="228600" indent="-228600">
              <a:buAutoNum type="arabicPeriod" startAt="4"/>
            </a:pPr>
            <a:r>
              <a:rPr lang="ru-RU" sz="2000" dirty="0" smtClean="0"/>
              <a:t> Какое </a:t>
            </a:r>
            <a:r>
              <a:rPr lang="ru-RU" sz="2000" dirty="0"/>
              <a:t>домашнее задание делал Федя Рыбкин, включив телевизор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     </a:t>
            </a:r>
            <a:endParaRPr lang="ru-RU" sz="2000" dirty="0"/>
          </a:p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500" y="1678265"/>
            <a:ext cx="199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Решал</a:t>
            </a:r>
            <a:r>
              <a:rPr lang="ru-RU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задачу.</a:t>
            </a:r>
          </a:p>
        </p:txBody>
      </p:sp>
      <p:pic>
        <p:nvPicPr>
          <p:cNvPr id="18436" name="Picture 4" descr="Викторина по рассказу Носова «Федина задача» с отве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104" y="1339711"/>
            <a:ext cx="21431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8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631826"/>
            <a:ext cx="4953000" cy="2323713"/>
          </a:xfrm>
        </p:spPr>
        <p:txBody>
          <a:bodyPr/>
          <a:lstStyle/>
          <a:p>
            <a:r>
              <a:rPr lang="ru-RU" sz="1400" dirty="0" smtClean="0"/>
              <a:t>   Сегодня </a:t>
            </a:r>
            <a:r>
              <a:rPr lang="ru-RU" sz="1400" dirty="0"/>
              <a:t>мы с вами познакомимся с новым героем повести Носова и решим ещё одну трудную задачу. Книге о Вите Малееве уже 70 лет, но её по-прежнему очень любят ребята. Витя Малеев учится в школе он ученик 4 класса. У него много друзей в школе. Лучший друг – Витя Шишкин, любитель футбола и баскетбола. А вот по математике у Вити проблемы. Не умеет он решать задачи. Попросил Витя папу помочь по математике – у папы нет времени. Мама тоже на работе. Но однажды </a:t>
            </a:r>
            <a:r>
              <a:rPr lang="ru-RU" sz="1400" dirty="0" smtClean="0"/>
              <a:t>…</a:t>
            </a:r>
            <a:endParaRPr lang="ru-RU" sz="1400" dirty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6303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02424"/>
            <a:ext cx="5249147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9710" y="631825"/>
            <a:ext cx="454299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Рвать –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uzmoq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termoq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Поровну –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teng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bab-baravar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Отнять –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olmoq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Затмение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нашло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aynib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turibdi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Загвоздка –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chatoklik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qiyinchilik</a:t>
            </a:r>
            <a:endParaRPr lang="ru-RU" sz="16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Читаем вместе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555625"/>
            <a:ext cx="5164294" cy="2462213"/>
          </a:xfrm>
        </p:spPr>
        <p:txBody>
          <a:bodyPr/>
          <a:lstStyle/>
          <a:p>
            <a:r>
              <a:rPr lang="ru-RU" sz="1600" b="0" i="0" dirty="0"/>
              <a:t>П</a:t>
            </a:r>
            <a:r>
              <a:rPr lang="ru-RU" sz="1600" b="0" i="0" dirty="0" smtClean="0"/>
              <a:t>о </a:t>
            </a:r>
            <a:r>
              <a:rPr lang="ru-RU" sz="1600" b="0" i="0" dirty="0"/>
              <a:t>арифметике ничего не было задано, и я был рад, потому что это не такое уж большое удовольствие задачи решать.</a:t>
            </a:r>
          </a:p>
          <a:p>
            <a:r>
              <a:rPr lang="ru-RU" sz="1600" b="0" i="0" dirty="0"/>
              <a:t>«Ничего, — думаю, — хоть один день отдохну от арифметики».</a:t>
            </a:r>
          </a:p>
          <a:p>
            <a:r>
              <a:rPr lang="ru-RU" sz="1600" b="0" i="0" dirty="0"/>
              <a:t>Но все вышло совсем не так, как я думал. Только я сел за уроки, вдруг Лика говорит:</a:t>
            </a:r>
          </a:p>
          <a:p>
            <a:r>
              <a:rPr lang="ru-RU" sz="1600" b="0" i="0" dirty="0"/>
              <a:t>— Витя, нам тут задачу задали, я никак не могу решить. Помоги мне.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9" y="102424"/>
            <a:ext cx="5410200" cy="30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6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5699" y="110526"/>
            <a:ext cx="5254201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pc="-5" dirty="0" smtClean="0"/>
              <a:t>Сегодня на уроке</a:t>
            </a:r>
            <a:endParaRPr spc="-5" dirty="0"/>
          </a:p>
        </p:txBody>
      </p:sp>
      <p:sp>
        <p:nvSpPr>
          <p:cNvPr id="12" name="object 12"/>
          <p:cNvSpPr txBox="1"/>
          <p:nvPr/>
        </p:nvSpPr>
        <p:spPr>
          <a:xfrm>
            <a:off x="1237702" y="1986658"/>
            <a:ext cx="3256915" cy="54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Изменяется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320" y="708025"/>
            <a:ext cx="54055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тветим на вопросы по рассказу Драгунского;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вспомним детского писателя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Н.Носова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проведём небольшую викторину по его произведениям;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прочитаем рассказ «Витя Малеев в школе и дома»;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поработаем над содержанием рассказа;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оможем Вите решить задачу.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Читаем вместе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0700" y="631825"/>
            <a:ext cx="4876800" cy="3447098"/>
          </a:xfrm>
        </p:spPr>
        <p:txBody>
          <a:bodyPr/>
          <a:lstStyle/>
          <a:p>
            <a:r>
              <a:rPr lang="ru-RU" sz="1600" b="0" i="0" dirty="0"/>
              <a:t>Я только поглядел на задачу и думаю:</a:t>
            </a:r>
          </a:p>
          <a:p>
            <a:r>
              <a:rPr lang="ru-RU" sz="1600" b="0" i="0" dirty="0"/>
              <a:t>«Вот будет история, если я не смогу решить! Сразу весь авторитет пропадет».</a:t>
            </a:r>
          </a:p>
          <a:p>
            <a:r>
              <a:rPr lang="ru-RU" sz="1600" b="0" i="0" dirty="0"/>
              <a:t>И говорю ей:</a:t>
            </a:r>
          </a:p>
          <a:p>
            <a:r>
              <a:rPr lang="ru-RU" sz="1600" b="0" i="0" dirty="0"/>
              <a:t>— Мне сейчас очень некогда. У меня тут своих уроков полно. Ты поди погуляй часика два, а потом придешь, я помогу тебе.</a:t>
            </a:r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08" y="555625"/>
            <a:ext cx="5020548" cy="254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9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Читаем вместе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0699" y="666591"/>
            <a:ext cx="4800601" cy="2708434"/>
          </a:xfrm>
        </p:spPr>
        <p:txBody>
          <a:bodyPr/>
          <a:lstStyle/>
          <a:p>
            <a:r>
              <a:rPr lang="ru-RU" sz="1600" b="0" i="0" dirty="0"/>
              <a:t>Думаю:</a:t>
            </a:r>
          </a:p>
          <a:p>
            <a:r>
              <a:rPr lang="ru-RU" sz="1600" b="0" i="0" dirty="0"/>
              <a:t>«Пока она будет гулять, я тут над задачей подумаю, а потом объясню ей».</a:t>
            </a:r>
          </a:p>
          <a:p>
            <a:r>
              <a:rPr lang="ru-RU" sz="1600" b="0" i="0" dirty="0"/>
              <a:t>— Ну, я пойду к подруге, — говорит Лика.</a:t>
            </a:r>
          </a:p>
          <a:p>
            <a:r>
              <a:rPr lang="ru-RU" sz="1600" b="0" i="0" dirty="0"/>
              <a:t>— Иди, иди, — говорю, — только не приходи слишком скоро. Часа два можешь гулять или три. В общем, гуляй сколько хочешь.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587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Читаем вместе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01834"/>
            <a:ext cx="2895600" cy="2708434"/>
          </a:xfrm>
        </p:spPr>
        <p:txBody>
          <a:bodyPr/>
          <a:lstStyle/>
          <a:p>
            <a:r>
              <a:rPr lang="ru-RU" sz="1600" b="0" i="0" dirty="0" smtClean="0"/>
              <a:t>   Она </a:t>
            </a:r>
            <a:r>
              <a:rPr lang="ru-RU" sz="1600" b="0" i="0" dirty="0"/>
              <a:t>ушла, а я взял задачник и стал читать задачу:</a:t>
            </a:r>
          </a:p>
          <a:p>
            <a:r>
              <a:rPr lang="ru-RU" sz="1600" b="0" i="0" dirty="0"/>
              <a:t>«Мальчик и девочка рвали в лесу орехи. Они сорвали всего 120 штук. Девочка сорвала в два раза меньше мальчика. Сколько орехов было у мальчика и девочки?»</a:t>
            </a:r>
          </a:p>
          <a:p>
            <a:endParaRPr lang="ru-RU" sz="1600" dirty="0"/>
          </a:p>
        </p:txBody>
      </p:sp>
      <p:pic>
        <p:nvPicPr>
          <p:cNvPr id="5124" name="Picture 4" descr="Николай Носов - Витя Малеев в школе и дома (илл. А. Каневского) - стр 14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25" y="746125"/>
            <a:ext cx="217485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9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Читаем вместе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4"/>
            <a:ext cx="3048000" cy="2462213"/>
          </a:xfrm>
        </p:spPr>
        <p:txBody>
          <a:bodyPr/>
          <a:lstStyle/>
          <a:p>
            <a:r>
              <a:rPr lang="ru-RU" sz="1600" b="0" i="0" dirty="0" smtClean="0"/>
              <a:t>   Прочитал </a:t>
            </a:r>
            <a:r>
              <a:rPr lang="ru-RU" sz="1600" b="0" i="0" dirty="0"/>
              <a:t>я задачу, и даже смех меня разобрал: «Вот так задача! — думаю. Чего тут не понимать? Ясно, 120 надо поделить на 2, получится 60. Значит, девочка сорвала 60 орехов. Теперь нужно узнать, сколько мальчик: 120 отнять 60, тоже будет 60…</a:t>
            </a:r>
            <a:endParaRPr lang="ru-RU" sz="1600" dirty="0"/>
          </a:p>
        </p:txBody>
      </p:sp>
      <p:pic>
        <p:nvPicPr>
          <p:cNvPr id="7170" name="Picture 2" descr="Электронный образовательный ресурс по теме &quot;Математические задачи в  литературных произведениях&quot; - математика, прочее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784225"/>
            <a:ext cx="205501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1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Читаем вместе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4068"/>
            <a:ext cx="2753487" cy="2462213"/>
          </a:xfrm>
        </p:spPr>
        <p:txBody>
          <a:bodyPr/>
          <a:lstStyle/>
          <a:p>
            <a:r>
              <a:rPr lang="ru-RU" sz="1600" b="0" i="0" dirty="0" smtClean="0"/>
              <a:t>   Только </a:t>
            </a:r>
            <a:r>
              <a:rPr lang="ru-RU" sz="1600" b="0" i="0" dirty="0"/>
              <a:t>как же это так? Получается, что они сорвали поровну, а в задаче сказано, что девочка сорвала в два раза меньше орехов. Ага! — думаю. — Значит, 60 надо поделить на 2, получится 30. Значит, мальчик сорвал 60, а девочка 30 орехов».</a:t>
            </a:r>
            <a:endParaRPr lang="ru-RU" sz="1600" dirty="0"/>
          </a:p>
        </p:txBody>
      </p:sp>
      <p:pic>
        <p:nvPicPr>
          <p:cNvPr id="8194" name="Picture 2" descr="Читать сказку Слава Ивана Козловского - Виктор Драгунский, онлайн бесплатно  с иллюстрациями.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91" y="708025"/>
            <a:ext cx="2365375" cy="20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Читаем вместе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01834"/>
            <a:ext cx="3200400" cy="2215991"/>
          </a:xfrm>
        </p:spPr>
        <p:txBody>
          <a:bodyPr/>
          <a:lstStyle/>
          <a:p>
            <a:r>
              <a:rPr lang="ru-RU" sz="1600" b="0" i="0" dirty="0" smtClean="0"/>
              <a:t>   Посмотрел </a:t>
            </a:r>
            <a:r>
              <a:rPr lang="ru-RU" sz="1600" b="0" i="0" dirty="0"/>
              <a:t>в ответ, а там: мальчик 80, а девочка 40.</a:t>
            </a:r>
          </a:p>
          <a:p>
            <a:r>
              <a:rPr lang="ru-RU" sz="1600" b="0" i="0" dirty="0"/>
              <a:t>— Позвольте! — говорю. — Как же это? У меня получается 30 и 60, а тут 40 и 80.</a:t>
            </a:r>
          </a:p>
          <a:p>
            <a:r>
              <a:rPr lang="ru-RU" sz="1600" b="0" i="0" dirty="0"/>
              <a:t>Стал проверять — всего сорвали 120 орехов. Если мальчик сорвал 60, а девочка 30, то всего получается 90. </a:t>
            </a:r>
            <a:endParaRPr lang="ru-RU" sz="1600" dirty="0"/>
          </a:p>
        </p:txBody>
      </p:sp>
      <p:pic>
        <p:nvPicPr>
          <p:cNvPr id="9218" name="Picture 2" descr="Мальчик делает уроки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819229"/>
            <a:ext cx="2136775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462213"/>
          </a:xfrm>
        </p:spPr>
        <p:txBody>
          <a:bodyPr/>
          <a:lstStyle/>
          <a:p>
            <a:r>
              <a:rPr lang="ru-RU" sz="1600" b="0" i="0" dirty="0" smtClean="0"/>
              <a:t>   Значит</a:t>
            </a:r>
            <a:r>
              <a:rPr lang="ru-RU" sz="1600" b="0" i="0" dirty="0"/>
              <a:t>, неправильно! Снова стал делать задачу. Опять у меня получается 30 и 60! Откуда же в ответе берутся 40 и 80? Прямо заколдованный круг получается!</a:t>
            </a: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11266" name="Picture 2" descr="Не умеешь — не прочтешь (fb2) | Флибуст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708025"/>
            <a:ext cx="2746375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4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Читаем вместе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369880"/>
          </a:xfrm>
        </p:spPr>
        <p:txBody>
          <a:bodyPr/>
          <a:lstStyle/>
          <a:p>
            <a:r>
              <a:rPr lang="ru-RU" sz="1400" b="0" i="0" dirty="0" smtClean="0"/>
              <a:t>   Вот </a:t>
            </a:r>
            <a:r>
              <a:rPr lang="ru-RU" sz="1400" b="0" i="0" dirty="0"/>
              <a:t>тут-то я и задумался. Читал задачу раз десять подряд и никак не мог найти, в чем здесь загвоздка.</a:t>
            </a:r>
          </a:p>
          <a:p>
            <a:r>
              <a:rPr lang="ru-RU" sz="1400" b="0" i="0" dirty="0"/>
              <a:t>«Ну, — думаю, — это третьеклассникам задают такие задачи, что и четвероклассник не может решить! Как же они учатся, бедные?»</a:t>
            </a:r>
          </a:p>
          <a:p>
            <a:endParaRPr lang="ru-RU" sz="1400" dirty="0"/>
          </a:p>
        </p:txBody>
      </p:sp>
      <p:pic>
        <p:nvPicPr>
          <p:cNvPr id="10242" name="Picture 2" descr="Картинки мальчик делает уроки - подборк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97" y="746315"/>
            <a:ext cx="2508250" cy="21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Читаем вместе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94323" y="616786"/>
            <a:ext cx="5170724" cy="1969770"/>
          </a:xfrm>
        </p:spPr>
        <p:txBody>
          <a:bodyPr/>
          <a:lstStyle/>
          <a:p>
            <a:r>
              <a:rPr lang="ru-RU" sz="1600" b="0" i="0" dirty="0"/>
              <a:t>Стал я думать над этой задачей. Стыдно мне было не решить ее. Вот, скажет Лика, в четвертом классе, а для третьего класса задачу не смог решить! Стал я думать </a:t>
            </a:r>
            <a:r>
              <a:rPr lang="ru-RU" sz="1600" b="0" i="0" dirty="0" smtClean="0"/>
              <a:t>ещё </a:t>
            </a:r>
            <a:r>
              <a:rPr lang="ru-RU" sz="1600" b="0" i="0" dirty="0" err="1"/>
              <a:t>усиленнее</a:t>
            </a:r>
            <a:r>
              <a:rPr lang="ru-RU" sz="1600" b="0" i="0" dirty="0"/>
              <a:t>. Ничего не выходит. Прямо затмение на меня нашло! Сижу и не знаю, что делать. В задаче говорится, что всего орехов было 120, и вот надо разделить их так, чтоб у одного было в два раза больше, чем у другого.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574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12290" name="Picture 2" descr="PPT - Математические задачи в художественных произведениях PowerPoint  Presentation - ID:60159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" y="102424"/>
            <a:ext cx="5702299" cy="30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59185" flipH="1">
            <a:off x="3154935" y="1158530"/>
            <a:ext cx="800878" cy="5435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76858" flipH="1">
            <a:off x="931365" y="1011736"/>
            <a:ext cx="745971" cy="530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4446" flipH="1">
            <a:off x="1070756" y="1489535"/>
            <a:ext cx="538954" cy="3807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635500" y="1113408"/>
            <a:ext cx="542042" cy="4995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5205" flipH="1">
            <a:off x="2280499" y="908585"/>
            <a:ext cx="703895" cy="3816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259">
            <a:off x="1396576" y="956289"/>
            <a:ext cx="486072" cy="53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02424"/>
            <a:ext cx="4639547" cy="315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L0AfAMBEQACEQEDEQH/xAAbAAACAgMBAAAAAAAAAAAAAAAEBQEGAgMHAP/EAEUQAAIBAgQEAwUEBwYDCQAAAAECAwQRAAUSIQYTMUEiUWEUMnGBkSOhscEHFUJSstHwFjNicoLhJDXxJjRDZHSDk6Kz/8QAGwEAAgMBAQEAAAAAAAAAAAAABAUBAgMABgf/xABBEQABBAECAwQFCgQFBAMAAAABAAIDEQQSIQUxQRNRYXEiMoGRsRRykqGywcLR4fAjNEJSBhVi4vEzNVOCJCVD/9oADAMBAAIRAxEAPwCx0uVl5NGiSWS1+VGtyPj2HzIw4lyw3YJDDgOfuUZV5M9FStU1dKI4Vtc80at9ulrffgR/EdA1O5I1nCu0dpZuUNBlUNb/AN2cFrFtJ8h1PkR6i+N2ZzXC0PLwxzHEEUhKzL2phe9x2t0wVFkNk5IObFfFzCBJwQhVGOtQsuW5RX0toY6Va2xPxxmZow4s1CwLI615c1fQ6ga2KOTKKkzNG7RI6pzCpa507joL+WET/wDEuE2JsrA5wLtIoVv7aRw4ZOXFhoEC+fT2WoosvSqpTUNVxxKsfMdApYou+5+hxHEePOw8kY4gc6yGg2ACSBsL8xupxsBs8XadoAALPWh4+4qKTLzVVc1OkyMsfSQdD5fX8jjbO423Cw48mSM26vR6jv8Ad94WcGCZpnRtcKHXoe73rVS0klTVGm1KkviHiBtcdsFZnFIcXE+WUXM25VyPLms4MR8sxhuiL94UTUckRiBeJxI+hTG9/F5dBjsXikORr9FzS0WbFbewnuUS4skWmyDZrY3v9S1TRvBIY5lKOOoODceeLIjEkLtTT1CxkY6J2l4orDGqqpxy5exy5PqPj/LqBUhiyuojpTvzNa6yfMjzPxx4z5dGXUF7j5I8BZ8e57FX5JQplw5i1IaqudrJH129CR08sTkEPj26rbA9CbUTVbe9c2qaox8t4pPHGTbV+zfY/PALb9V3JOJAy+0bzVzyCSnqOE+fH/fGZhOLHwkDYeu1j88PuEM0NrxK8r/iCTtH30pLJpJxIEhiB2uZJDZR+ZOPQEuugF5UBtW4/mjMmk9nrFfMOTLCwsbQm6HzG5/DCnjWLm5GI5uLJT+e21+F/Dki8OeCKUGRtjx3TCtmpanJipqrmnk+yeYaTJf9kDr0Nh06DCDAjzcLi4kfDpEo9INNgH+4nYDffmeZ5lHZLoJ8PS19lh2va/CuuxRP69pkki0tLKohKSBYram2tu1vXAZ/wvlysl2DSX20l10N72AI328/YthxeBhZRJGmjt12768UqoquGkiq4jA7pULo2cAhdxvt13x6finC8nOfA8SAGM3yJt2x7+WyVYmTFjskZpJDhXMct/zWOX5zHT6aaCEl0kEkrmxDgdhcbEbffgbN4aOJ5cgdLdNoAWNN8yaO99R5IyJ82Fixy9nTXO5mt67h0/5REWc00ecvUmlnDSJYhWUgG25PytgOfg2YeHs4WJWkj0rII2B2HXqT7FpHkxNkfnlhA2b051v9QCn2ijnzCCommk8A8bSR6QdPurte3ck9MEtxOI42DLjxxgB2wDXWRqvU6yByvYVfnzQxnxpclkj3HbnYrlyG3juSmr1FM9PVZmIlleOAKXO6lrE6QPiRc48o3GzYJYeGF+hrnk0NjpurJ8gaH5hNzLjvjflgWQ3zHlXt3/RVm5O7Wuetthf0x9Sa0NFLylk7leviVy9fHLkbScLIcqjOdSmGaYF0SMrdbC/Unra5+W+PFw4gDd+a97LMb2Vpp8kpssyelipUchJZhEJLE6ZCTa9iANl8/XvgtrWgbLBup7jSRcTZNRZpllRppYxmMW0DxkKOukLfuPQ7jpij2B3LmiY9cbdR5LSuWfqGhGWsQZY6eJpSOmttRNv67DDHhzNOyRcWk1nUkc9QVk5MCiSci9ibKg82P9X+tnLndBzSFrBWonZQtMHsZ5HmfvuVX5KPzucdp7zfwUa69UUnUnCVN7KOWipVCBZJYmTTbWSFQMN9R8rfPAgyGaqr0b5j60d8nkDQQ70qsg+PIeaW1VBmGUsi1aF45CRGzMpuQd11A2uDtY/7Y3jmDidJtDywOZWoV8P3+6UNzfZucsMlnF0LoQGPpfrjQvGklu5HT98lixgLmh+wNb+HeO9AxUbzyxNNDIipuiFSDIb36d+2EPDuHyCR082171fx8LXreMcVgEIxIPSPK65CuniRzI5DkiBS11TPIlNRTzm9rohAX0v2OM+IY+W/KLo30CB1rl0v99VPCMrh8eGBM23NO4qzv17v+AiMuy6tSmiep8MM8vLjkdvCh8i3bvhvhiSOLRM7U7n37fekXEnQZGR2mLHoYdvM9/gnFdw9UUOWyVMurnpJpkRG2EW/i26i/nizMlksgbW3Mef3IeTDfFEXE73uB3ff9yT4MQajHLl6+OXK5CqQ1pIJ9lI2IJG1rW0Wt9Gx4sZuMTWte+JfpA08kRDnECrJRw6jTRC2pgdT3Pra29+3YW6jEzZ2PCzUXWsezkkdfVJhmE9Hn1FUVESyZcCQWcBjEwudV+23f1ONuHztyscyOFG9vL92sclskUgbdhA5tmBqZJqqY6HqHuFP7K2so+m/xJw+woSBZXnuI5DS6rSjmJfqt/O4ww0nuSzW3vU608x8b46io1N70ZBnNZTqqpVkhZVlAk8VyvTfrb0xi/GjcbI8FuzLkYAA7xU5pm/t8UcPIhghR3l5asW1O5uxN+2/TEQ4/Zkm7J25dFM2X2tACgDftP75I2uzihrqhHaauhjd43liUq0cbILAxi9xuB0tjFmK9gIoE7/Wt5M2ORwOpwBqxtQruW8cSUjGnaZqpjy6hJHHvxcxrgob9QDb5bYp8ieLoDp9Xer/AOYRmtRP9V+F8q8lqreIIKha5AspM8MKJLspZ0udbb7bntvYYuzEe3Se4n3HoqS5zHh433AAPiOqGXPeXlpy9KeJ4Wi0uZmJOssW1C1vPbfGjsUuk7Qn/hZDMa2LsQ0EVvff7EHVZjUVZb2iobS3VEbSp+XzJ37k+eNWQMZyCxkyHSes73bBaOYp/aH1xpRWetvevcxP3h9cdRXa2968XXzx1KbT6pqVWplUEbOwAv64+PZUIbO8EVufivq0DS6Np8FKyvKYI4wzuwICgEn3jiggL300XsPgqgBuonZWDKuGoZkaXMyZGvf2cSeFT626n7set4dE6LHEbjv4H6knyZQ6S2jbxCMk4XyaYkyUVye5kb+eGHpD+o+8obU3+xv0W/kp/sfkVr+wD/5G/njtTv7j7yp1N/sb9Fv5JW1BwaM1XKSIfbmNhAJHLXte3WwNsU7b0tOs35lE/JZex7bsm6e/S38lqo8n4dq8wkpYIfGpYhH1jWFbS2k3sQDtioleXUHn3lVkx3xt1ujbXzW7WLF7bbLKr4VySxMUsKCJbyfbbdep32xD3SHlIfeVlofsBG3f/QPyWij4ToWPOWNKunLaQY5SdvO4OM2unG+sn2n81QhzHU5jfoN/JPG4SyFQWNALDc+Nv54JL3j+o+8qdTf7G/Rb+SrlfkdJNNooss5Ea/ta2LN8d9sAy5E7jTXEDzKydJv6LG/Rb+SZQcN5LHTjVl800nRtTkW+/GzJXhvrOJ8yrh7QPUb9Fv5ImDhnIZNN6ABnPQu23340bK4/1H3lWDm/2N+i38kS3COQqpPsIH/uN/PGhc+vWPvK7U3+xv0W/klebcOZTT0qvT0S8zUATzG+nXA0z59HoPIPmVIewc2N+i38lzzOHFJmdRBCmmNWGlSSbCww24U6U4/8RxJspRxmKJ0sbg0C2jkAOpVy4dzXnUM0lWscipIV0uoYdPXHn+M5Bx81zB4Jzw1pkwYnnmb+pxH3LGfPWjnP6qpI1kCa3CJYlb9B5XvgKGV0pJYKKJkppGo2t0WaH2Y5vTTckR++JbgMP3XH54HjfPFLbVsIxMNAHNWfKs8ocxEarKsNQwuaeRhq+XmPUY9DDkNlHcUDJjSMs1sOqcMRbqMbrFVXKhmeVzyUQygyoaqWZq4yLpZGJa4G7FhcLa3bAzA9prT7U0nMEzRJ2lGgNNHmKHlXVJOFo6k1oko4arntRS+0+3QsIqeV316U6bFr3Av0GM4gb27uqNznMEdPIrUK0kWQBW/PkKq1pypYf7EZhCDSGcZffTDSlHQKNxI/Rje3lira7IjrXcrzl3y9jt61dTY37h0CIrjVZdRymko/Zq6aRKqmpYCG0LEo1yPbax3Fh1uO+LOto2FFZxiOZ4D3amiwSepcdgL327+m/RGVrzZdJkmaJJWZhTFZDJIGuXkkA0eG9gCdgOgxZ1t0u5rGINmEsJAa7atuQB39vUp9VSTZbw1PPUNzKqGlZ2J7yab2Hz2xsTpjJPOkvY1s2UGt2BI9yrVPm9fSZZXrM9Qs9PUUypDUfaSqraQT6hjqtufyA4e4NN+CZvxYZJWVVODtxsLHLyra0XS8UvpFTOIxST5k8MbSKYzFCqFiSOt7i1j52xcTdTytYv4c29LfWDQT1sk17kb/AGpMmWNmEeVVT0qPIJGLohRU6kqxBv12Fzt54uJrbqA2WJ4eBL2RkAJA7+vl8U3rqcVlFHy+m0guPTa+NHDU1L3CjS4xxS+rP6traSStwB0OkYYcPNxk+P5JfxUelF838Tk0yedY8tqIywDNMSNvQY8v/iQXxB3kPgnPB/8At8P/ALfacrpw9kA9mNbNtPOAVH7q/wAzjbh2IY49buZ+CrkPD3UFHGlDBS8H1zRwqrsFBsPNgMFzxtEZIG6L4SScxnt+Cr2X+11fGeWU9Rlxy+opKckxlg1wBbWMC6XdpTRRTKURx4MjmP1Bx/YW7j3NYsxq5spFckMVDCZWJaxnnA2QdjYEn4/DG2RIHEsuqUcJx3QtE5bZcQPJvUptm+aVlLkvDoo6hYZKuaFHfa3LCXbr2tjWSQhjKKCxsZj5p+0FhoPvvZZ0/Ga12e+z0qAZbHFJLJVOp8aoNyvpfv3xwyAX0OS53CnR4+t/rkgAd19/ihI884jzoLJQ5DC+UTto+2cXdCbEnxDb5H54p2ssnJvorV2Hh4xp8x7Qb7d6313Ef6t4nraKvkhXL4KQPbRdybDwjzvfpiXS6ZC08qWUWB2uIySP1y72eaIy6rpYsojzrOMuTLoqbw0sZYsEj6KQnZiNul8cx7Q3W4VSrNHI6YwQP1l3M95679QiabNMp4voaqkp55SgUCVLFJFB3B+G2NA9kwICxkx8jh8jXuHl1CVQVfC1HWmjlzmeprXqImeaUs5Z0bwKXC6QAe3rjMOhaaJs2jHR58kfaNjAaAdhVbjc0TdppFklDQVNI9bVRSCKaeaNZgBeSRgQRv23A+ONeza07nvQjsyWVrgxtWGjbuH580vzyF6DKosvkbLJErJ5dRrC62kdyylbA7gH06dRjOUFrdO26IxHiWUyjUC0D1a5AUbVmglShooaSeo508MCh2J8TWFtRHqRjfUGt3KWSHW4yBtAn9hcZ4tP/aKsJJUsytt3uo3ww4cf4R8/ySzig3i+b+JysXBNEtRHXVM0Jmipjq5V7cxuoH3YU8Uxw/iD5HCw0D30mHD5NPDYWjmdX2nK3w8SO6eOnp4H7RvUEMfgNO+Bvlx/tA8zX3K/ZrPNDFn2UCCWT2dXlja/ve64a1vW1vngxzdce59yvjZBx5dYF8x7xSBzHLq6n4nrM8gens2XmCmDMbh9jci3TY9++KOY7tC8dyLZlQjDZjuB9azXdXReyCkyuq4Zly6MCWZ1cTtMLu0pvdjfvf6YpEWFmgqkuXI/IEw2Aqq6AdErNAlc/DuVZ0Ci0dHrqU1dX8ICEjY3seh7HEBok0tPQbo05jYjPLEd3O28tzaPrcpFdxJmEFOixwLkns8RVbIrOxsB9Onri5ZqkIHcsosoR4rHONntLPsH6oXLc/zekoaXKYsgqDmcWmKzi0Nhtq1Dbp/RxVsr2gN07/UtZsLHkkdOZhoO/j5Ug+I8oqM04tzJ6WwraOjhqIV6hnB93f4HFZo9chrnQW+HlNgw2B/quLgfJZ8RZp+v+FKDMlibl0dcrV8ABsALhviN/v36Y6R+uIOA5HdRiY3yXMkhvdzTpPnyRFbmlPmkmZ1/DupkpcolR5kjKeI2KqLjqACfpiznh1uZ0Cyix3wCOPK/qeDXPbqUTkMfDFFw7l9XUJRAWQ86RAzmXbva9wfpbEx9kGAmljkuzpMqSNurrte1f8IRaGiz7jjOos7bXHSxRimiZyo0lbsw+4/6vTEaGyTOD/CluZpMXAiOPzcTfv2H77kuzySduGOHHhDTyR1rrAW3MgRmCX87hRjOQns2eaJxWs+VTg7AtF+F1abcMwxVNH+u/aPa80rCyys5tybf+Go7AbfHFHzCNnac3FLuJuka75MBpY3l4+JVH4yueJKzWAhunhHbwLh9wt3aQF3ivN8VsOiH+n8Tlff0bDVw9mI86l/4Fxjni5pB++QW+F/JQeR+25Ee3UNVlzU4mjYpGbCWIEA226jz7nC9k0Yi0vG4CIc03YRVHRRTUMnKUBb+C3cbWxLd4XAKD66bSpBJTBHIuqC919MbW0ClBVOzLKK2KpevyoNHIo8YvtKvwt12wHJE6QW0UrRPrYrRU0NbWqswDJKu+rpY+XwwvjbNC/V0RTyx40lbcvq8zopYxLr3ex8hbDeORBkK5pNI1ifxxqSVyU1dZUrWLyWPMvbQSBqHocCyzubyXb3SLapqRG0aQqoYX0lRbfqDgUZco2AROgc73WOVPJBE8UtLFHHckCNAoN/QYIgndycFSS3GybQlPwpkUWZrVx5cqyatarqOhSOhC9MatZGXXSJfxLLdH2Zft9fvWfEeQZPmMiVmYU8hkUaS8Tlbr5MR2xTLfFGNbx7vvUYufkY7dEZ28Rfu7lhWUdFmMuTx0sqQJl86zJEqXDBR7o8sUZkwyloaapdDkujEmrcvFe9ALl1PlOd1VZDVmKnrPF7KFsuvz9O/1wvyniRxDO+1pNm9pAyOQek3r4dy5/xdLzuI6yRejFf4Fx6fg38rv3lef4vu+P5v4nLof6LhfJK0He9Y38C4nM/mH+z4BEYf8jB5H7bk8kouXAAANANtJF9sCxDRGQtjuUHmIny+iJp15UUa7lAALnvthZmPmgZcYsBGYzGSHS7qnNHIlZRQz2H2iBrdhthiwiRgd3oZ7dDi0qrcccQNlScmnYiVhpsvvMxGw+8YWZ08plEMRrayUx4fiNlGt/JV7L67M8vroK2trVWlkdTPTMWcqG62G+467bnAuHOBJoBJ8UbkxQvjLWs36dF0amWkrqdKiApLFINmHQ/74fANIsJC4OadLuaxrJ1ox7oYBCQLgG+B8nIbALcrxRGRRltq6kiq3p+S7i+hhe3w2GLxgStDiKUSsEby0G6RrCOMXYgepONhG0dFnqWioqIo0J0lifdHS/8AXnip0jorNBdstFZLyqE1AF2tcBfp3xnM7s2alBsKm1deeY8kzsXHhCOd7dceSn7SSQizSkOAG6U02aVK1BKcxGvbUOv9b4IDSz0gd1n2h5J5UUdPU0ZSaeVmsGSQ/si/T8frjFs/Zv1NG61LA5tFUHiYxpnlSIb8s6Su9/2Rj3HAHl+EHOG9lLuLNGqKv7fxOXSf0W/8kqz/AOcb+BcXzP5l/s+AW+H/ACUHkftuVxZAwsdxgdbKJI0eNkdQysLMCLgj1x1ArgaNqo86s4brZIxG01Absq3sAPQ+fphF2kvD5C0i4+n7/NNtMeZGDdPSasjo6nMUzKrzASVMUreJyBEyso0lewt037/DHTuZLbNQ1nn028+S2Z2jGaQ2m/X+ypRKOoaKneVNMihdTgoyjrc3te3X4/HAWO3VLqB2vnYqvzV3lzGmgrhNneXUcMhhk5h3KqitZj8bWw7fnY0LPRdfklbMSaQixSR5bmQrqqaszFBKVOmGLYID5+tvxvjHCjdku+UTD5o7v33q2ZMzGAhjO/VMJs/MhskqxqDvoW9vmeuG+wSjti40EM1bd9aXd735sgv9MZvkHRHwYb3ek/YIkVolX7Ryx9e+KarRvY6eSawcqooI0fSS17KficRIwSMpBS7SEKq5hlDTVzG50tYH0x56fHdHyVaDig1yb2SZpfC+m/gB29MBGR3Jy7swErjzKp5qxONKeVtvhbGhhaRYKz1OVZ4gLtm0xdAGsu3l4Rj2fANsIV3lB8VJ1RfN/E5XXg2ZYeGq9gQsxqSFYGze6v8AvgfjMmiSUt57fAIrDH/wYfJ323JnHX1SC/t049DKT+OPNtyp27B5V9JCzOd1ymy1zH0sh/LGw4hkDquooeqz6taJtVQGFgdOlT+XrjSLNnkka1x2JHxVC5waXNVR4jq5KWnRwiKZnslxZRbfoNuw+uGGXiQEhzRv4JjwafInc5r3bAdfMIb+09Rmtdl1KsS0rCewmRyzHV4bduu30wt+RtjjNku8E7MQjtw3VnjyyKd2SY1LTLe6vKVB+FrXxOI2A82pbPJlf0OAHkjTTEIFYpGgHuoPzw6EgAACAbw3UdUjrv8AfNaaidKYqscVyB7zG+KueSmmPhRM9UUs6eq58WpyQRiLtbvj0nZZwT6j16YgFVc1OqWon/VbiBdRV7NbqFPl9+JeToNJPmt0vsIanzWd6gwseYx8NlXc+o/lhUZXvOg7oJspukZU0qJ9pCpkvsbn8cYZOIwDUCiA5V98kmkrJXkdGBN0UHve/wAsL+0DRoCjsyTaovEur9d1PMBD3W4t/hGPc/4f2wR5lL+LevH838TlZuEI1egmuFN5z1H+EYSf4h/n3DwHwTbhf/b4f/b7TlYJ4IkW3Lj6b+EYQP2R7ErnijaWGIKLPIA1h1Hljojuun9GIlNFjjeWiRIlDlyzMFHYm34DBGo20BDQAdkSVz/j6rlqM9jjmN46WAdT+03iPzsVw1xr7IHqU3w2BrS6lVpJDdSrcs9Vt28sFAIqR97LpeV5oc4ypK+TUk6taRgbspAIPxF7H0uMJZw6GQhAMYGkBZU2aCseRNY5sQ3sdiPP8MGQzuoFy2MYatpK1GxYKw6g4Pa/UFNFqmFGjD7jrti4XOIK9TsxlG9h5eeOXPrSn2SziKqMLW0TjT/q7fy+eLt8Uty49bLHRLsyaGLMjE942Vg11NunceuFU7A2RIH0HIqDNzHJMtQ/hlAKPsNwOvrfGUkhOoO6rSOWjutElRKk3glvqUkOegH4YXSNbqRAcVzviFmbOKgzaWckXKjY7DHt+BV8jHmUv4reqP5v4nK48DJfL6hrXtUH+EYTcfbee4+A+CbcMP8A9fF7ftOTqqF2+I6489KN0wYlFUXgdXa2lSGuR5Hf7sVjNOpWmAfGQnVIx50LaAFQFT9TjQOqQIWEfwVyjPak5nmNZUbx65SzRsDdQNhfy2Aw9jGgAL0ETG9kIwUtMKmQEkXOwHW+Ni6lZ0Y1CyrzwtkuY5TQ1NUymaOogDR06nZm6hvFYA/A98B5B7Vuke+vvS18kOsMGxB5/cl9Y7RTx1sUckDKSVDrpPqrean7uvTA8RI9Am/L4jx+KOJsUmRqUmgjqYH2YX69PT64YMsDdczfZTT5hKX0sQRfp541D1Z8Qq00DRiVCvici+lRfbzx0uRFELeaQbnUKKNpJEZ7o41pvbvi0M8UouM2sXEEJXxnUK9XDIp0vKDv537emMchtuteYy2aHEIWj0rCscz/AGcnu3NmGF0oPMIZncVZqKnaSmZSVdFGwO56YXGMuJPcmcfqrm3EwC53UBSAPDYH/KMe44AR8iHmUFxT1o/m/icr1+j7SMnqWZSf+KYbf5VwHxll5T3eXwCNwHgYUIvoftuTOQSySnTAdP8AiIGPNSROcUeMhgS/N6eeSIRCLdyF1De19sUbGWuBKv8AKYy0o6gZRNKhPRrgehH88VIp1rKA3ElPFdNTZhQ078tRorVLbbyAK+1/nfBEcpY00eiYYoIko9yBiyVKjh+DM+Vy6hZHQaAAdBbSB8j+ONiSI9j4rft9OQY+lKxcFTtUcPmJ2Jkopmha/dbAg/f92HGE0Ph80o4q0sn1N2sWkWeU0EU2lo1blH3DcKw6gbdDYjfA5x2RS7o7Gkkmx7ZzS2p5XNSSNvDNGAygABGXYgAbAdCMEP0kCkRgtLC+N53/AEQbycpuYCNS37YpSZgXsntJldScvevjlKySwCVEUliyjfTa3U+mAMtjZTv0SfJmBkoDlsjYnTQQQNYsQ/Qkn+vuwlhmkgkDm+0LPxS/iyjapoaOZBuNVj5C+PUSPAAcknEm/wAUrHh2gKxfbHVc73JO48h2wsmmCEhiVmjy16Ql6d35Uo8SIwLRkf4fX0xY4vaxB7OaLALCuacU8ls9qTDrMfhALDf3Re/zvj1HAm1hgNPUoPih9KP5v4nLoH6PZ6al4WzCprFUxRVLMbi/7K7DFeIaBM9z+Qr4BE4YLsSADuP23JVX8a1XNDUtPRQxX3Tlhyo7XPc/LCAz2fRYB7EybisAo81YuC+Kv11UPQ1NNEkqoXSSNbB7GxFuxwfjS6/Rc0WsJ4NA1BMeII1Sq1ooDGE3t8f+uFvF2gPYQtMU7EeKq2aLppqdtyFWQAf4za3ztfCpw2rxH3ppjn0inWQ0WnJ6WkFzE0Wsve/iLar/AFIwwb6fojqg8iT+MX9xUZXTnKc5ngkGiOqOk6umvqpHxuRgjDc7Fyuxfyd8V2SRk44I5t+HVKONKdoZQ52LJ1A7g/8ATDXIaDTlfgrubCl+TVNNXZQ2XCJBVrGSjafFJZrkA+vlhcQ5j7PJHTwuhnEx5WlE8BVZfCdjaxG+CB4Jgx90rFw1ndOtGuUmmOpI2UyQte5N9yOx388QcSWXdqR8QDYpNZduenVapJXlRU5Ps4ibxhjdzba1rC334WQ8JMb7mdZW8DQ9oeDsU3qoUqMhpWJAC6g1v8x2+hwfmECMJNns/jOtDUkKqq66hS67gA6RcXtfHn3PF7rONtBE0CTvUiV2MU8hIIVibC/b474YYslHSDzWjdxuqDxpGIuJq1PIp6fsLj2PCdoD5lLeL7Pj+b+Jyc0HOPA04iJ0nMiHAHUcsWwt41faO8x9kJhwoD5NDfc77blW6ahqpakCGIyEKbopFzbyv88Jy4VXVNOq6zkmTJkojSmlQBU1OWXxNJ338jv9RjeMlh1dUE92sbhOKzLTXESmUIxjAI03/P1xtl4Hylwfqr2LGKbsxVKu8RS5ZFSSUMNRza5JFZI1/e6Ebd7E4wyOGsixXPJ5df0RWJkF04B5FHcO5hlMVBRQ1FVDDWJCqMjyaSdItfyOCMQ404BYPS7uvuVMuOVj3Ej0e9ZcUD26CL2BqWoZdRN6lUI6EEHfe4xbPw5J2t0bEFRhTRxuOs0Ck9e0+dZTPS11DVRVlEvMWaSOySLsD4h4SbeRPu32xMJlezTMPSCNg7ODIEkbgWu28lTVgemqUmjcxlHVlYj1/C2O0B3olNsqS8d3kT7t1YZM14eeWKrq4C1S7oJ7hii2NiSOh27/AAxSBr45ADyCWGDLfEezPo8wrdSV+XypEuXBHicXRoVspGG+g1aQuPpUeaQZkqT57UqqgXRGN+5tb8APpgLJHpBOcJxEFnvXqhZYAsSrePSWIYWAUkAnCnNJqihMs63alCNAqSRxC5jBOm3vWPQHCcQl3NZDkjcumM8X2kLvdrWZrW3+NxgyPGka4ECwutc749RYuLK6MEkLoALm59xcez4eKiIHf9wS/im7o7/t/E5Xz9GlNFWcM10E66o3q2BH+lcZZzA+d7XeHwC2xCW4kBHc77blnWcKwZXI1e1YOWjqSOVpYgm3vA+vlhHNhtjBeXbBHDLPUIqbPsv54pX92VCEnILXPqLX8sYslZe5oLJ0jRyK1cQ8Ss0XJyqTREVu8w963kPL8cegiDHN1XaGJVLWOCbVzY13N1ZRZr9b6sEOaHt0kWFzHuYdTTRRFFkjyRQ5ksVU0fUKXLMo8yPn2wqrEjm9EVR9lpl8qyZIdDqo+9OJXEsYHhK26je+GwKWpdV1cdBHqZDqfwpEmxc+W3brfE1ajYJTSyVEr+0SRIGhkDcqIeEIRYj1wvzohYA7k94Y4ywPY880W1TQiij9uymnqOWP74SnwqfEq7eQYC57jAboHh1ByIxmyGLWx9c9vK1Z8pcUyQRIlhEgAXpYWw9LaFLzBcSbKPyvLDLXVOYVJUx6gES+5so6+mF2Qz0rR7MnTAI280Dn1RK0iyQIrLGjIFDCzX6j06HCDIeZDR6LO7CEoUnqIegK6rrdevniGxFzdlwRwp56AxuG94baeg9MFhpaApXPOMXMnEdY5FidHr+wMei4Z6UJPj+SA4p60fzfxOXRf0Uf8hq//WN/CuKZf8w/2fALTG/k4fI/bcj+KsypJUjo1kEkglBdV3AsDsT8bYS8Xa8YhcO8LQHdVaop6Sc+OmiY362sR9MeWbJIz+pTQK2ZVklHmVRO1S2yAKFaVxf6EE9B1v0w5wJZIxbTRK2jiaQSRacT5Tw/QIHlhh1WsESPU7fDqcMQ+eb0dRPwVqDN6Siv4lqIHhgpcrEcEp02kY6gtx09d+l/ngtnD9qeVlJlEcktTOKdaKSa78tXKx610mQ+gubfDt3wyaygAFhr1WSq7mGcmNjLUpzqk30Qxn3R5DyHrjb1dlQG910HhrhF5MvpKuoql/4hFlkCDcXFwB27+WFsgL3W5NYMxkEemNu6OyamyzJckzmaWnjanpqiZbsoJZRay/liwbZQJmdR32slc7y3Mquo1TPU1MZkb+7D2AA7C3b1wfZrdBWrXlOazHJaj7V5Dzm0lm1H3QbX+u2FeafSpbMvSUuXOGZGB3XdrDr8MI5IjrVo5CDurLlWbJDTQARAOqhSTvfbrgjHfobVImwU2SWLMYgCvewtje+0Clcn44jWDiqvi/dKdf8AIpw84d6MRHj+SB4p60fzfxOR+RZpVUmSS0sU/IheoZ3K3DPsBpv2Hw/DFp2A5MhPh8ArQfycPkftuXlkdFD39032N8YZcInhdH3qWrbm1EAHnpnk1ndtEhBIx4rFnJpjwPctHitwh6XLq9IWqCmuBo+cr88M2i2563sMPMLiOGP4D9nXXLmTyHJSGSAWoiqpqQGePSFtuXksLDzJw+oNaaCyLidyiJhnE0ZrZqaCOCKmLqUlRiAxB1Wv/h+eEreN45k7PfVdcjzXdnKW6iFXc0zXUVnqpVMqjSiAggk+XxOG+PMXAlworJjnO5hD5TlctTO89Uyxg+OV5DYKva/8sEXW6vVrrnBfEcdVBVUpKLTZdCgVmFmb3tz8lwLKzTR71o0kpLxDVCl/R7SJITrzCpMsp621s0m//wBRjo617qjgdCqc88dHQjlFDtpTcGx88EkhYAJzw05fKY1KMVlqiOu5OnCnNkax+p+w70wx2gjdHfq5XEqw6UdWPQX38sD6GyND27grR8APJGZTRzCKVqhtw3vEddsZGMrNrHBPclCRsNR2J7YtEAHbqxK5l+kMj+2WZaTtqj//ADXD/B9Q+f3BBcT5xfN/E5VfNZ5omURyyKpB8KsQL3xOR/15PZ8Aph/lIfI/bKCbN6+nS0VXOB+7q2P1xiSrgK/UGdUbUdLy5jURtGFMqxn3hsbjz9MeOlw5TI4kUbOy0tb814oybLcqWOpkmlRqJ6cQpTMGlc2ItJ2HXb1v2wNBw3Mkm1tFHUDdjYDw6ontGBtKqUOY0kkfITMp6iCWGKN3qkC6JmuGAt1AB/3x7GKWfsZHTN3F0B1FfFBvaCQGq41VTlJqK/LzmHLespY6WNmpiFTRqNy3SxLE9seSczK/h5Bj9VxcfSsm62A57ALXXHRZq5ikpfiGhlkyiGVOYKOnWo5phOrnIpW262A8Vye5AGDIeGT6pXM2LiRz20k2Tz8Kod65srCBXRZVedQGmzOPJ53jE9QktOjQst1I+0B1Dpc/QDB2PgZMkkJym+o0g79f6Tse4KXyNFhvVWPh6rNVQw1qTCZFj01EqxkGZ1BFtPp026nAs2BIGTNbzJ9EXyF2d/P3DZXbINit9NVGoy6naOSSOKWCIRsqFxcXLKQeoI7nywM/CyGin+l6TrBNc+R9nd7lo17TyXjp0RU8IMc0YUsRD1Gu5W1ttiDt5YzGLMJXOO7Tdb/6avnv15q2w5c1sqJvaPGschhVahGTS25Pu7/I/DFIsDK7Px9CjY/p5/vqu1NtepWJqZpiCKdggTYjQQoFjftfvh1w9roYBHL61n42tGutNY1AB0tqvvbBkgViLWaytH4Gcqh9N8YFqydCDyXMuM31cS1jXJ1aDc/5Fw64cf4R8/ySviop0Y/0/icklbRLO4ZwxIFtjbBmRhvfIXtcN/DwpCY3EYWQNilYSW31rmSe496GOUwuwBhdrnpq64wODIBZcPciBxHFJoRn6X6J1SZZXw0q00VKIo0ba79D54RTS4RdrM4N9wKaMhkO3YOHm4fkh80SWppzl9ZTCyMrddwR09O+GGJw5sjRNDJYPggZ86GF5jfEQR/q/RL4Muhp31xwkkX2Y3G4t5YOGDLy1D3fqsDxHEIrsz9L9E3ramqnZJamjCAqAtgQDYYBZwsOcQ2QEjn+7VXz4zQHPicAfH/ag3DF9fKsbW+/BcPDZYT6Lvq/VQzOw28mH6X6LKNnWGaFoi6Siz3Yg2+I3xjJweR7xIZNx4fqiBxbFDdIiP0v0TTKs+zDKaOOmpaaMRoxKs4J3JufTFpeFuleSX7+X6rP/McZo/6Z+l+iyXiTNIaM08MSwxly8ZUEGO5uQp8tzt64o/hBk2L/AKv1UjiWO0eo73/7Vgc9zR4mSzlgS7TK7ah8T5dsZngtCtfP996t/mmOf6He/wD2ojLuK80y+MRRQQugJOlwTe/XGjODPYKD/q/VVHFMYf0H6X+1bpuMszlvqoqQbEW0nofniTwdx/q+r9VoOM44/wDzP0v0UQ8YZpCgRaeA22BYG9vri44VIB631fqr/wCdwf8AjP0v0WuXi3NJZA/KiUjyBt+OKnhDz/X9X6qw47ANuzP0v0SqvnmzCreqmjUSPa9iewA/LBuNhOhZp1WlOfxBuTIHNbQArn4k/etvywyS2l624IA64g8lwG6PqaSZ4o+fNGVUEmR5Nt+n3Dyx5rC4nhxveYYnA7ANDd9h4bDcnryXoszAyXxsEsoIFkku23O3nt4KHijlRyis7cleWWNj1su3rufpjWOaeFzdZ0jWdVcvVLjvXSwPEgnuWUkUUrXaQXHQNNnfnQ9p3PgKWFdHDHyhCqrfUdjewuAAfhvgvhmRNKHmUk1XhvRNja6Iqh080NxGGCPR2QAu/HrW/iDaLSliGqjsuoMZUBN9dha5373JsLdMK358h0Zm9EBp2Ho2bI37qAJN0T7EaMSIasU8wS4b86AFnfrd0KulCwUTqWFOAXDEAy9DrCAbH441+VZwcGmTYUCQ3n6Bc43XiANuftCxGPiubenne1/6tIGx678luOX0utfs1aOSZkBL+5Z/O/7oO25JPpgccTzC0kkhzGg8h6Vsu6r+4+AFVuTS0+QY97NsONcztv59w8bPchq2MzVNFEJFkd1FyZLjdzZb+QAt64Y4UvZRZD9JaGk8hvs0Emhzs7/VsgsqPW+Jt2T4+Ow9g28VszJ4ZBB7YaiCS7lo7mQhbi2xI033+Qxlw5ssb5Dj6Xt9Gjs3fe9wCTW3fuSrZpjcG9rbTvtz8tjQHJbqRKQZWiNEzU0jSvUTaijJp9wEA979PXGOW/KdnFwcA9oYGtoEHUbedxy6atqpTC2EQUR6J1Em6qthsPghcopYGXm1qBwwkspa1tCXYm3qVAHx8sHcUy5mHs8ckEad6v1nUB7rv2IfEhYRrlHf9Q/4CPlyyhp1dGgEgWAzJKJSvN8ICi9+uo32FhsN98LIuJZk51MdpOrSQRemnEnav7RQs2ee2yKfiQM2IsVd3z2/NCZ5S0cCoKSFYx7RKlxIWuFCjuf3tWDeDZWTM89u4n0GO5AbuLj08AL+5DZkMcbQWDqRz7gPvSkAW6DD9A0vW9BjlFL2OVrU45csdIvewxy7ra9pW99I+mOUUFIABJAtfHWpUaRa1hb4YmyooKbDyGIXUFGlR0UfTE2V2kdymwsRbY9sQpXlAUWAAGOJvmuG3JRpF72F/O2Js8lG12pIB7DfEWpoKNC/ujf0xNnvUUO5SAANgBtbELqCnHKbXscut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нига: &quot;Сверху вниз наискосок&quot; - Виктор Драгунский. Купить книгу, читать  рецензии | ISBN 978-5-386-03784-0 | Лабирин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0" name="Picture 2" descr="Краткое содержание первый день драгунского за 2 минуты пересказ сюжета -  КИЦ г.Севастополь | Культурно-информационный цен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08025"/>
            <a:ext cx="3450431" cy="238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Драгунский В.Ю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1" t="6091"/>
          <a:stretch/>
        </p:blipFill>
        <p:spPr bwMode="auto">
          <a:xfrm>
            <a:off x="4025900" y="631825"/>
            <a:ext cx="1547891" cy="20651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Мишка из «Денискиных рассказов» погиб на глазах семь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708025"/>
            <a:ext cx="3565525" cy="23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3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Читаем вместе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215991"/>
          </a:xfrm>
        </p:spPr>
        <p:txBody>
          <a:bodyPr/>
          <a:lstStyle/>
          <a:p>
            <a:r>
              <a:rPr lang="ru-RU" sz="1600" b="0" i="0" dirty="0" smtClean="0"/>
              <a:t>   Если </a:t>
            </a:r>
            <a:r>
              <a:rPr lang="ru-RU" sz="1600" b="0" i="0" dirty="0"/>
              <a:t>б тут были какие-нибудь другие цифры, то </a:t>
            </a:r>
            <a:r>
              <a:rPr lang="ru-RU" sz="1600" b="0" i="0" dirty="0" smtClean="0"/>
              <a:t>ещё </a:t>
            </a:r>
            <a:r>
              <a:rPr lang="ru-RU" sz="1600" b="0" i="0" dirty="0"/>
              <a:t>можно было бы что-нибудь придумать, а тут сколько ни дели 120 на 2, сколько ни отнимай 2 от 120, сколько ни умножай 120 на 2, все равно 40 и 80 не получится.</a:t>
            </a:r>
            <a:endParaRPr lang="ru-RU" sz="1600" dirty="0"/>
          </a:p>
        </p:txBody>
      </p:sp>
      <p:pic>
        <p:nvPicPr>
          <p:cNvPr id="4098" name="Picture 2" descr="Витя Малеев в школе и дома - Носова Н.Н. Рассказ про школьников.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6315"/>
            <a:ext cx="2508250" cy="209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401548" cy="1938992"/>
          </a:xfrm>
        </p:spPr>
        <p:txBody>
          <a:bodyPr/>
          <a:lstStyle/>
          <a:p>
            <a:r>
              <a:rPr lang="ru-RU" sz="1800" b="0" i="0" dirty="0" smtClean="0"/>
              <a:t>В </a:t>
            </a:r>
            <a:r>
              <a:rPr lang="ru-RU" sz="1800" b="0" i="0" dirty="0"/>
              <a:t>каком классе учится мальчик</a:t>
            </a:r>
            <a:r>
              <a:rPr lang="ru-RU" sz="1800" b="0" i="0" dirty="0" smtClean="0"/>
              <a:t>?</a:t>
            </a:r>
          </a:p>
          <a:p>
            <a:r>
              <a:rPr lang="ru-RU" sz="1800" b="0" i="0" dirty="0" smtClean="0"/>
              <a:t>Как </a:t>
            </a:r>
            <a:r>
              <a:rPr lang="ru-RU" sz="1800" b="0" i="0" dirty="0"/>
              <a:t>звали сестру Вити? </a:t>
            </a:r>
            <a:endParaRPr lang="ru-RU" sz="1800" b="0" i="0" dirty="0" smtClean="0"/>
          </a:p>
          <a:p>
            <a:r>
              <a:rPr lang="ru-RU" sz="1800" b="0" i="0" dirty="0" smtClean="0"/>
              <a:t>В </a:t>
            </a:r>
            <a:r>
              <a:rPr lang="ru-RU" sz="1800" b="0" i="0" dirty="0"/>
              <a:t>каком классе она учится? </a:t>
            </a:r>
            <a:endParaRPr lang="ru-RU" sz="1800" b="0" i="0" dirty="0" smtClean="0"/>
          </a:p>
          <a:p>
            <a:r>
              <a:rPr lang="ru-RU" sz="1800" b="0" i="0" dirty="0" smtClean="0"/>
              <a:t>Почему </a:t>
            </a:r>
            <a:r>
              <a:rPr lang="ru-RU" sz="1800" b="0" i="0" dirty="0"/>
              <a:t>Витя не стал помогать сестре, </a:t>
            </a:r>
            <a:r>
              <a:rPr lang="ru-RU" sz="1800" b="0" i="0" dirty="0" smtClean="0"/>
              <a:t>разрешил </a:t>
            </a:r>
            <a:r>
              <a:rPr lang="ru-RU" sz="1800" b="0" i="0" dirty="0"/>
              <a:t>ей погулять? </a:t>
            </a:r>
            <a:endParaRPr lang="ru-RU" sz="1800" b="0" i="0" dirty="0" smtClean="0"/>
          </a:p>
          <a:p>
            <a:r>
              <a:rPr lang="ru-RU" sz="1800" b="0" i="0" dirty="0" smtClean="0"/>
              <a:t>Сколько </a:t>
            </a:r>
            <a:r>
              <a:rPr lang="ru-RU" sz="1800" b="0" i="0" dirty="0"/>
              <a:t>времени должна была гулять Лика?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698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1" y="719455"/>
            <a:ext cx="5164295" cy="1969770"/>
          </a:xfrm>
        </p:spPr>
        <p:txBody>
          <a:bodyPr/>
          <a:lstStyle/>
          <a:p>
            <a:r>
              <a:rPr lang="ru-RU" sz="1600" dirty="0" smtClean="0"/>
              <a:t> </a:t>
            </a:r>
            <a:r>
              <a:rPr lang="ru-RU" sz="1600" b="0" i="0" dirty="0" smtClean="0"/>
              <a:t>1. Как </a:t>
            </a:r>
            <a:r>
              <a:rPr lang="ru-RU" sz="1600" b="0" i="0" dirty="0"/>
              <a:t>Витя Малеев относится к учёбе? Какой у него характер? Похож ли он на Федю Рыбкина? А на героя повести «Волшебная шапка</a:t>
            </a:r>
            <a:r>
              <a:rPr lang="ru-RU" sz="1600" b="0" i="0" dirty="0" smtClean="0"/>
              <a:t>» </a:t>
            </a:r>
            <a:r>
              <a:rPr lang="ru-RU" sz="1600" b="0" i="0" dirty="0" err="1" smtClean="0"/>
              <a:t>Х.Тухтабаева</a:t>
            </a:r>
            <a:r>
              <a:rPr lang="ru-RU" sz="1600" b="0" i="0" dirty="0"/>
              <a:t>?</a:t>
            </a:r>
          </a:p>
          <a:p>
            <a:r>
              <a:rPr lang="ru-RU" sz="1600" b="0" i="0" dirty="0"/>
              <a:t>2</a:t>
            </a:r>
            <a:r>
              <a:rPr lang="ru-RU" sz="1600" b="0" i="0" dirty="0" smtClean="0"/>
              <a:t>. Почему </a:t>
            </a:r>
            <a:r>
              <a:rPr lang="ru-RU" sz="1600" b="0" i="0" dirty="0"/>
              <a:t>мальчик стал решать задачу для третьего класса? Правильно ли он её решал?</a:t>
            </a:r>
          </a:p>
          <a:p>
            <a:r>
              <a:rPr lang="ru-RU" sz="1600" b="0" i="0" dirty="0"/>
              <a:t>3. Помогите Вите решить задачу. Какой ответ получится у вас?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719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PPT - Математические задачи в художественных произведениях PowerPoint  Presentation - ID:60159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3175"/>
            <a:ext cx="5638800" cy="31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4551" y="1319856"/>
            <a:ext cx="1571987" cy="10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26226"/>
            <a:ext cx="5486400" cy="276999"/>
          </a:xfrm>
        </p:spPr>
        <p:txBody>
          <a:bodyPr/>
          <a:lstStyle/>
          <a:p>
            <a:pPr algn="ctr"/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1231106"/>
          </a:xfrm>
        </p:spPr>
        <p:txBody>
          <a:bodyPr/>
          <a:lstStyle/>
          <a:p>
            <a:pPr algn="ctr"/>
            <a:r>
              <a:rPr lang="ru-RU" sz="2000" b="0" i="0" dirty="0" smtClean="0"/>
              <a:t>Прочитать рассказ внимательно.</a:t>
            </a:r>
          </a:p>
          <a:p>
            <a:pPr algn="ctr"/>
            <a:r>
              <a:rPr lang="ru-RU" sz="2000" b="0" i="0" dirty="0" smtClean="0"/>
              <a:t>Письменно ответить на вопросы </a:t>
            </a:r>
          </a:p>
          <a:p>
            <a:pPr algn="ctr"/>
            <a:r>
              <a:rPr lang="ru-RU" sz="2000" b="0" i="0" dirty="0" smtClean="0"/>
              <a:t>на странице 155. </a:t>
            </a:r>
          </a:p>
          <a:p>
            <a:pPr algn="ctr"/>
            <a:endParaRPr lang="ru-RU" sz="2000" b="0" i="0" dirty="0"/>
          </a:p>
        </p:txBody>
      </p:sp>
      <p:pic>
        <p:nvPicPr>
          <p:cNvPr id="4" name="Picture 2" descr="Витя Малеев в школе и дома - Николай Нос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712830"/>
            <a:ext cx="2514600" cy="141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554" y="1536"/>
            <a:ext cx="3527290" cy="907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 err="1"/>
              <a:t>Русский</a:t>
            </a:r>
            <a:r>
              <a:rPr sz="3400" spc="-55" dirty="0"/>
              <a:t> </a:t>
            </a:r>
            <a:r>
              <a:rPr sz="3400" spc="10" dirty="0" err="1" smtClean="0"/>
              <a:t>язык</a:t>
            </a:r>
            <a:r>
              <a:rPr lang="ru-RU" sz="3400" spc="10" dirty="0" smtClean="0"/>
              <a:t/>
            </a:r>
            <a:br>
              <a:rPr lang="ru-RU" sz="3400" spc="10" dirty="0" smtClean="0"/>
            </a:br>
            <a:r>
              <a:rPr lang="ru-RU" sz="2400" spc="10" dirty="0"/>
              <a:t>Л</a:t>
            </a:r>
            <a:r>
              <a:rPr lang="ru-RU" sz="2400" spc="10" dirty="0" smtClean="0"/>
              <a:t>итературное чтение 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604825" y="1234363"/>
            <a:ext cx="2743201" cy="19120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spcBef>
                <a:spcPts val="110"/>
              </a:spcBef>
            </a:pPr>
            <a:r>
              <a:rPr lang="ru-RU" sz="2000" b="1" spc="-20" dirty="0" smtClean="0">
                <a:solidFill>
                  <a:srgbClr val="00518E"/>
                </a:solidFill>
                <a:latin typeface="Arial"/>
                <a:cs typeface="Arial"/>
              </a:rPr>
              <a:t>Николай Николаевич Носов</a:t>
            </a:r>
          </a:p>
          <a:p>
            <a:pPr marL="18415" algn="ctr">
              <a:spcBef>
                <a:spcPts val="110"/>
              </a:spcBef>
            </a:pPr>
            <a:endParaRPr lang="ru-RU" sz="20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 algn="ctr">
              <a:spcBef>
                <a:spcPts val="110"/>
              </a:spcBef>
            </a:pPr>
            <a:r>
              <a:rPr lang="ru-RU" sz="2000" b="1" spc="-20" dirty="0" smtClean="0">
                <a:solidFill>
                  <a:schemeClr val="tx2"/>
                </a:solidFill>
                <a:latin typeface="Arial"/>
                <a:cs typeface="Arial"/>
              </a:rPr>
              <a:t>«Витя Малеев </a:t>
            </a:r>
          </a:p>
          <a:p>
            <a:pPr marL="18415" algn="ctr">
              <a:spcBef>
                <a:spcPts val="110"/>
              </a:spcBef>
            </a:pPr>
            <a:r>
              <a:rPr lang="ru-RU" sz="2000" b="1" spc="-20" dirty="0" smtClean="0">
                <a:solidFill>
                  <a:schemeClr val="tx2"/>
                </a:solidFill>
                <a:latin typeface="Arial"/>
                <a:cs typeface="Arial"/>
              </a:rPr>
              <a:t>в школе и дома»</a:t>
            </a:r>
          </a:p>
          <a:p>
            <a:pPr marL="18415" algn="ctr">
              <a:spcBef>
                <a:spcPts val="110"/>
              </a:spcBef>
            </a:pPr>
            <a:r>
              <a:rPr lang="ru-RU" b="1" spc="-20" dirty="0" smtClean="0">
                <a:solidFill>
                  <a:schemeClr val="tx2"/>
                </a:solidFill>
                <a:latin typeface="Arial"/>
                <a:cs typeface="Arial"/>
              </a:rPr>
              <a:t>(Урок 2)</a:t>
            </a:r>
            <a:endParaRPr lang="ru-RU" b="1" spc="-2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636" y="1264479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64100" y="249024"/>
            <a:ext cx="313510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1999" y="556599"/>
            <a:ext cx="60388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27" name="object 5"/>
          <p:cNvSpPr/>
          <p:nvPr/>
        </p:nvSpPr>
        <p:spPr>
          <a:xfrm>
            <a:off x="229753" y="2180459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4" descr="D:\клипарт\школа\0_b410d_2f9dc2c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35" y="249024"/>
            <a:ext cx="656763" cy="529060"/>
          </a:xfrm>
          <a:prstGeom prst="rect">
            <a:avLst/>
          </a:prstGeom>
          <a:noFill/>
        </p:spPr>
      </p:pic>
      <p:sp>
        <p:nvSpPr>
          <p:cNvPr id="6" name="AutoShape 2" descr="Книга: &quot;Тайное становится явным&quot; - Виктор Драгунский. Купить книгу, читать  рецензии | ISBN 978-5-699-82538-7 | Лабири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Рассказы Н.Н.Носова. Читайте онлайн с иллюстрациями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082661"/>
            <a:ext cx="1087000" cy="14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Витя Малеев в школе и дома» за 4 минуты. Краткое содержание повести Носо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28" y="1470025"/>
            <a:ext cx="1253090" cy="165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84225"/>
            <a:ext cx="3962400" cy="1661993"/>
          </a:xfrm>
        </p:spPr>
        <p:txBody>
          <a:bodyPr/>
          <a:lstStyle/>
          <a:p>
            <a:r>
              <a:rPr lang="ru-RU" sz="1800" b="0" i="0" dirty="0" smtClean="0"/>
              <a:t>О </a:t>
            </a:r>
            <a:r>
              <a:rPr lang="ru-RU" sz="1800" b="0" i="0" dirty="0"/>
              <a:t>чём была задача? </a:t>
            </a:r>
            <a:endParaRPr lang="ru-RU" sz="1800" b="0" i="0" dirty="0" smtClean="0"/>
          </a:p>
          <a:p>
            <a:r>
              <a:rPr lang="ru-RU" sz="1800" b="0" i="0" dirty="0" smtClean="0"/>
              <a:t>Сколько </a:t>
            </a:r>
            <a:r>
              <a:rPr lang="ru-RU" sz="1800" b="0" i="0" dirty="0"/>
              <a:t>орехов собрали дети? </a:t>
            </a:r>
            <a:endParaRPr lang="ru-RU" sz="1800" b="0" i="0" dirty="0" smtClean="0"/>
          </a:p>
          <a:p>
            <a:r>
              <a:rPr lang="ru-RU" sz="1800" b="0" i="0" dirty="0" smtClean="0"/>
              <a:t>Какой </a:t>
            </a:r>
            <a:r>
              <a:rPr lang="ru-RU" sz="1800" b="0" i="0" dirty="0"/>
              <a:t>ответ получит Витя? </a:t>
            </a:r>
            <a:endParaRPr lang="ru-RU" sz="1800" b="0" i="0" dirty="0" smtClean="0"/>
          </a:p>
          <a:p>
            <a:r>
              <a:rPr lang="ru-RU" sz="1800" b="0" i="0" dirty="0" smtClean="0"/>
              <a:t>Какой </a:t>
            </a:r>
            <a:r>
              <a:rPr lang="ru-RU" sz="1800" b="0" i="0" dirty="0"/>
              <a:t>ответ был в учебнике?</a:t>
            </a:r>
          </a:p>
          <a:p>
            <a:r>
              <a:rPr lang="ru-RU" sz="1800" b="0" i="0" dirty="0" smtClean="0"/>
              <a:t>Сколько </a:t>
            </a:r>
            <a:r>
              <a:rPr lang="ru-RU" sz="1800" b="0" i="0" dirty="0"/>
              <a:t>раз Витя прочитал задачу? </a:t>
            </a:r>
            <a:endParaRPr lang="ru-RU" sz="1800" b="0" i="0" dirty="0" smtClean="0"/>
          </a:p>
          <a:p>
            <a:r>
              <a:rPr lang="ru-RU" sz="1800" b="0" i="0" dirty="0" smtClean="0"/>
              <a:t>А </a:t>
            </a:r>
            <a:r>
              <a:rPr lang="ru-RU" sz="1800" b="0" i="0" dirty="0"/>
              <a:t>вы можете е</a:t>
            </a:r>
            <a:r>
              <a:rPr lang="ru-RU" sz="1800" b="0" i="0" dirty="0" smtClean="0"/>
              <a:t>ё </a:t>
            </a:r>
            <a:r>
              <a:rPr lang="ru-RU" sz="1800" b="0" i="0" dirty="0"/>
              <a:t>решить</a:t>
            </a:r>
            <a:r>
              <a:rPr lang="ru-RU" sz="1800" b="0" i="0" dirty="0" smtClean="0"/>
              <a:t>?</a:t>
            </a:r>
          </a:p>
        </p:txBody>
      </p:sp>
      <p:pic>
        <p:nvPicPr>
          <p:cNvPr id="5" name="Picture 2" descr="Витя Малеев в школе и дома» Николай Носов - купить книгу «Витя Малеев в  школе и дома» в Минске — Издательство Махаон на OZ.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1" y="884167"/>
            <a:ext cx="1305796" cy="15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84803"/>
          </a:xfrm>
        </p:spPr>
        <p:txBody>
          <a:bodyPr/>
          <a:lstStyle/>
          <a:p>
            <a:pPr algn="ctr"/>
            <a:r>
              <a:rPr lang="ru-RU" sz="2400" dirty="0"/>
              <a:t>Словарная </a:t>
            </a:r>
            <a:r>
              <a:rPr lang="ru-RU" sz="2400" dirty="0" smtClean="0"/>
              <a:t>работа </a:t>
            </a: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500" y="631825"/>
            <a:ext cx="4531172" cy="2492990"/>
          </a:xfrm>
        </p:spPr>
        <p:txBody>
          <a:bodyPr/>
          <a:lstStyle/>
          <a:p>
            <a:r>
              <a:rPr lang="ru-RU" sz="1800" dirty="0" smtClean="0"/>
              <a:t>Догадаться </a:t>
            </a:r>
            <a:r>
              <a:rPr lang="ru-RU" sz="1800" dirty="0"/>
              <a:t>– </a:t>
            </a:r>
            <a:r>
              <a:rPr lang="en-US" sz="1800" dirty="0" err="1"/>
              <a:t>fahmlamoq</a:t>
            </a:r>
            <a:endParaRPr lang="ru-RU" sz="1800" dirty="0"/>
          </a:p>
          <a:p>
            <a:r>
              <a:rPr lang="ru-RU" sz="1800" dirty="0"/>
              <a:t>С</a:t>
            </a:r>
            <a:r>
              <a:rPr lang="ru-RU" sz="1800" dirty="0" smtClean="0"/>
              <a:t>тирать </a:t>
            </a:r>
            <a:r>
              <a:rPr lang="ru-RU" sz="1800" dirty="0"/>
              <a:t>– </a:t>
            </a:r>
            <a:r>
              <a:rPr lang="en-US" sz="1800" dirty="0" smtClean="0"/>
              <a:t>o</a:t>
            </a:r>
            <a:r>
              <a:rPr lang="uz-Latn-UZ" sz="1800" dirty="0" smtClean="0"/>
              <a:t>‘</a:t>
            </a:r>
            <a:r>
              <a:rPr lang="en-US" sz="1800" dirty="0" err="1" smtClean="0"/>
              <a:t>chirib</a:t>
            </a:r>
            <a:r>
              <a:rPr lang="en-US" sz="1800" dirty="0" smtClean="0"/>
              <a:t> </a:t>
            </a:r>
            <a:r>
              <a:rPr lang="en-US" sz="1800" dirty="0" err="1"/>
              <a:t>tashlamoq</a:t>
            </a:r>
            <a:endParaRPr lang="ru-RU" sz="1800" dirty="0"/>
          </a:p>
          <a:p>
            <a:r>
              <a:rPr lang="ru-RU" sz="1800" dirty="0"/>
              <a:t>Оттопыренный – </a:t>
            </a:r>
            <a:r>
              <a:rPr lang="en-US" sz="1800" dirty="0" smtClean="0"/>
              <a:t>do</a:t>
            </a:r>
            <a:r>
              <a:rPr lang="uz-Latn-UZ" sz="1800" dirty="0" smtClean="0"/>
              <a:t>‘</a:t>
            </a:r>
            <a:r>
              <a:rPr lang="en-US" sz="1800" dirty="0" err="1" smtClean="0"/>
              <a:t>ppaygan</a:t>
            </a:r>
            <a:endParaRPr lang="ru-RU" sz="1800" dirty="0"/>
          </a:p>
          <a:p>
            <a:r>
              <a:rPr lang="ru-RU" sz="1800" dirty="0"/>
              <a:t>Передничек – фартук</a:t>
            </a:r>
          </a:p>
          <a:p>
            <a:r>
              <a:rPr lang="ru-RU" sz="1800" dirty="0"/>
              <a:t>Прошлогодний – </a:t>
            </a:r>
            <a:r>
              <a:rPr lang="en-US" sz="1800" dirty="0" smtClean="0"/>
              <a:t>o</a:t>
            </a:r>
            <a:r>
              <a:rPr lang="uz-Latn-UZ" sz="1800" dirty="0" smtClean="0"/>
              <a:t>‘</a:t>
            </a:r>
            <a:r>
              <a:rPr lang="en-US" sz="1800" dirty="0" err="1" smtClean="0"/>
              <a:t>tgan</a:t>
            </a:r>
            <a:r>
              <a:rPr lang="en-US" sz="1800" dirty="0" smtClean="0"/>
              <a:t> </a:t>
            </a:r>
            <a:r>
              <a:rPr lang="en-US" sz="1800" dirty="0" err="1"/>
              <a:t>yilgi</a:t>
            </a:r>
            <a:endParaRPr lang="ru-RU" sz="1800" dirty="0"/>
          </a:p>
          <a:p>
            <a:r>
              <a:rPr lang="ru-RU" sz="1800" dirty="0"/>
              <a:t>В два счёта – </a:t>
            </a:r>
            <a:r>
              <a:rPr lang="en-US" sz="1800" dirty="0" err="1" smtClean="0"/>
              <a:t>bir</a:t>
            </a:r>
            <a:r>
              <a:rPr lang="ru-RU" sz="1800" dirty="0" smtClean="0"/>
              <a:t> </a:t>
            </a:r>
            <a:r>
              <a:rPr lang="en-US" sz="1800" dirty="0" err="1" smtClean="0"/>
              <a:t>pasda</a:t>
            </a:r>
            <a:endParaRPr lang="ru-RU" sz="1800" dirty="0"/>
          </a:p>
          <a:p>
            <a:r>
              <a:rPr lang="ru-RU" sz="1800" dirty="0"/>
              <a:t>Наверстать - догнать</a:t>
            </a:r>
          </a:p>
          <a:p>
            <a:r>
              <a:rPr lang="ru-RU" sz="1800" dirty="0"/>
              <a:t>Неожиданно – </a:t>
            </a:r>
            <a:r>
              <a:rPr lang="en-US" sz="1800" dirty="0" err="1"/>
              <a:t>kutilmagan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5205">
            <a:off x="3819686" y="1422099"/>
            <a:ext cx="1559620" cy="10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48" y="2081610"/>
            <a:ext cx="1076145" cy="89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3657600" cy="2215991"/>
          </a:xfrm>
        </p:spPr>
        <p:txBody>
          <a:bodyPr/>
          <a:lstStyle/>
          <a:p>
            <a:r>
              <a:rPr lang="ru-RU" sz="1800" b="0" i="0" dirty="0" smtClean="0"/>
              <a:t>   С </a:t>
            </a:r>
            <a:r>
              <a:rPr lang="ru-RU" sz="1800" b="0" i="0" dirty="0"/>
              <a:t>отчаяния я нарисовал в тетрадке ореховое дерево, а под деревом мальчика и девочку, а на дереве 120 орехов. И вот я рисовал эти орехи, рисовал, а сам все думал и думал. Только мысли мои куда-то не туда шли, куда надо. </a:t>
            </a:r>
            <a:endParaRPr lang="ru-RU" sz="1800" dirty="0"/>
          </a:p>
        </p:txBody>
      </p:sp>
      <p:pic>
        <p:nvPicPr>
          <p:cNvPr id="6148" name="Picture 4" descr="Дерево Клипарт Transparent PNG - 1600x1600 - Free Download on Nice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802" y="631825"/>
            <a:ext cx="170547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Фундук капсульный кофе для кофемашин Nespresso купить в интернет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27" y="831425"/>
            <a:ext cx="107054" cy="10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Фундук капсульный кофе для кофемашин Nespresso купить в интернет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90" y="831901"/>
            <a:ext cx="161313" cy="1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Фундук капсульный кофе для кофемашин Nespresso купить в интернет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00" y="1127243"/>
            <a:ext cx="134656" cy="1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Фундук капсульный кофе для кофемашин Nespresso купить в интернет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21152" y="1016068"/>
            <a:ext cx="150780" cy="1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9501" y="1127243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7118" y="1462087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06901" y="1633161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3016" y="1762369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6697" y="1327432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6987" y="1578699"/>
            <a:ext cx="203582" cy="19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6501" y="1702826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2175" y="1406004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8193" y="1562025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7363" y="1432972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4751" y="831902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50046" y="1341569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5692" y="1251867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9163" y="1168874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42048" y="893119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1967" y="1139849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7734" y="991363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0879" y="798335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0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819400" cy="2438400"/>
          </a:xfrm>
        </p:spPr>
        <p:txBody>
          <a:bodyPr/>
          <a:lstStyle/>
          <a:p>
            <a:r>
              <a:rPr lang="ru-RU" sz="1400" b="0" i="0" dirty="0" smtClean="0"/>
              <a:t>   Сначала </a:t>
            </a:r>
            <a:r>
              <a:rPr lang="ru-RU" sz="1400" b="0" i="0" dirty="0"/>
              <a:t>я думал, почему мальчик нарвал вдвое больше, а потом догадался, что мальчик, наверно, на дерево влез, а девочка снизу рвала, вот у нее и получилось меньше. Потом я стал рвать орехи, то есть просто стирал их резинкой с дерева и отдавал мальчику и девочке, то есть пририсовывал орехи у них над головой.</a:t>
            </a:r>
            <a:endParaRPr lang="ru-RU" sz="1400" dirty="0"/>
          </a:p>
        </p:txBody>
      </p:sp>
      <p:pic>
        <p:nvPicPr>
          <p:cNvPr id="23554" name="Picture 2" descr="Download Free png Boy Climbing A Tree, Boy Vector, Tree Vector, Climbing  Trees PNG ... - DLPNG.com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30" y="644347"/>
            <a:ext cx="21367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6300" y="1927225"/>
            <a:ext cx="203582" cy="20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241425"/>
            <a:ext cx="288925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5170" y="1096961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1242" y="1009647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4175" y="2394407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384" y="1197055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5645" y="867309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946" y="909552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9700" y="755100"/>
            <a:ext cx="233676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739" y="865832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6678" y="817068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19870" y="694036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8155" y="730661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95223" y="709363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564" y="1053582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559" y="709363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4509" y="969924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Картинки мальчик и девочка (35 фото) ⭐ Забавник | Cute cartoon boy, Cartoon  boy, Boy cartoon dra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4" t="-1734" b="477"/>
          <a:stretch/>
        </p:blipFill>
        <p:spPr bwMode="auto">
          <a:xfrm>
            <a:off x="4661132" y="1979437"/>
            <a:ext cx="56858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4661" y="1022434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1828" y="1568144"/>
            <a:ext cx="203582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5332" y="1367685"/>
            <a:ext cx="283768" cy="22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Lenagold - Клипарт - Орехи и желуди -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6" descr="Lenagold - Клипарт - Орехи и желуди - 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7120" flipH="1">
            <a:off x="4234914" y="1120358"/>
            <a:ext cx="591498" cy="40147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9720" flipH="1">
            <a:off x="4523967" y="1359067"/>
            <a:ext cx="550267" cy="4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 чём думал Дениска?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661993"/>
          </a:xfrm>
        </p:spPr>
        <p:txBody>
          <a:bodyPr/>
          <a:lstStyle/>
          <a:p>
            <a:r>
              <a:rPr lang="ru-RU" sz="1800" b="0" i="0" dirty="0"/>
              <a:t>Я почистил зубы, </a:t>
            </a:r>
            <a:r>
              <a:rPr lang="ru-RU" sz="1800" b="0" i="0" dirty="0" smtClean="0"/>
              <a:t>лёг </a:t>
            </a:r>
            <a:r>
              <a:rPr lang="ru-RU" sz="1800" b="0" i="0" dirty="0"/>
              <a:t>спать, но не спал, а все время думал: как же так получается, что тайное становится явным?</a:t>
            </a:r>
            <a:endParaRPr lang="ru-RU" sz="1800" dirty="0"/>
          </a:p>
        </p:txBody>
      </p:sp>
      <p:pic>
        <p:nvPicPr>
          <p:cNvPr id="7170" name="Picture 2" descr="В. Драгунский &quot;Тайное всегда становится явным&quot; - YouTube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876300"/>
            <a:ext cx="2508250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3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680335" cy="2215991"/>
          </a:xfrm>
        </p:spPr>
        <p:txBody>
          <a:bodyPr/>
          <a:lstStyle/>
          <a:p>
            <a:r>
              <a:rPr lang="ru-RU" sz="1600" b="0" i="0" smtClean="0"/>
              <a:t>   Потом </a:t>
            </a:r>
            <a:r>
              <a:rPr lang="ru-RU" sz="1600" b="0" i="0" dirty="0"/>
              <a:t>я стал думать, что они складывали орехи в карманы. Мальчик был в курточке, я нарисовал ему по бокам два кармана, а девочка была в передничке. Я на этом передничке нарисовал один карман.</a:t>
            </a:r>
            <a:endParaRPr lang="ru-RU" sz="1600" dirty="0"/>
          </a:p>
        </p:txBody>
      </p:sp>
      <p:pic>
        <p:nvPicPr>
          <p:cNvPr id="5" name="Picture 2" descr="Не умеешь — не прочтешь (fb2) | Флибуст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6315"/>
            <a:ext cx="2508250" cy="201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680335" cy="2154436"/>
          </a:xfrm>
        </p:spPr>
        <p:txBody>
          <a:bodyPr/>
          <a:lstStyle/>
          <a:p>
            <a:r>
              <a:rPr lang="ru-RU" sz="1400" b="0" i="0" dirty="0" smtClean="0"/>
              <a:t>   Тогда </a:t>
            </a:r>
            <a:r>
              <a:rPr lang="ru-RU" sz="1400" b="0" i="0" dirty="0"/>
              <a:t>я стал думать, что, может быть, девочка нарвала орехов меньше потому, что у нее был только один карман. И вот я сидел и смотрел на них: у мальчика два кармана, у девочки один карман, и у меня в голове стали появляться какие-то проблески.</a:t>
            </a:r>
            <a:endParaRPr lang="ru-RU" sz="1400" dirty="0"/>
          </a:p>
        </p:txBody>
      </p:sp>
      <p:pic>
        <p:nvPicPr>
          <p:cNvPr id="5" name="Picture 2" descr="Не умеешь — не прочтешь (fb2) | Флибуст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6315"/>
            <a:ext cx="2508250" cy="215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1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3304381" cy="2400657"/>
          </a:xfrm>
        </p:spPr>
        <p:txBody>
          <a:bodyPr/>
          <a:lstStyle/>
          <a:p>
            <a:r>
              <a:rPr lang="ru-RU" sz="1600" b="0" i="0" dirty="0" smtClean="0"/>
              <a:t>   Я стёр </a:t>
            </a:r>
            <a:r>
              <a:rPr lang="ru-RU" sz="1600" b="0" i="0" dirty="0"/>
              <a:t>орехи у них над головами и нарисовал им карманы, оттопыренные, будто в них лежали орехи. </a:t>
            </a:r>
            <a:endParaRPr lang="ru-RU" sz="1600" b="0" i="0" dirty="0" smtClean="0"/>
          </a:p>
          <a:p>
            <a:r>
              <a:rPr lang="ru-RU" sz="1600" b="0" i="0" dirty="0"/>
              <a:t> </a:t>
            </a:r>
            <a:r>
              <a:rPr lang="ru-RU" sz="1600" b="0" i="0" dirty="0" smtClean="0"/>
              <a:t>  Все </a:t>
            </a:r>
            <a:r>
              <a:rPr lang="ru-RU" sz="1600" b="0" i="0" dirty="0"/>
              <a:t>120 орехов теперь лежали у них в </a:t>
            </a:r>
            <a:r>
              <a:rPr lang="ru-RU" sz="1600" b="0" i="0" dirty="0" smtClean="0"/>
              <a:t>трёх </a:t>
            </a:r>
            <a:r>
              <a:rPr lang="ru-RU" sz="1600" b="0" i="0" dirty="0"/>
              <a:t>карманах: в двух карманах у мальчика и в одном кармане у девочки, </a:t>
            </a:r>
            <a:r>
              <a:rPr lang="ru-RU" sz="1600" b="0" i="0" dirty="0" smtClean="0"/>
              <a:t>а всего, значит</a:t>
            </a:r>
            <a:r>
              <a:rPr lang="ru-RU" sz="1600" b="0" i="0" dirty="0"/>
              <a:t>, в трех.</a:t>
            </a:r>
            <a:r>
              <a:rPr lang="ru-RU" sz="2800" b="0" i="0" dirty="0"/>
              <a:t> </a:t>
            </a:r>
            <a:endParaRPr lang="ru-RU" sz="2800" dirty="0"/>
          </a:p>
        </p:txBody>
      </p:sp>
      <p:pic>
        <p:nvPicPr>
          <p:cNvPr id="22530" name="Picture 2" descr="Картинки мальчик и девочка (35 фото) ⭐ Забавник | Cute cartoon boy, Cartoon  boy, Boy cartoon drawin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18" y="1012825"/>
            <a:ext cx="1984375" cy="17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Lenagold - Клипарт - Орехи и желуди -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Фундук капсульный кофе для кофемашин Nespresso купить в интерне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1" y="550203"/>
            <a:ext cx="246459" cy="2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Фундук капсульный кофе для кофемашин Nespresso купить в интерне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19" y="748374"/>
            <a:ext cx="246459" cy="2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Фундук капсульный кофе для кофемашин Nespresso купить в интернет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44900" y="598358"/>
            <a:ext cx="246459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Фундук капсульный кофе для кофемашин Nespresso купить в интерне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853" y="654448"/>
            <a:ext cx="246459" cy="2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Фундук капсульный кофе для кофемашин Nespresso купить в интерне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58" y="785350"/>
            <a:ext cx="246459" cy="2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Фундук капсульный кофе для кофемашин Nespresso купить в интерне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78" y="748373"/>
            <a:ext cx="246459" cy="2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Фундук капсульный кофе для кофемашин Nespresso купить в интерне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72" y="652199"/>
            <a:ext cx="246459" cy="2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Фундук капсульный кофе для кофемашин Nespresso купить в интернет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1" y="777677"/>
            <a:ext cx="24645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Фундук капсульный кофе для кофемашин Nespresso купить в интерне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90" y="819879"/>
            <a:ext cx="246459" cy="2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Фундук капсульный кофе для кофемашин Nespresso купить в интерне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26" y="692020"/>
            <a:ext cx="246459" cy="2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Фундук капсульный кофе для кофемашин Nespresso купить в интернет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619" y="740074"/>
            <a:ext cx="214710" cy="2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5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580513" cy="2215991"/>
          </a:xfrm>
        </p:spPr>
        <p:txBody>
          <a:bodyPr/>
          <a:lstStyle/>
          <a:p>
            <a:r>
              <a:rPr lang="ru-RU" sz="1600" b="0" i="0" dirty="0" smtClean="0"/>
              <a:t>   И </a:t>
            </a:r>
            <a:r>
              <a:rPr lang="ru-RU" sz="1600" b="0" i="0" dirty="0"/>
              <a:t>вдруг у меня в голове, будто молния, блеснула мысль: "Все 120 орехов надо делить на три части! Девочка </a:t>
            </a:r>
            <a:r>
              <a:rPr lang="ru-RU" sz="1600" b="0" i="0" dirty="0" smtClean="0"/>
              <a:t>возьмёт </a:t>
            </a:r>
            <a:r>
              <a:rPr lang="ru-RU" sz="1600" b="0" i="0" dirty="0"/>
              <a:t>себе одну часть, а две части останутся мальчику, вот и будет у него вдвое больше!"</a:t>
            </a:r>
            <a:endParaRPr lang="ru-RU" sz="1600" dirty="0"/>
          </a:p>
        </p:txBody>
      </p:sp>
      <p:pic>
        <p:nvPicPr>
          <p:cNvPr id="24578" name="Picture 2" descr="Вычисли столбиком. Проверь.120 .3 304.2.420:2 804:4 - Школьные Знания.com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73" b="66197"/>
          <a:stretch/>
        </p:blipFill>
        <p:spPr bwMode="auto">
          <a:xfrm>
            <a:off x="3142036" y="754000"/>
            <a:ext cx="228888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7120" flipH="1">
            <a:off x="2738565" y="737484"/>
            <a:ext cx="1646305" cy="1117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5205" flipH="1">
            <a:off x="2616152" y="1814393"/>
            <a:ext cx="1571987" cy="10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08025"/>
            <a:ext cx="2895600" cy="2369880"/>
          </a:xfrm>
        </p:spPr>
        <p:txBody>
          <a:bodyPr/>
          <a:lstStyle/>
          <a:p>
            <a:r>
              <a:rPr lang="ru-RU" sz="1400" b="0" i="0" dirty="0" smtClean="0"/>
              <a:t>   Я </a:t>
            </a:r>
            <a:r>
              <a:rPr lang="ru-RU" sz="1400" b="0" i="0" dirty="0"/>
              <a:t>быстро поделил 120 на 3, получилось 40. Значит, одна часть 40. Это у девочки было 40 орехов, а у мальчика две части. Значит, 40 помножить на 2, будет 80! Точно как в ответе. Я чуть не подпрыгнул от радости и скорей побежал к Ване Пахомову, чтоб рассказать ему, как я сам додумался решить задачу.</a:t>
            </a: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76603" y="708025"/>
            <a:ext cx="2124947" cy="738664"/>
          </a:xfrm>
        </p:spPr>
        <p:txBody>
          <a:bodyPr/>
          <a:lstStyle/>
          <a:p>
            <a:r>
              <a:rPr lang="ru-RU" dirty="0" smtClean="0"/>
              <a:t>120 : 3 = 40</a:t>
            </a:r>
          </a:p>
          <a:p>
            <a:r>
              <a:rPr lang="ru-RU" dirty="0" smtClean="0"/>
              <a:t>40 * 2 = 80</a:t>
            </a:r>
            <a:endParaRPr lang="ru-RU" dirty="0"/>
          </a:p>
        </p:txBody>
      </p:sp>
      <p:pic>
        <p:nvPicPr>
          <p:cNvPr id="6" name="Picture 4" descr="Файл:V strane nevuychennux yrokov.jp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446689"/>
            <a:ext cx="1784356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07478"/>
            <a:ext cx="2752725" cy="2438947"/>
          </a:xfrm>
        </p:spPr>
        <p:txBody>
          <a:bodyPr/>
          <a:lstStyle/>
          <a:p>
            <a:r>
              <a:rPr lang="ru-RU" sz="1200" b="0" i="0" dirty="0" smtClean="0"/>
              <a:t>   Выбегаю </a:t>
            </a:r>
            <a:r>
              <a:rPr lang="ru-RU" sz="1200" b="0" i="0" dirty="0"/>
              <a:t>на улицу, смотрю - идет Шишкин.</a:t>
            </a:r>
          </a:p>
          <a:p>
            <a:r>
              <a:rPr lang="ru-RU" sz="1200" b="0" i="0" dirty="0"/>
              <a:t>- Слушай, - говорю, - Костя, мальчик и девочка рвали в лесу орехи, нарвали 120 штук, мальчик взял себе вдвое больше, чем девочка. Что делать, по-твоему?</a:t>
            </a:r>
          </a:p>
          <a:p>
            <a:r>
              <a:rPr lang="ru-RU" sz="1200" b="0" i="0" dirty="0"/>
              <a:t>- Надавать, - говорит, - ему по шее, чтоб не обижал девочек!</a:t>
            </a:r>
          </a:p>
          <a:p>
            <a:r>
              <a:rPr lang="ru-RU" sz="1200" b="0" i="0" dirty="0"/>
              <a:t>- Да я не про то спрашиваю! Как им разделить, чтоб у него было вдвое?</a:t>
            </a:r>
          </a:p>
          <a:p>
            <a:endParaRPr lang="ru-RU" sz="1200" dirty="0"/>
          </a:p>
        </p:txBody>
      </p:sp>
      <p:pic>
        <p:nvPicPr>
          <p:cNvPr id="28674" name="Picture 2" descr="Витя Малеев в школе и дома - Носова Н.Н. Рассказ про школьников.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6315"/>
            <a:ext cx="2508250" cy="19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8046"/>
            <a:ext cx="3200400" cy="2508379"/>
          </a:xfrm>
        </p:spPr>
        <p:txBody>
          <a:bodyPr/>
          <a:lstStyle/>
          <a:p>
            <a:r>
              <a:rPr lang="ru-RU" sz="1400" b="0" i="0" dirty="0" smtClean="0"/>
              <a:t>- Пусть </a:t>
            </a:r>
            <a:r>
              <a:rPr lang="ru-RU" sz="1400" b="0" i="0" dirty="0"/>
              <a:t>делят, как сами </a:t>
            </a:r>
            <a:r>
              <a:rPr lang="ru-RU" sz="1400" b="0" i="0" dirty="0" smtClean="0"/>
              <a:t>хотят. Чего </a:t>
            </a:r>
            <a:r>
              <a:rPr lang="ru-RU" sz="1400" b="0" i="0" dirty="0"/>
              <a:t>ты ко мне пристал! Пусть поровну делят</a:t>
            </a:r>
            <a:r>
              <a:rPr lang="ru-RU" sz="1400" b="0" i="0" dirty="0" smtClean="0"/>
              <a:t>.</a:t>
            </a:r>
          </a:p>
          <a:p>
            <a:r>
              <a:rPr lang="ru-RU" sz="1400" b="0" i="0" dirty="0"/>
              <a:t>Побежал я обратно домой.</a:t>
            </a:r>
          </a:p>
          <a:p>
            <a:r>
              <a:rPr lang="ru-RU" sz="1400" b="0" i="0" dirty="0"/>
              <a:t>Вдруг навстречу Юра Касаткин.</a:t>
            </a:r>
          </a:p>
          <a:p>
            <a:r>
              <a:rPr lang="ru-RU" sz="1400" b="0" i="0" dirty="0"/>
              <a:t>- Слушай, Юра, - говорю я. - Один мальчик и одна девочка рвали в лесу орехи...</a:t>
            </a:r>
          </a:p>
          <a:p>
            <a:r>
              <a:rPr lang="ru-RU" sz="1400" b="0" i="0" dirty="0"/>
              <a:t>- Да ну тебя с твоими орехами! Ты лучше скажи, почему ты не занимаешься, а </a:t>
            </a:r>
            <a:r>
              <a:rPr lang="ru-RU" sz="1400" b="0" i="0" dirty="0" smtClean="0"/>
              <a:t>всё </a:t>
            </a:r>
            <a:r>
              <a:rPr lang="ru-RU" sz="1400" b="0" i="0" dirty="0"/>
              <a:t>по улицам бегаешь?</a:t>
            </a:r>
          </a:p>
          <a:p>
            <a:endParaRPr lang="ru-RU" sz="900" dirty="0"/>
          </a:p>
        </p:txBody>
      </p:sp>
      <p:pic>
        <p:nvPicPr>
          <p:cNvPr id="8" name="Picture 4" descr="👍 Витя Малеев в школе и дома. Повесть Николая Носова 🐱 | Сказки для  детей. Рассказы и сказки с картинками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708025"/>
            <a:ext cx="2060575" cy="18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8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3204210" cy="2508379"/>
          </a:xfrm>
        </p:spPr>
        <p:txBody>
          <a:bodyPr/>
          <a:lstStyle/>
          <a:p>
            <a:r>
              <a:rPr lang="ru-RU" b="0" i="0" dirty="0"/>
              <a:t> </a:t>
            </a:r>
            <a:r>
              <a:rPr lang="ru-RU" sz="1600" b="0" i="0" dirty="0"/>
              <a:t>Я шел к тебе, хотел посмотреть, как ты занимаешься, а тебя дома нет, вот я и вижу, как ты уроки делаешь.</a:t>
            </a:r>
          </a:p>
          <a:p>
            <a:r>
              <a:rPr lang="ru-RU" sz="1600" b="0" i="0" dirty="0"/>
              <a:t>- Ну, честное-пречестное слово, я делал задачу, а она у меня не вышла, и я только на минуточку пошел к Ване, чтоб рассказать. Вот идем ко мне, посмотришь.</a:t>
            </a:r>
          </a:p>
          <a:p>
            <a:endParaRPr lang="ru-RU" sz="1050" dirty="0"/>
          </a:p>
        </p:txBody>
      </p:sp>
      <p:pic>
        <p:nvPicPr>
          <p:cNvPr id="5" name="Picture 4" descr="👍 Витя Малеев в школе и дома. Повесть Николая Носова 🐱 | Сказки для  детей. Рассказы и сказки с картин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110" y="746315"/>
            <a:ext cx="20859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0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3657600" cy="2646878"/>
          </a:xfrm>
        </p:spPr>
        <p:txBody>
          <a:bodyPr/>
          <a:lstStyle/>
          <a:p>
            <a:r>
              <a:rPr lang="ru-RU" sz="1600" b="0" i="0" dirty="0" smtClean="0"/>
              <a:t>   Мы </a:t>
            </a:r>
            <a:r>
              <a:rPr lang="ru-RU" sz="1600" b="0" i="0" dirty="0"/>
              <a:t>пошли ко мне, и я стал показывать ему задачу про мальчика и девочку.</a:t>
            </a:r>
          </a:p>
          <a:p>
            <a:r>
              <a:rPr lang="ru-RU" sz="1600" b="0" i="0" dirty="0"/>
              <a:t>- Да ведь это для третьего класса задача! - говорит Юра.</a:t>
            </a:r>
          </a:p>
          <a:p>
            <a:r>
              <a:rPr lang="ru-RU" sz="1600" b="0" i="0" dirty="0"/>
              <a:t>- А это я нарочно повторяю прошлогодние задачи, - говорю я. - В прошлом году я неважно по арифметике учился, вот и хочу теперь наверстать.</a:t>
            </a:r>
          </a:p>
          <a:p>
            <a:endParaRPr lang="ru-RU" sz="1100" b="0" i="0" dirty="0"/>
          </a:p>
        </p:txBody>
      </p:sp>
      <p:pic>
        <p:nvPicPr>
          <p:cNvPr id="30722" name="Picture 2" descr="Витя Малеев в школе и дома - Носова Н.Н. Рассказ про школьников.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784225"/>
            <a:ext cx="1908175" cy="19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13502"/>
            <a:ext cx="2895600" cy="2585323"/>
          </a:xfrm>
        </p:spPr>
        <p:txBody>
          <a:bodyPr/>
          <a:lstStyle/>
          <a:p>
            <a:r>
              <a:rPr lang="ru-RU" sz="1400" b="0" i="0" dirty="0"/>
              <a:t>- Это ты хорошо придумал. Будешь знать предыдущее, дальше легче будет учиться.</a:t>
            </a:r>
          </a:p>
          <a:p>
            <a:r>
              <a:rPr lang="ru-RU" sz="1400" b="0" i="0" dirty="0"/>
              <a:t>Юра ушел.</a:t>
            </a:r>
          </a:p>
          <a:p>
            <a:r>
              <a:rPr lang="ru-RU" sz="1400" b="0" i="0" dirty="0"/>
              <a:t>Скоро вернулась Лика, я сейчас же принялся объяснять ей задачу. Нарисовал дерево с орехами, и мальчика с двумя карманами, и девочку с одним карманом.</a:t>
            </a:r>
          </a:p>
          <a:p>
            <a:endParaRPr lang="ru-RU" sz="1400" dirty="0"/>
          </a:p>
        </p:txBody>
      </p:sp>
      <p:pic>
        <p:nvPicPr>
          <p:cNvPr id="33794" name="Picture 2" descr="Витя Малеев в школе и дома. Повесть и рассказы» Носов Николай Николаевич -  описание книги | Веселые истории | Издательство АСТ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0" t="17792" r="19720" b="32393"/>
          <a:stretch/>
        </p:blipFill>
        <p:spPr bwMode="auto">
          <a:xfrm>
            <a:off x="3492500" y="708025"/>
            <a:ext cx="1600201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7749" y="555625"/>
            <a:ext cx="569501" cy="56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Еда - 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6265" y="2079625"/>
            <a:ext cx="581187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8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Иллюстрация 6 из 15 для Тайное становится явным - Виктор Драгунский | Лабиринт - книги. Источник: Соловьев  Владими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2" r="3138" b="4271"/>
          <a:stretch/>
        </p:blipFill>
        <p:spPr bwMode="auto">
          <a:xfrm>
            <a:off x="3111500" y="820927"/>
            <a:ext cx="2353547" cy="202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Что приготовила мама на завтрак?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555625"/>
            <a:ext cx="2895600" cy="553998"/>
          </a:xfrm>
        </p:spPr>
        <p:txBody>
          <a:bodyPr/>
          <a:lstStyle/>
          <a:p>
            <a:r>
              <a:rPr lang="ru-RU" sz="1800" b="0" i="0" dirty="0" smtClean="0"/>
              <a:t>Мама </a:t>
            </a:r>
            <a:r>
              <a:rPr lang="ru-RU" sz="1800" b="0" i="0" dirty="0"/>
              <a:t>принесла целую тарелку манной каши.</a:t>
            </a:r>
            <a:endParaRPr lang="ru-RU" sz="1200" dirty="0"/>
          </a:p>
        </p:txBody>
      </p:sp>
      <p:pic>
        <p:nvPicPr>
          <p:cNvPr id="12290" name="Picture 2" descr="Иллюстрация 5 из 15 для Тайное становится явным - Виктор Драгунский | Лабиринт - книги. Источник: Соловьев  Владимир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0" b="41290"/>
          <a:stretch/>
        </p:blipFill>
        <p:spPr bwMode="auto">
          <a:xfrm>
            <a:off x="368300" y="1247353"/>
            <a:ext cx="2362200" cy="159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7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19442"/>
            <a:ext cx="5410200" cy="4431983"/>
          </a:xfrm>
        </p:spPr>
        <p:txBody>
          <a:bodyPr/>
          <a:lstStyle/>
          <a:p>
            <a:r>
              <a:rPr lang="ru-RU" sz="1600" b="0" i="0" dirty="0"/>
              <a:t>- Вот, - говорит Лика, - как ты хорошо объясняешь! Я сама ни за что не догадалась бы!</a:t>
            </a:r>
          </a:p>
          <a:p>
            <a:r>
              <a:rPr lang="ru-RU" sz="1600" b="0" i="0" dirty="0"/>
              <a:t>- Ну, это пустяковая задача. Когда тебе надо, ты мне говори, я тебе все объясню в два счета.</a:t>
            </a:r>
          </a:p>
          <a:p>
            <a:r>
              <a:rPr lang="ru-RU" sz="1600" b="0" i="0" dirty="0"/>
              <a:t>И вот я как-то совсем неожиданно из одного человека превратился в совсем другого. Раньше мне самому помогали, а теперь я сам мог других учить. И главное, у меня ведь по арифметике была двойка!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98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164295" cy="1661993"/>
          </a:xfrm>
        </p:spPr>
        <p:txBody>
          <a:bodyPr/>
          <a:lstStyle/>
          <a:p>
            <a:r>
              <a:rPr lang="ru-RU" sz="1800" b="0" i="0" dirty="0" smtClean="0"/>
              <a:t>Что </a:t>
            </a:r>
            <a:r>
              <a:rPr lang="ru-RU" sz="1800" b="0" i="0" dirty="0"/>
              <a:t>помогло Вите найти правильный ответ? Похож ли он на героев рассказа «Фантазёры»? К кому Витя побежал делиться своей радостью? </a:t>
            </a:r>
            <a:endParaRPr lang="ru-RU" sz="1800" b="0" i="0" dirty="0" smtClean="0"/>
          </a:p>
          <a:p>
            <a:r>
              <a:rPr lang="ru-RU" sz="1800" b="0" i="0" dirty="0" smtClean="0"/>
              <a:t>Что </a:t>
            </a:r>
            <a:r>
              <a:rPr lang="ru-RU" sz="1800" b="0" i="0" dirty="0"/>
              <a:t>рассказал Витя Юре Касаткину? </a:t>
            </a:r>
          </a:p>
          <a:p>
            <a:endParaRPr lang="ru-RU" sz="1800" b="0" i="0" dirty="0"/>
          </a:p>
        </p:txBody>
      </p:sp>
      <p:pic>
        <p:nvPicPr>
          <p:cNvPr id="34818" name="Picture 2" descr="Витя Малеев в школе и дома - Носова Н.Н. Рассказ про школьнико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003425"/>
            <a:ext cx="1770183" cy="10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5205" flipH="1">
            <a:off x="3568496" y="2064057"/>
            <a:ext cx="1345590" cy="913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5205" flipV="1">
            <a:off x="301209" y="1884321"/>
            <a:ext cx="1362035" cy="11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708026"/>
            <a:ext cx="5096747" cy="2215991"/>
          </a:xfrm>
        </p:spPr>
        <p:txBody>
          <a:bodyPr/>
          <a:lstStyle/>
          <a:p>
            <a:r>
              <a:rPr lang="ru-RU" sz="1600" dirty="0" smtClean="0"/>
              <a:t> </a:t>
            </a:r>
            <a:r>
              <a:rPr lang="ru-RU" sz="1600" dirty="0"/>
              <a:t>Попробуйте сами решить задачи, которые есть в книге </a:t>
            </a:r>
            <a:r>
              <a:rPr lang="ru-RU" sz="1600" dirty="0" err="1"/>
              <a:t>Н.Носова</a:t>
            </a:r>
            <a:r>
              <a:rPr lang="ru-RU" sz="1600" dirty="0"/>
              <a:t>. </a:t>
            </a:r>
          </a:p>
          <a:p>
            <a:r>
              <a:rPr lang="ru-RU" sz="1600" dirty="0"/>
              <a:t>А) Самая  лёгкая задача:</a:t>
            </a:r>
          </a:p>
          <a:p>
            <a:r>
              <a:rPr lang="ru-RU" sz="1600" dirty="0"/>
              <a:t>« Бутылка и пробка стоят 10 коп. Бутылка – на 8 коп. дороже пробки. Сколько стоит бутылка и сколько стоит пробка?»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Ответ:</a:t>
            </a:r>
            <a:r>
              <a:rPr lang="ru-RU" sz="1600" dirty="0"/>
              <a:t> 1 коп.– стоит пробка и 9 коп. – бутылка.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534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200" cy="2215991"/>
          </a:xfrm>
        </p:spPr>
        <p:txBody>
          <a:bodyPr/>
          <a:lstStyle/>
          <a:p>
            <a:r>
              <a:rPr lang="ru-RU" sz="1600" dirty="0"/>
              <a:t>Б</a:t>
            </a:r>
            <a:r>
              <a:rPr lang="ru-RU" sz="1400" dirty="0" smtClean="0"/>
              <a:t>)  </a:t>
            </a:r>
            <a:r>
              <a:rPr lang="ru-RU" sz="1600" dirty="0"/>
              <a:t>Самая трудная задача, её задали Вите Малееву:</a:t>
            </a:r>
          </a:p>
          <a:p>
            <a:r>
              <a:rPr lang="ru-RU" sz="1600" dirty="0" smtClean="0"/>
              <a:t>«В </a:t>
            </a:r>
            <a:r>
              <a:rPr lang="ru-RU" sz="1600" dirty="0"/>
              <a:t>магазине было 8 пил, а топоров – в три раза больше. Одной бригаде плотников продали половину топоров и три пилы за 84 рубля. Оставшиеся топоры и пилы продали другой бригаде за 100 рублей. Сколько стоит 1 топор и сколько стоит 1 пила?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Ответ:</a:t>
            </a:r>
            <a:r>
              <a:rPr lang="ru-RU" sz="1600" dirty="0"/>
              <a:t> пила стоит – 8 руб., топор стоит – 5 руб.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113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6"/>
            <a:ext cx="5334000" cy="1908215"/>
          </a:xfrm>
        </p:spPr>
        <p:txBody>
          <a:bodyPr/>
          <a:lstStyle/>
          <a:p>
            <a:r>
              <a:rPr lang="ru-RU" sz="1800" b="0" i="0" dirty="0" smtClean="0"/>
              <a:t>   Как </a:t>
            </a:r>
            <a:r>
              <a:rPr lang="ru-RU" sz="1800" b="0" i="0" dirty="0"/>
              <a:t>вы понимаете слова Вити Малеева: «Я как-то совсем неожиданно из одного человека превратился в совсем другого»? Почему Витя стал интересоваться математикой?</a:t>
            </a:r>
          </a:p>
          <a:p>
            <a:r>
              <a:rPr lang="ru-RU" sz="1800" b="0" i="0" dirty="0"/>
              <a:t>Какие ещё герои есть в рассказе. Расскажите о них. Нравятся ли вам друзья Вити?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386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6"/>
            <a:ext cx="5249148" cy="2215991"/>
          </a:xfrm>
        </p:spPr>
        <p:txBody>
          <a:bodyPr/>
          <a:lstStyle/>
          <a:p>
            <a:r>
              <a:rPr lang="ru-RU" sz="1800" b="0" i="0" dirty="0" smtClean="0"/>
              <a:t>   Смех </a:t>
            </a:r>
            <a:r>
              <a:rPr lang="ru-RU" sz="1800" b="0" i="0" dirty="0"/>
              <a:t>бывает разный: грустный и счастливый, обидный и приятный, злой и добрый. Но есть и еще один смех – поучительный, когда смешные ситуации не просто развлекают нас, но и заставляют задуматься о </a:t>
            </a:r>
            <a:r>
              <a:rPr lang="ru-RU" sz="1800" b="0" i="0" dirty="0" smtClean="0"/>
              <a:t>чём-то серьёзном</a:t>
            </a:r>
            <a:r>
              <a:rPr lang="ru-RU" sz="1800" b="0" i="0" dirty="0"/>
              <a:t>. Вот так по-особенному мы </a:t>
            </a:r>
            <a:r>
              <a:rPr lang="ru-RU" sz="1800" b="0" i="0" dirty="0" smtClean="0"/>
              <a:t>смеёмся</a:t>
            </a:r>
            <a:r>
              <a:rPr lang="ru-RU" sz="1800" b="0" i="0" dirty="0"/>
              <a:t>, когда читаем рассказы и повести Николая </a:t>
            </a:r>
            <a:r>
              <a:rPr lang="ru-RU" sz="1800" b="0" i="0" dirty="0" smtClean="0"/>
              <a:t>Носова.</a:t>
            </a:r>
            <a:endParaRPr lang="ru-RU" sz="1800" b="0" i="0" dirty="0"/>
          </a:p>
          <a:p>
            <a:endParaRPr lang="ru-RU" sz="1800" b="0" i="0" dirty="0"/>
          </a:p>
        </p:txBody>
      </p:sp>
    </p:spTree>
    <p:extLst>
      <p:ext uri="{BB962C8B-B14F-4D97-AF65-F5344CB8AC3E}">
        <p14:creationId xmlns:p14="http://schemas.microsoft.com/office/powerpoint/2010/main" val="9987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17180"/>
            <a:ext cx="3200400" cy="1969770"/>
          </a:xfrm>
        </p:spPr>
        <p:txBody>
          <a:bodyPr/>
          <a:lstStyle/>
          <a:p>
            <a:r>
              <a:rPr lang="ru-RU" sz="1600" b="0" i="0" dirty="0">
                <a:solidFill>
                  <a:schemeClr val="tx1"/>
                </a:solidFill>
              </a:rPr>
              <a:t>Приходит книга в дом любой.</a:t>
            </a:r>
            <a:br>
              <a:rPr lang="ru-RU" sz="1600" b="0" i="0" dirty="0">
                <a:solidFill>
                  <a:schemeClr val="tx1"/>
                </a:solidFill>
              </a:rPr>
            </a:br>
            <a:r>
              <a:rPr lang="ru-RU" sz="1600" b="0" i="0" dirty="0">
                <a:solidFill>
                  <a:schemeClr val="tx1"/>
                </a:solidFill>
              </a:rPr>
              <a:t>Коснись её страниц,</a:t>
            </a:r>
            <a:br>
              <a:rPr lang="ru-RU" sz="1600" b="0" i="0" dirty="0">
                <a:solidFill>
                  <a:schemeClr val="tx1"/>
                </a:solidFill>
              </a:rPr>
            </a:br>
            <a:r>
              <a:rPr lang="ru-RU" sz="1600" b="0" i="0" dirty="0">
                <a:solidFill>
                  <a:schemeClr val="tx1"/>
                </a:solidFill>
              </a:rPr>
              <a:t>Заговорит она с тобой</a:t>
            </a:r>
            <a:br>
              <a:rPr lang="ru-RU" sz="1600" b="0" i="0" dirty="0">
                <a:solidFill>
                  <a:schemeClr val="tx1"/>
                </a:solidFill>
              </a:rPr>
            </a:br>
            <a:r>
              <a:rPr lang="ru-RU" sz="1600" b="0" i="0" dirty="0">
                <a:solidFill>
                  <a:schemeClr val="tx1"/>
                </a:solidFill>
              </a:rPr>
              <a:t>Про жизнь зверей и птиц.</a:t>
            </a:r>
          </a:p>
          <a:p>
            <a:r>
              <a:rPr lang="ru-RU" sz="1600" b="0" i="0" dirty="0">
                <a:solidFill>
                  <a:schemeClr val="tx1"/>
                </a:solidFill>
              </a:rPr>
              <a:t>Увидишь ты разливы рек,</a:t>
            </a:r>
            <a:br>
              <a:rPr lang="ru-RU" sz="1600" b="0" i="0" dirty="0">
                <a:solidFill>
                  <a:schemeClr val="tx1"/>
                </a:solidFill>
              </a:rPr>
            </a:br>
            <a:r>
              <a:rPr lang="ru-RU" sz="1600" b="0" i="0" dirty="0">
                <a:solidFill>
                  <a:schemeClr val="tx1"/>
                </a:solidFill>
              </a:rPr>
              <a:t>Услышишь конский топот</a:t>
            </a:r>
            <a:br>
              <a:rPr lang="ru-RU" sz="1600" b="0" i="0" dirty="0">
                <a:solidFill>
                  <a:schemeClr val="tx1"/>
                </a:solidFill>
              </a:rPr>
            </a:br>
            <a:r>
              <a:rPr lang="ru-RU" sz="1600" b="0" i="0" dirty="0">
                <a:solidFill>
                  <a:schemeClr val="tx1"/>
                </a:solidFill>
              </a:rPr>
              <a:t>Придут к тебе и Чук, и Гек,</a:t>
            </a:r>
            <a:br>
              <a:rPr lang="ru-RU" sz="1600" b="0" i="0" dirty="0">
                <a:solidFill>
                  <a:schemeClr val="tx1"/>
                </a:solidFill>
              </a:rPr>
            </a:br>
            <a:r>
              <a:rPr lang="ru-RU" sz="1600" b="0" i="0" dirty="0">
                <a:solidFill>
                  <a:schemeClr val="tx1"/>
                </a:solidFill>
              </a:rPr>
              <a:t>Тимур и дядя Стёпа</a:t>
            </a:r>
            <a:r>
              <a:rPr lang="ru-RU" sz="1600" b="0" i="0" dirty="0" smtClean="0">
                <a:solidFill>
                  <a:schemeClr val="tx1"/>
                </a:solidFill>
              </a:rPr>
              <a:t>.</a:t>
            </a:r>
            <a:endParaRPr lang="ru-RU" sz="1600" b="0" i="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0719" y="555625"/>
            <a:ext cx="25781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Ей вьюга злая не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страшна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не страшна распутица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тобой беседует она,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умная попутчица.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Ну, а взгрустнется вдруг,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огорчайся слишком: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самый лучший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верный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друг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Развеет скуку книжка.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1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Чему учит рассказ?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325" y="708025"/>
            <a:ext cx="5249147" cy="1538883"/>
          </a:xfrm>
        </p:spPr>
        <p:txBody>
          <a:bodyPr/>
          <a:lstStyle/>
          <a:p>
            <a:pPr algn="ctr"/>
            <a:r>
              <a:rPr lang="ru-RU" sz="2000" b="0" i="0" dirty="0" smtClean="0"/>
              <a:t>     Рассказ</a:t>
            </a:r>
            <a:r>
              <a:rPr lang="ru-RU" sz="2000" b="0" i="0" dirty="0"/>
              <a:t> учит дисциплине, упорству в труде и учебе, учит помогать товарищам и не бросать друзей в </a:t>
            </a:r>
            <a:r>
              <a:rPr lang="ru-RU" sz="2000" b="0" i="0" dirty="0" smtClean="0"/>
              <a:t>сложных ситуациях</a:t>
            </a:r>
            <a:r>
              <a:rPr lang="ru-RU" sz="2000" b="0" i="0" dirty="0"/>
              <a:t>.</a:t>
            </a:r>
            <a:r>
              <a:rPr lang="ru-RU" sz="2000" i="0" dirty="0"/>
              <a:t> </a:t>
            </a:r>
            <a:r>
              <a:rPr lang="ru-RU" sz="2000" b="0" i="0" dirty="0"/>
              <a:t>Учит </a:t>
            </a:r>
            <a:r>
              <a:rPr lang="ru-RU" sz="2000" b="0" i="0" dirty="0" smtClean="0"/>
              <a:t>любить животных</a:t>
            </a:r>
            <a:r>
              <a:rPr lang="ru-RU" sz="2000" b="0" i="0" dirty="0"/>
              <a:t>, учит доброте и справедливости.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07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126226"/>
            <a:ext cx="5257800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631825"/>
            <a:ext cx="5181599" cy="1231106"/>
          </a:xfrm>
        </p:spPr>
        <p:txBody>
          <a:bodyPr/>
          <a:lstStyle/>
          <a:p>
            <a:pPr algn="ctr"/>
            <a:r>
              <a:rPr lang="ru-RU" sz="2000" b="0" i="0" dirty="0" smtClean="0"/>
              <a:t>Прочитать рассказ внимательно.</a:t>
            </a:r>
          </a:p>
          <a:p>
            <a:pPr algn="ctr"/>
            <a:r>
              <a:rPr lang="ru-RU" sz="2000" b="0" i="0" dirty="0" smtClean="0"/>
              <a:t>Письменно ответить на вопросы </a:t>
            </a:r>
          </a:p>
          <a:p>
            <a:pPr algn="ctr"/>
            <a:r>
              <a:rPr lang="ru-RU" sz="2000" b="0" i="0" dirty="0" smtClean="0"/>
              <a:t>на странице 157.</a:t>
            </a:r>
          </a:p>
          <a:p>
            <a:pPr algn="ctr"/>
            <a:endParaRPr lang="ru-RU" sz="2000" b="0" i="0" dirty="0"/>
          </a:p>
        </p:txBody>
      </p:sp>
      <p:pic>
        <p:nvPicPr>
          <p:cNvPr id="36866" name="Picture 2" descr="Тест по рассказу Витя Малеев в школе и дома - Николай Носов - Викторина с  ответа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55365"/>
            <a:ext cx="1676400" cy="129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Как Николай Носов стал самым популярным детским писателем | Ме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1" t="844"/>
          <a:stretch/>
        </p:blipFill>
        <p:spPr bwMode="auto">
          <a:xfrm>
            <a:off x="3721100" y="1688305"/>
            <a:ext cx="1427385" cy="12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465048" cy="630942"/>
          </a:xfrm>
        </p:spPr>
        <p:txBody>
          <a:bodyPr/>
          <a:lstStyle/>
          <a:p>
            <a:r>
              <a:rPr lang="ru-RU" dirty="0" smtClean="0"/>
              <a:t>Куда мама пообещала сводить Дениску?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91326" y="631825"/>
            <a:ext cx="2753487" cy="1231106"/>
          </a:xfrm>
        </p:spPr>
        <p:txBody>
          <a:bodyPr/>
          <a:lstStyle/>
          <a:p>
            <a:pPr fontAlgn="base"/>
            <a:r>
              <a:rPr lang="ru-RU" sz="1600" b="0" i="0" dirty="0" smtClean="0"/>
              <a:t>Тогда мама села со мной рядом, обняла меня за плечи и ласково спросила:</a:t>
            </a:r>
          </a:p>
          <a:p>
            <a:pPr fontAlgn="base"/>
            <a:r>
              <a:rPr lang="ru-RU" sz="1600" b="0" i="0" dirty="0" smtClean="0"/>
              <a:t>— Хочешь, пойдем с тобой в Кремль?</a:t>
            </a:r>
          </a:p>
        </p:txBody>
      </p:sp>
      <p:pic>
        <p:nvPicPr>
          <p:cNvPr id="22530" name="Picture 2" descr="Веселые истории - Драгунский Виктор :: Режим чтени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0" y="1774825"/>
            <a:ext cx="1779812" cy="135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Московский Кремль: история, фото, цены на посещение Кремля - Москва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15" y="733366"/>
            <a:ext cx="2426582" cy="218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Что сделал с кашей Дениска?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860425"/>
            <a:ext cx="2209800" cy="1477328"/>
          </a:xfrm>
        </p:spPr>
        <p:txBody>
          <a:bodyPr/>
          <a:lstStyle/>
          <a:p>
            <a:r>
              <a:rPr lang="ru-RU" sz="1600" b="0" i="0" dirty="0" smtClean="0"/>
              <a:t>Вылил в кашу баночку хрена. Попробовал. Чуть не потерял сознание. </a:t>
            </a:r>
          </a:p>
          <a:p>
            <a:r>
              <a:rPr lang="ru-RU" sz="1600" b="0" i="0" dirty="0" smtClean="0"/>
              <a:t>Он выплеснул кашу на улицу.</a:t>
            </a:r>
            <a:endParaRPr lang="ru-RU" sz="1600" b="0" i="0" dirty="0"/>
          </a:p>
        </p:txBody>
      </p:sp>
      <p:pic>
        <p:nvPicPr>
          <p:cNvPr id="8" name="Picture 4" descr="Иллюстрация 8 из 15 для Тайное становится явным - Виктор Драгунский |  Лабиринт - книги. Источник: Соловьев Владимир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53" b="4505"/>
          <a:stretch/>
        </p:blipFill>
        <p:spPr bwMode="auto">
          <a:xfrm>
            <a:off x="2578100" y="772523"/>
            <a:ext cx="2971800" cy="21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3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Что случилось потом?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00752" y="1047829"/>
            <a:ext cx="2508123" cy="1107996"/>
          </a:xfrm>
        </p:spPr>
        <p:txBody>
          <a:bodyPr/>
          <a:lstStyle/>
          <a:p>
            <a:r>
              <a:rPr lang="ru-RU" sz="1800" b="0" i="0" dirty="0" smtClean="0"/>
              <a:t>Вошёл милиционер. Стал отчитывать маму.</a:t>
            </a:r>
          </a:p>
          <a:p>
            <a:r>
              <a:rPr lang="ru-RU" sz="1800" b="0" i="0" dirty="0" smtClean="0"/>
              <a:t>Привёл пострадавшего.</a:t>
            </a:r>
            <a:endParaRPr lang="ru-RU" sz="1800" b="0" i="0" dirty="0"/>
          </a:p>
        </p:txBody>
      </p:sp>
      <p:pic>
        <p:nvPicPr>
          <p:cNvPr id="9" name="Picture 2" descr="Тайное становится явным - читать с картинками - Драгунский Виктор | Все  Денискины рассказы для детей читать с картинками онлайн - Драгунский В.  |Детский сайт Светлица: сказки, рассказы, развивающие игры и раскраски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81" y="746125"/>
            <a:ext cx="2141538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Простила мама Дениску?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08025"/>
            <a:ext cx="3505200" cy="2369880"/>
          </a:xfrm>
        </p:spPr>
        <p:txBody>
          <a:bodyPr/>
          <a:lstStyle/>
          <a:p>
            <a:pPr fontAlgn="base"/>
            <a:r>
              <a:rPr lang="ru-RU" sz="1400" b="0" i="0" dirty="0" smtClean="0"/>
              <a:t>А когда мама вернулась, мне даже страшно было на нее взглянуть. Но я себя пересилил, подошел к ней и сказал:</a:t>
            </a:r>
          </a:p>
          <a:p>
            <a:pPr fontAlgn="base"/>
            <a:r>
              <a:rPr lang="ru-RU" sz="1400" b="0" i="0" dirty="0" smtClean="0"/>
              <a:t>— Да, мама, ты вчера сказала правильно. Тайное всегда становится явным!</a:t>
            </a:r>
          </a:p>
          <a:p>
            <a:pPr fontAlgn="base"/>
            <a:r>
              <a:rPr lang="ru-RU" sz="1400" b="0" i="0" dirty="0" smtClean="0"/>
              <a:t>Мама </a:t>
            </a:r>
            <a:r>
              <a:rPr lang="ru-RU" sz="1400" b="0" i="0" dirty="0"/>
              <a:t>посмотрела мне в глаза. Она смотрела долго-долго и потом спросила:</a:t>
            </a:r>
          </a:p>
          <a:p>
            <a:pPr fontAlgn="base"/>
            <a:r>
              <a:rPr lang="ru-RU" sz="1400" b="0" i="0" dirty="0"/>
              <a:t>— Ты это запомнил на всю жизнь</a:t>
            </a:r>
            <a:r>
              <a:rPr lang="ru-RU" sz="1400" b="0" i="0" dirty="0" smtClean="0"/>
              <a:t>?</a:t>
            </a:r>
          </a:p>
          <a:p>
            <a:pPr fontAlgn="base"/>
            <a:r>
              <a:rPr lang="ru-RU" sz="1400" b="0" i="0" dirty="0" smtClean="0"/>
              <a:t> </a:t>
            </a:r>
            <a:r>
              <a:rPr lang="ru-RU" sz="1400" b="0" i="0" dirty="0"/>
              <a:t>И я ответил:</a:t>
            </a:r>
          </a:p>
          <a:p>
            <a:pPr fontAlgn="base"/>
            <a:r>
              <a:rPr lang="ru-RU" sz="1400" b="0" i="0" dirty="0"/>
              <a:t>— Да.</a:t>
            </a:r>
          </a:p>
          <a:p>
            <a:endParaRPr lang="ru-RU" sz="1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3"/>
          </p:nvPr>
        </p:nvPicPr>
        <p:blipFill>
          <a:blip r:embed="rId2">
            <a:clrChange>
              <a:clrFrom>
                <a:srgbClr val="EBF4ED"/>
              </a:clrFrom>
              <a:clrTo>
                <a:srgbClr val="EBF4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1099" y="708025"/>
            <a:ext cx="1905001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95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3269</TotalTime>
  <Words>2459</Words>
  <Application>Microsoft Office PowerPoint</Application>
  <PresentationFormat>Произвольный</PresentationFormat>
  <Paragraphs>185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1" baseType="lpstr">
      <vt:lpstr>Arial</vt:lpstr>
      <vt:lpstr>Calibri</vt:lpstr>
      <vt:lpstr>Office Theme</vt:lpstr>
      <vt:lpstr>Русский язык Литературное чтение </vt:lpstr>
      <vt:lpstr>Сегодня на уроке</vt:lpstr>
      <vt:lpstr>Презентация PowerPoint</vt:lpstr>
      <vt:lpstr>О чём думал Дениска?</vt:lpstr>
      <vt:lpstr>Что приготовила мама на завтрак?</vt:lpstr>
      <vt:lpstr>Куда мама пообещала сводить Дениску?</vt:lpstr>
      <vt:lpstr>Что сделал с кашей Дениска?</vt:lpstr>
      <vt:lpstr>Что случилось потом?</vt:lpstr>
      <vt:lpstr>Простила мама Дениску?</vt:lpstr>
      <vt:lpstr>Николай Николаевич Носов (1908-1986)</vt:lpstr>
      <vt:lpstr>Презентация PowerPoint</vt:lpstr>
      <vt:lpstr>Николай Носов</vt:lpstr>
      <vt:lpstr>Вопросы викторины </vt:lpstr>
      <vt:lpstr>Вопросы викторины </vt:lpstr>
      <vt:lpstr>Вопросы викторины </vt:lpstr>
      <vt:lpstr>Вопросы викторины </vt:lpstr>
      <vt:lpstr>Презентация PowerPoint</vt:lpstr>
      <vt:lpstr>Словарная работа</vt:lpstr>
      <vt:lpstr>Читаем вместе</vt:lpstr>
      <vt:lpstr>Читаем вместе</vt:lpstr>
      <vt:lpstr>Читаем вместе</vt:lpstr>
      <vt:lpstr>Читаем вместе</vt:lpstr>
      <vt:lpstr>Читаем вместе</vt:lpstr>
      <vt:lpstr>Читаем вместе</vt:lpstr>
      <vt:lpstr>Читаем вместе</vt:lpstr>
      <vt:lpstr>Презентация PowerPoint</vt:lpstr>
      <vt:lpstr>Читаем вместе</vt:lpstr>
      <vt:lpstr>Читаем вместе</vt:lpstr>
      <vt:lpstr>Презентация PowerPoint</vt:lpstr>
      <vt:lpstr>Читаем вместе</vt:lpstr>
      <vt:lpstr>Ответьте на вопросы</vt:lpstr>
      <vt:lpstr>Презентация PowerPoint</vt:lpstr>
      <vt:lpstr>Презентация PowerPoint</vt:lpstr>
      <vt:lpstr>Задание для самостоятельного выполнения</vt:lpstr>
      <vt:lpstr>Русский язык Литературное чтение </vt:lpstr>
      <vt:lpstr>Презентация PowerPoint</vt:lpstr>
      <vt:lpstr>Словарная работа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Чему учит рассказ?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WINDOWS 10</cp:lastModifiedBy>
  <cp:revision>166</cp:revision>
  <dcterms:created xsi:type="dcterms:W3CDTF">2020-04-13T08:05:42Z</dcterms:created>
  <dcterms:modified xsi:type="dcterms:W3CDTF">2021-01-11T02:30:58Z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