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66" r:id="rId2"/>
    <p:sldId id="432" r:id="rId3"/>
    <p:sldId id="388" r:id="rId4"/>
    <p:sldId id="478" r:id="rId5"/>
    <p:sldId id="477" r:id="rId6"/>
    <p:sldId id="474" r:id="rId7"/>
    <p:sldId id="511" r:id="rId8"/>
    <p:sldId id="460" r:id="rId9"/>
    <p:sldId id="481" r:id="rId10"/>
    <p:sldId id="475" r:id="rId11"/>
    <p:sldId id="465" r:id="rId12"/>
    <p:sldId id="400" r:id="rId13"/>
    <p:sldId id="504" r:id="rId14"/>
    <p:sldId id="505" r:id="rId15"/>
    <p:sldId id="469" r:id="rId16"/>
    <p:sldId id="466" r:id="rId17"/>
    <p:sldId id="470" r:id="rId18"/>
    <p:sldId id="506" r:id="rId19"/>
    <p:sldId id="446" r:id="rId20"/>
    <p:sldId id="507" r:id="rId21"/>
    <p:sldId id="459" r:id="rId22"/>
    <p:sldId id="471" r:id="rId23"/>
    <p:sldId id="508" r:id="rId24"/>
    <p:sldId id="510" r:id="rId25"/>
    <p:sldId id="473" r:id="rId26"/>
    <p:sldId id="509" r:id="rId27"/>
    <p:sldId id="464" r:id="rId28"/>
    <p:sldId id="434" r:id="rId29"/>
    <p:sldId id="419" r:id="rId30"/>
    <p:sldId id="415" r:id="rId31"/>
    <p:sldId id="482" r:id="rId32"/>
    <p:sldId id="483" r:id="rId33"/>
    <p:sldId id="484" r:id="rId34"/>
    <p:sldId id="488" r:id="rId35"/>
    <p:sldId id="512" r:id="rId36"/>
    <p:sldId id="514" r:id="rId37"/>
    <p:sldId id="513" r:id="rId38"/>
    <p:sldId id="486" r:id="rId39"/>
    <p:sldId id="490" r:id="rId40"/>
    <p:sldId id="485" r:id="rId41"/>
    <p:sldId id="492" r:id="rId42"/>
    <p:sldId id="515" r:id="rId43"/>
    <p:sldId id="517" r:id="rId44"/>
    <p:sldId id="516" r:id="rId45"/>
    <p:sldId id="518" r:id="rId46"/>
    <p:sldId id="493" r:id="rId47"/>
    <p:sldId id="519" r:id="rId48"/>
    <p:sldId id="494" r:id="rId49"/>
    <p:sldId id="520" r:id="rId50"/>
    <p:sldId id="496" r:id="rId51"/>
    <p:sldId id="495" r:id="rId52"/>
    <p:sldId id="521" r:id="rId53"/>
    <p:sldId id="522" r:id="rId54"/>
    <p:sldId id="523" r:id="rId55"/>
    <p:sldId id="524" r:id="rId56"/>
    <p:sldId id="525" r:id="rId57"/>
    <p:sldId id="503" r:id="rId5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136" d="100"/>
          <a:sy n="136" d="100"/>
        </p:scale>
        <p:origin x="64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97E1B-5357-4524-B5C4-778DC9B50E5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8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61" y="680932"/>
            <a:ext cx="4677439" cy="2499267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точном количестве предметов?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числительные.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087" y="130881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42482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357087" y="207962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Разряды имён числительных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0" r="736" b="40588"/>
          <a:stretch/>
        </p:blipFill>
        <p:spPr>
          <a:xfrm>
            <a:off x="300752" y="1066988"/>
            <a:ext cx="5372101" cy="10668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882899" y="540925"/>
            <a:ext cx="1529501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298942" y="548262"/>
            <a:ext cx="1524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30300" y="2108325"/>
            <a:ext cx="0" cy="209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59300" y="2118625"/>
            <a:ext cx="0" cy="188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39700" y="2333777"/>
            <a:ext cx="2514600" cy="4821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количественные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83848" y="2317875"/>
            <a:ext cx="2133600" cy="463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порядковые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Простые, сложные и составные числительны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5052"/>
            <a:ext cx="5638800" cy="31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549900" cy="1169551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b="1" dirty="0"/>
              <a:t>Прочитайте текст. Обратите внимание на выделенные слова. Какие окончания они имеют?</a:t>
            </a:r>
          </a:p>
          <a:p>
            <a:r>
              <a:rPr lang="ru-RU" sz="1600" dirty="0" smtClean="0"/>
              <a:t>   Слово </a:t>
            </a:r>
            <a:r>
              <a:rPr lang="ru-RU" sz="1600" b="1" i="1" dirty="0"/>
              <a:t>сорок</a:t>
            </a:r>
            <a:r>
              <a:rPr lang="ru-RU" sz="1600" dirty="0"/>
              <a:t> совсем не похоже на остальные числительные. История этого слова удивительна. Для одной шубы нужно было четыре десятка шкурок соболя. </a:t>
            </a:r>
            <a:endParaRPr lang="ru-RU" sz="1600" b="1" dirty="0"/>
          </a:p>
        </p:txBody>
      </p:sp>
      <p:pic>
        <p:nvPicPr>
          <p:cNvPr id="2050" name="Picture 2" descr="Изображения Номер 40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15075"/>
            <a:ext cx="1383127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орковые шубы с воротником - стойкой - купить в Москве, цены и доставка в  интернет-магазине Снежная Короле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725176"/>
            <a:ext cx="1143768" cy="14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оболь,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26" y="1858397"/>
            <a:ext cx="1843774" cy="11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549900" cy="2031325"/>
          </a:xfrm>
        </p:spPr>
        <p:txBody>
          <a:bodyPr/>
          <a:lstStyle/>
          <a:p>
            <a:r>
              <a:rPr lang="ru-RU" sz="1600" dirty="0"/>
              <a:t> Связка в </a:t>
            </a:r>
            <a:r>
              <a:rPr lang="ru-RU" sz="1600" b="1" i="1" dirty="0"/>
              <a:t>сорок</a:t>
            </a:r>
            <a:r>
              <a:rPr lang="ru-RU" sz="1600" dirty="0"/>
              <a:t> шкурок стала единицей меры, торговли. Связку из </a:t>
            </a:r>
            <a:r>
              <a:rPr lang="ru-RU" sz="1600" b="1" i="1" dirty="0"/>
              <a:t>сорока</a:t>
            </a:r>
            <a:r>
              <a:rPr lang="ru-RU" sz="1600" dirty="0"/>
              <a:t> шкурок заворачивали в ткань. А ткань эту называли «сорок». Из такой ткани шили рубашки. Вы знаете, что рубашку ещё называют «сорочка». Вот и привыкли </a:t>
            </a:r>
            <a:r>
              <a:rPr lang="ru-RU" sz="1600"/>
              <a:t>торговцы </a:t>
            </a:r>
            <a:r>
              <a:rPr lang="ru-RU" sz="1600" smtClean="0"/>
              <a:t>говорить </a:t>
            </a:r>
            <a:r>
              <a:rPr lang="ru-RU" sz="1600" b="1" i="1" dirty="0"/>
              <a:t>о сорока</a:t>
            </a:r>
            <a:r>
              <a:rPr lang="ru-RU" sz="1600" dirty="0"/>
              <a:t> шкурках словом </a:t>
            </a:r>
            <a:r>
              <a:rPr lang="ru-RU" sz="1600" b="1" i="1" dirty="0"/>
              <a:t>сорок</a:t>
            </a:r>
            <a:r>
              <a:rPr lang="ru-RU" sz="1600" dirty="0"/>
              <a:t>.</a:t>
            </a:r>
          </a:p>
          <a:p>
            <a:endParaRPr lang="ru-RU" sz="2000" dirty="0"/>
          </a:p>
          <a:p>
            <a:endParaRPr lang="ru-RU" sz="1600" b="1" dirty="0"/>
          </a:p>
        </p:txBody>
      </p:sp>
      <p:pic>
        <p:nvPicPr>
          <p:cNvPr id="3076" name="Picture 4" descr="Шкурки соболя - способы их использования | Meha-Skur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927225"/>
            <a:ext cx="1652475" cy="11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орочка мужская прямая из фактурной ткани 100% хлопок non iron - артикул  10224494 - купить по цене 7650 руб в интернет-магазине Olymp в Моск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11" y="1789920"/>
            <a:ext cx="966675" cy="12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549900" cy="2400657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sz="1600" dirty="0" smtClean="0"/>
              <a:t>   </a:t>
            </a:r>
            <a:r>
              <a:rPr lang="ru-RU" sz="2000" dirty="0" smtClean="0"/>
              <a:t>Правда</a:t>
            </a:r>
            <a:r>
              <a:rPr lang="ru-RU" sz="2000" dirty="0"/>
              <a:t>, непонятно, зачем нужно заворачивать меха в ткань. Их можно просто связать верёвочкой. Многие учёные говорят, что слово </a:t>
            </a:r>
            <a:r>
              <a:rPr lang="ru-RU" sz="2000" b="1" i="1" dirty="0"/>
              <a:t>сорок</a:t>
            </a:r>
            <a:r>
              <a:rPr lang="ru-RU" sz="2000" dirty="0"/>
              <a:t> – пришло из тюркских языков. Уж очень оно похоже на узбекское </a:t>
            </a:r>
            <a:r>
              <a:rPr lang="en-US" sz="2000" b="1" i="1" dirty="0" err="1"/>
              <a:t>qirq</a:t>
            </a:r>
            <a:r>
              <a:rPr lang="ru-RU" sz="2000" dirty="0"/>
              <a:t>!</a:t>
            </a:r>
          </a:p>
          <a:p>
            <a:endParaRPr lang="ru-RU" sz="2000" dirty="0"/>
          </a:p>
          <a:p>
            <a:endParaRPr lang="ru-RU" sz="1600" b="1" dirty="0"/>
          </a:p>
        </p:txBody>
      </p:sp>
      <p:pic>
        <p:nvPicPr>
          <p:cNvPr id="4098" name="Picture 2" descr="Ткани для мужских сороче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155825"/>
            <a:ext cx="1631486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124" name="Picture 4" descr="Поднесение даров русским посольством императору Максимилиану II в 1576  году. В руках участники посольства несут дары императору — «сорока  соболей», то есть связки собольих шкурок — мягкую рухлядь - ИА REGN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3581400" cy="23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цифра 40 (28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039713"/>
            <a:ext cx="15582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числительных 40, 90, 100</a:t>
            </a:r>
            <a:endParaRPr lang="ru-RU" dirty="0"/>
          </a:p>
        </p:txBody>
      </p:sp>
      <p:pic>
        <p:nvPicPr>
          <p:cNvPr id="6146" name="Picture 2" descr="Конспект &quot;Склонение имён числительных&quot; - Учитель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1877437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sz="1600" dirty="0" smtClean="0"/>
              <a:t>     </a:t>
            </a:r>
            <a:r>
              <a:rPr lang="ru-RU" b="1" dirty="0" smtClean="0"/>
              <a:t>Запишите </a:t>
            </a:r>
            <a:r>
              <a:rPr lang="ru-RU" b="1" dirty="0"/>
              <a:t>предложения. Числа пишите словами. </a:t>
            </a:r>
          </a:p>
          <a:p>
            <a:r>
              <a:rPr lang="ru-RU" sz="1800" dirty="0" smtClean="0"/>
              <a:t>     Кто </a:t>
            </a:r>
            <a:r>
              <a:rPr lang="ru-RU" sz="1800" dirty="0"/>
              <a:t>в 20 лет не здоров, в 30 лет не умён, а в 40 не богат, тому век таким не бывать</a:t>
            </a:r>
            <a:r>
              <a:rPr lang="ru-RU" sz="1800" dirty="0" smtClean="0"/>
              <a:t>. </a:t>
            </a:r>
            <a:r>
              <a:rPr lang="ru-RU" sz="1800" dirty="0"/>
              <a:t>Дедушке исполнилось 90 лет. Добрый пример лучше 100 слов. Первый снег выпадает за 40 дней до зимы. 100 голов – 100 </a:t>
            </a:r>
            <a:r>
              <a:rPr lang="ru-RU" sz="1800" dirty="0" smtClean="0"/>
              <a:t>умов</a:t>
            </a:r>
            <a:r>
              <a:rPr lang="ru-RU" sz="1800" dirty="0"/>
              <a:t>.</a:t>
            </a:r>
            <a:endParaRPr lang="ru-RU" sz="1600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97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2154436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sz="1600" dirty="0" smtClean="0"/>
              <a:t>    </a:t>
            </a:r>
            <a:r>
              <a:rPr lang="ru-RU" b="1" dirty="0" smtClean="0"/>
              <a:t>Запишите </a:t>
            </a:r>
            <a:r>
              <a:rPr lang="ru-RU" b="1" dirty="0"/>
              <a:t>предложения. Числа пишите словами. </a:t>
            </a:r>
          </a:p>
          <a:p>
            <a:r>
              <a:rPr lang="ru-RU" sz="1800" dirty="0" smtClean="0"/>
              <a:t>    Кто </a:t>
            </a:r>
            <a:r>
              <a:rPr lang="ru-RU" sz="1800" dirty="0"/>
              <a:t>в </a:t>
            </a:r>
            <a:r>
              <a:rPr lang="ru-RU" sz="1800" b="1" dirty="0" smtClean="0"/>
              <a:t>двадцать</a:t>
            </a:r>
            <a:r>
              <a:rPr lang="ru-RU" sz="1800" dirty="0" smtClean="0"/>
              <a:t> </a:t>
            </a:r>
            <a:r>
              <a:rPr lang="ru-RU" sz="1800" dirty="0"/>
              <a:t>лет не здоров, в </a:t>
            </a:r>
            <a:r>
              <a:rPr lang="ru-RU" sz="1800" b="1" dirty="0" smtClean="0"/>
              <a:t>тридцать</a:t>
            </a:r>
            <a:r>
              <a:rPr lang="ru-RU" sz="1800" dirty="0" smtClean="0"/>
              <a:t> </a:t>
            </a:r>
            <a:r>
              <a:rPr lang="ru-RU" sz="1800" dirty="0"/>
              <a:t>лет не умён, а в </a:t>
            </a:r>
            <a:r>
              <a:rPr lang="ru-RU" sz="1800" b="1" dirty="0" smtClean="0"/>
              <a:t>сорок </a:t>
            </a:r>
            <a:r>
              <a:rPr lang="ru-RU" sz="1800" dirty="0"/>
              <a:t>не богат, тому век таким не бывать</a:t>
            </a:r>
            <a:r>
              <a:rPr lang="ru-RU" sz="1800" dirty="0" smtClean="0"/>
              <a:t>. </a:t>
            </a:r>
            <a:r>
              <a:rPr lang="ru-RU" sz="1800" dirty="0"/>
              <a:t>Дедушке исполнилось </a:t>
            </a:r>
            <a:r>
              <a:rPr lang="ru-RU" sz="1800" b="1" dirty="0" smtClean="0"/>
              <a:t>девяносто</a:t>
            </a:r>
            <a:r>
              <a:rPr lang="ru-RU" sz="1800" dirty="0" smtClean="0"/>
              <a:t> </a:t>
            </a:r>
            <a:r>
              <a:rPr lang="ru-RU" sz="1800" dirty="0"/>
              <a:t>лет. Добрый пример лучше </a:t>
            </a:r>
            <a:r>
              <a:rPr lang="ru-RU" sz="1800" b="1" dirty="0" smtClean="0"/>
              <a:t>ста</a:t>
            </a:r>
            <a:r>
              <a:rPr lang="ru-RU" sz="1800" dirty="0" smtClean="0"/>
              <a:t> </a:t>
            </a:r>
            <a:r>
              <a:rPr lang="ru-RU" sz="1800" dirty="0"/>
              <a:t>слов. Первый снег выпадает за </a:t>
            </a:r>
            <a:r>
              <a:rPr lang="ru-RU" sz="1800" b="1" dirty="0" smtClean="0"/>
              <a:t>сорок</a:t>
            </a:r>
            <a:r>
              <a:rPr lang="ru-RU" sz="1800" dirty="0" smtClean="0"/>
              <a:t> </a:t>
            </a:r>
            <a:r>
              <a:rPr lang="ru-RU" sz="1800" dirty="0"/>
              <a:t>дней до зимы. </a:t>
            </a:r>
            <a:r>
              <a:rPr lang="ru-RU" sz="1800" b="1" dirty="0" smtClean="0"/>
              <a:t>Сто</a:t>
            </a:r>
            <a:r>
              <a:rPr lang="ru-RU" sz="1800" dirty="0" smtClean="0"/>
              <a:t> </a:t>
            </a:r>
            <a:r>
              <a:rPr lang="ru-RU" sz="1800" dirty="0"/>
              <a:t>голов – </a:t>
            </a:r>
            <a:r>
              <a:rPr lang="ru-RU" sz="1800" b="1" dirty="0" smtClean="0"/>
              <a:t>сто</a:t>
            </a:r>
            <a:r>
              <a:rPr lang="ru-RU" sz="1800" dirty="0" smtClean="0"/>
              <a:t> умов</a:t>
            </a:r>
            <a:r>
              <a:rPr lang="ru-RU" sz="1800" dirty="0"/>
              <a:t>.</a:t>
            </a:r>
            <a:endParaRPr lang="ru-RU" sz="1600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120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0025" y="615950"/>
            <a:ext cx="5410200" cy="249299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Прочитайте </a:t>
            </a:r>
            <a:r>
              <a:rPr lang="ru-RU" b="1" dirty="0"/>
              <a:t>стихотворение </a:t>
            </a:r>
            <a:r>
              <a:rPr lang="ru-RU" b="1" dirty="0" err="1" smtClean="0"/>
              <a:t>А.Парчинской</a:t>
            </a:r>
            <a:r>
              <a:rPr lang="ru-RU" b="1" dirty="0" smtClean="0"/>
              <a:t> </a:t>
            </a:r>
            <a:r>
              <a:rPr lang="ru-RU" b="1" dirty="0"/>
              <a:t>«Сороконожка». Сколько ног у сороконожки? Сколько пар обуви ей нужно? Сколько ножек она обула? Сколько ножек осталось без обуви?</a:t>
            </a:r>
          </a:p>
          <a:p>
            <a:r>
              <a:rPr lang="ru-RU" sz="1800" dirty="0" smtClean="0"/>
              <a:t> </a:t>
            </a:r>
          </a:p>
          <a:p>
            <a:pPr algn="l"/>
            <a:r>
              <a:rPr lang="ru-RU" sz="1800" dirty="0" smtClean="0"/>
              <a:t>В </a:t>
            </a:r>
            <a:r>
              <a:rPr lang="ru-RU" sz="1800" dirty="0"/>
              <a:t>магазин сороконожка</a:t>
            </a:r>
          </a:p>
          <a:p>
            <a:pPr algn="l"/>
            <a:r>
              <a:rPr lang="ru-RU" sz="1800" dirty="0"/>
              <a:t>Покупать пришла сапожки.</a:t>
            </a:r>
          </a:p>
          <a:p>
            <a:pPr algn="l"/>
            <a:r>
              <a:rPr lang="ru-RU" sz="1800" dirty="0"/>
              <a:t>Осмотрела весь товар: </a:t>
            </a:r>
          </a:p>
          <a:p>
            <a:pPr algn="l"/>
            <a:r>
              <a:rPr lang="ru-RU" sz="1800" dirty="0"/>
              <a:t>- Мне бы с пряжкой. Двадцать пар. </a:t>
            </a:r>
          </a:p>
          <a:p>
            <a:endParaRPr lang="ru-RU" sz="3600" i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Стихотворение «Сороконожка. Скороговорка (омонимки)», поэт Дактиль Пте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211225"/>
            <a:ext cx="1720703" cy="13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215991"/>
          </a:xfrm>
        </p:spPr>
        <p:txBody>
          <a:bodyPr/>
          <a:lstStyle/>
          <a:p>
            <a:r>
              <a:rPr lang="ru-RU" sz="1800" dirty="0" smtClean="0"/>
              <a:t>- проверим выполнение упражнения 16;</a:t>
            </a:r>
          </a:p>
          <a:p>
            <a:r>
              <a:rPr lang="ru-RU" sz="1800" dirty="0" smtClean="0"/>
              <a:t>- узнаете происхождение числительного сорок;</a:t>
            </a:r>
          </a:p>
          <a:p>
            <a:r>
              <a:rPr lang="ru-RU" sz="1800" dirty="0" smtClean="0"/>
              <a:t>- повторим разряды числительных;</a:t>
            </a:r>
          </a:p>
          <a:p>
            <a:r>
              <a:rPr lang="ru-RU" sz="1800" dirty="0" smtClean="0"/>
              <a:t>- изучим разряды числительных  по составу;</a:t>
            </a:r>
          </a:p>
          <a:p>
            <a:r>
              <a:rPr lang="ru-RU" sz="1800" dirty="0" smtClean="0"/>
              <a:t>- узнаем, как склоняются составные числительные;</a:t>
            </a:r>
          </a:p>
          <a:p>
            <a:r>
              <a:rPr lang="ru-RU" sz="1800" dirty="0" smtClean="0"/>
              <a:t>- выполним упражнения.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6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0025" y="615950"/>
            <a:ext cx="5410200" cy="276998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Прочитайте стихотворение </a:t>
            </a:r>
            <a:r>
              <a:rPr lang="ru-RU" b="1" dirty="0" err="1" smtClean="0"/>
              <a:t>А.Парчинской</a:t>
            </a:r>
            <a:r>
              <a:rPr lang="ru-RU" b="1" dirty="0" smtClean="0"/>
              <a:t> </a:t>
            </a:r>
            <a:r>
              <a:rPr lang="ru-RU" b="1" dirty="0"/>
              <a:t>«Сороконожка». Сколько ног у сороконожки? Сколько пар обуви ей нужно? Сколько ножек она обула? Сколько ножек осталось без обуви?</a:t>
            </a:r>
          </a:p>
          <a:p>
            <a:r>
              <a:rPr lang="ru-RU" sz="1800" dirty="0" smtClean="0"/>
              <a:t>Продавец-паук </a:t>
            </a:r>
            <a:r>
              <a:rPr lang="ru-RU" sz="1800" dirty="0"/>
              <a:t>в ответ:</a:t>
            </a:r>
          </a:p>
          <a:p>
            <a:r>
              <a:rPr lang="ru-RU" sz="1800" dirty="0"/>
              <a:t>- И без пряжек столько нет.</a:t>
            </a:r>
          </a:p>
          <a:p>
            <a:r>
              <a:rPr lang="ru-RU" sz="1800" dirty="0"/>
              <a:t>В магазине всех сапог </a:t>
            </a:r>
          </a:p>
          <a:p>
            <a:r>
              <a:rPr lang="ru-RU" sz="1800" dirty="0"/>
              <a:t>Только на шестнадцать ног.</a:t>
            </a:r>
          </a:p>
          <a:p>
            <a:r>
              <a:rPr lang="ru-RU" sz="1800" dirty="0"/>
              <a:t>Для семнадцатой и далее –</a:t>
            </a:r>
          </a:p>
          <a:p>
            <a:r>
              <a:rPr lang="ru-RU" sz="1800" dirty="0"/>
              <a:t>Мой совет – купить сандалии.</a:t>
            </a:r>
          </a:p>
          <a:p>
            <a:endParaRPr lang="ru-RU" sz="3600" i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Сапожки для сороконожки (Бумажный Журавлик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2200" y="1317625"/>
            <a:ext cx="187284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9699" y="685074"/>
            <a:ext cx="5410200" cy="707886"/>
          </a:xfrm>
        </p:spPr>
        <p:txBody>
          <a:bodyPr/>
          <a:lstStyle/>
          <a:p>
            <a:r>
              <a:rPr lang="ru-RU" sz="1400" b="1" dirty="0"/>
              <a:t>Прочитайте стихотворение. Сколько в нём числительных?</a:t>
            </a:r>
          </a:p>
          <a:p>
            <a:endParaRPr lang="ru-RU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8100" y="129449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6" descr="https://illustrators.ru/uploads/illustration/image/489805/48980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003042"/>
            <a:ext cx="1605375" cy="17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236" y="1023442"/>
            <a:ext cx="4016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Приобрёл я для жирафа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Тридцать три огромных шарфа,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он </a:t>
            </a: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горло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завязал,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в мороз не замерзал.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жираф сказал: «Смотри!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нужны мне тридцать три».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555625"/>
            <a:ext cx="5410200" cy="3508653"/>
          </a:xfrm>
        </p:spPr>
        <p:txBody>
          <a:bodyPr/>
          <a:lstStyle/>
          <a:p>
            <a:r>
              <a:rPr lang="ru-RU" b="1" dirty="0" smtClean="0"/>
              <a:t>    Прочитайте </a:t>
            </a:r>
            <a:r>
              <a:rPr lang="ru-RU" b="1" dirty="0"/>
              <a:t>текст. Выделенные предложения запишите в тетрадь. </a:t>
            </a:r>
          </a:p>
          <a:p>
            <a:r>
              <a:rPr lang="ru-RU" sz="1800" dirty="0" smtClean="0"/>
              <a:t>   Овца </a:t>
            </a:r>
            <a:r>
              <a:rPr lang="ru-RU" sz="1800" dirty="0"/>
              <a:t>и собака живут в среднем 15 лет. </a:t>
            </a:r>
            <a:r>
              <a:rPr lang="ru-RU" sz="1800" b="1" i="1" dirty="0"/>
              <a:t>Лошадь и свинья могут прожить 25 лет</a:t>
            </a:r>
            <a:r>
              <a:rPr lang="ru-RU" sz="1800" dirty="0"/>
              <a:t>. Корова живёт обычно 30 лет. </a:t>
            </a:r>
            <a:r>
              <a:rPr lang="ru-RU" sz="1800" b="1" i="1" dirty="0"/>
              <a:t>Золотая рыбка доживает до 33 лет</a:t>
            </a:r>
            <a:r>
              <a:rPr lang="ru-RU" sz="1800" dirty="0"/>
              <a:t>. Гусь живёт 40 лет. Предельный возраст китов – 50 лет, а слонов – 70 лет. </a:t>
            </a:r>
            <a:r>
              <a:rPr lang="ru-RU" sz="1800" b="1" i="1" dirty="0"/>
              <a:t>Среди птиц самый долговечный попугай, доживает он до 140 лет</a:t>
            </a:r>
            <a:r>
              <a:rPr lang="ru-RU" sz="1800" dirty="0"/>
              <a:t>. Дольше всех живёт черепаха – 300 лет. </a:t>
            </a:r>
          </a:p>
          <a:p>
            <a:endParaRPr lang="ru-RU" sz="28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274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555625"/>
            <a:ext cx="5410200" cy="2246769"/>
          </a:xfrm>
        </p:spPr>
        <p:txBody>
          <a:bodyPr/>
          <a:lstStyle/>
          <a:p>
            <a:r>
              <a:rPr lang="ru-RU" b="1" dirty="0" smtClean="0"/>
              <a:t>     Прочитайте </a:t>
            </a:r>
            <a:r>
              <a:rPr lang="ru-RU" b="1" dirty="0"/>
              <a:t>текст. Выделенные предложения запишите в тетрадь. </a:t>
            </a:r>
          </a:p>
          <a:p>
            <a:r>
              <a:rPr lang="ru-RU" sz="1800" i="1" dirty="0" smtClean="0"/>
              <a:t>   Лошадь </a:t>
            </a:r>
            <a:r>
              <a:rPr lang="ru-RU" sz="1800" i="1" dirty="0"/>
              <a:t>и свинья могут прожить </a:t>
            </a:r>
            <a:r>
              <a:rPr lang="ru-RU" sz="1800" b="1" i="1" dirty="0" smtClean="0"/>
              <a:t>двадцать пять </a:t>
            </a:r>
            <a:r>
              <a:rPr lang="ru-RU" sz="1800" i="1" dirty="0"/>
              <a:t>лет</a:t>
            </a:r>
            <a:r>
              <a:rPr lang="ru-RU" sz="1800" dirty="0"/>
              <a:t>. </a:t>
            </a:r>
            <a:r>
              <a:rPr lang="ru-RU" sz="1800" i="1" dirty="0" smtClean="0"/>
              <a:t>Золотая </a:t>
            </a:r>
            <a:r>
              <a:rPr lang="ru-RU" sz="1800" i="1" dirty="0"/>
              <a:t>рыбка доживает до </a:t>
            </a:r>
            <a:r>
              <a:rPr lang="ru-RU" sz="1800" b="1" i="1" dirty="0" smtClean="0"/>
              <a:t>тридцати трёх </a:t>
            </a:r>
            <a:r>
              <a:rPr lang="ru-RU" sz="1800" i="1" dirty="0"/>
              <a:t>лет</a:t>
            </a:r>
            <a:r>
              <a:rPr lang="ru-RU" sz="1800" dirty="0"/>
              <a:t>. </a:t>
            </a:r>
            <a:r>
              <a:rPr lang="ru-RU" sz="1800" i="1" dirty="0" smtClean="0"/>
              <a:t>Среди </a:t>
            </a:r>
            <a:r>
              <a:rPr lang="ru-RU" sz="1800" i="1" dirty="0"/>
              <a:t>птиц самый долговечный попугай, доживает он до </a:t>
            </a:r>
            <a:r>
              <a:rPr lang="ru-RU" sz="1800" b="1" i="1" dirty="0" smtClean="0"/>
              <a:t>ста сорока </a:t>
            </a:r>
            <a:r>
              <a:rPr lang="ru-RU" sz="1800" i="1" dirty="0"/>
              <a:t>лет</a:t>
            </a:r>
            <a:r>
              <a:rPr lang="ru-RU" sz="1800" dirty="0"/>
              <a:t>. </a:t>
            </a:r>
            <a:endParaRPr lang="ru-RU" sz="2800" dirty="0"/>
          </a:p>
          <a:p>
            <a:endParaRPr lang="ru-RU" sz="4400" dirty="0"/>
          </a:p>
        </p:txBody>
      </p:sp>
      <p:pic>
        <p:nvPicPr>
          <p:cNvPr id="10242" name="Picture 2" descr="Попугаи долгожители: в чем их секрет?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AB5B9"/>
              </a:clrFrom>
              <a:clrTo>
                <a:srgbClr val="AAB5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990110"/>
            <a:ext cx="1287518" cy="10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Золотая рыбка как содерж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700" y="2149502"/>
            <a:ext cx="1403244" cy="9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сложных числительных</a:t>
            </a:r>
            <a:endParaRPr lang="ru-RU" dirty="0"/>
          </a:p>
        </p:txBody>
      </p:sp>
      <p:pic>
        <p:nvPicPr>
          <p:cNvPr id="12290" name="Picture 2" descr="Конспект &quot;Склонение имён числительных&quot; - Учитель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548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946413"/>
          </a:xfrm>
        </p:spPr>
        <p:txBody>
          <a:bodyPr/>
          <a:lstStyle/>
          <a:p>
            <a:r>
              <a:rPr lang="ru-RU" dirty="0"/>
              <a:t>Как изменяются составные числительные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612" y="588255"/>
            <a:ext cx="5057588" cy="2481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8716" y="622849"/>
            <a:ext cx="440789" cy="23621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85822" y="2994024"/>
            <a:ext cx="486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322" y="95357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716" y="161509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716" y="194586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716" y="2299611"/>
            <a:ext cx="470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.п.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22" y="261187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590" y="1279848"/>
            <a:ext cx="46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Склонение составных числительных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176757" cy="73866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!!!</a:t>
            </a:r>
            <a:r>
              <a:rPr lang="ru-RU" sz="1800" dirty="0" smtClean="0"/>
              <a:t> У составных числительных (</a:t>
            </a:r>
            <a:r>
              <a:rPr lang="en-US" sz="1800" i="1" dirty="0" err="1" smtClean="0"/>
              <a:t>tarkibli</a:t>
            </a:r>
            <a:r>
              <a:rPr lang="en-US" sz="1800" i="1" dirty="0" smtClean="0"/>
              <a:t> son</a:t>
            </a:r>
            <a:r>
              <a:rPr lang="ru-RU" sz="1800" dirty="0" smtClean="0"/>
              <a:t>) изменяются все слова, из которых они состоят.</a:t>
            </a:r>
          </a:p>
          <a:p>
            <a:endParaRPr lang="ru-RU" dirty="0"/>
          </a:p>
        </p:txBody>
      </p:sp>
      <p:sp>
        <p:nvSpPr>
          <p:cNvPr id="6" name="AutoShape 4" descr="Склонение имён числительных. – Step 1 – St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клонение имён числительных. – Step 1 – St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Просклоняйте числительное пятьсот девяносто шес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21333" r="-185" b="19221"/>
          <a:stretch/>
        </p:blipFill>
        <p:spPr bwMode="auto">
          <a:xfrm>
            <a:off x="825500" y="1165225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2460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86400" cy="615553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4" name="Picture 8" descr="составные порядков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2800767"/>
          </a:xfrm>
        </p:spPr>
        <p:txBody>
          <a:bodyPr/>
          <a:lstStyle/>
          <a:p>
            <a:r>
              <a:rPr lang="ru-RU" b="1" dirty="0" smtClean="0"/>
              <a:t>     Распределите </a:t>
            </a:r>
            <a:r>
              <a:rPr lang="ru-RU" b="1" dirty="0"/>
              <a:t>числительные по группам: простые, сложные и составные. Числительные пишите словами.</a:t>
            </a:r>
          </a:p>
          <a:p>
            <a:r>
              <a:rPr lang="ru-RU" sz="1400" dirty="0"/>
              <a:t>Образец: </a:t>
            </a:r>
            <a:r>
              <a:rPr lang="ru-RU" sz="1400" b="1" i="1" dirty="0"/>
              <a:t>простые </a:t>
            </a:r>
            <a:r>
              <a:rPr lang="ru-RU" sz="1400" dirty="0"/>
              <a:t>– пять, шесть…</a:t>
            </a:r>
          </a:p>
          <a:p>
            <a:r>
              <a:rPr lang="ru-RU" sz="1800" dirty="0"/>
              <a:t>329, 78, 12, 5, 70,  9, 45, 386, 4, 10, 19, 30, 23,7, 2, 50, 40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Простые: 12, 5, 9, 4, 10,19, 30, 7, 2, 40. </a:t>
            </a:r>
          </a:p>
          <a:p>
            <a:r>
              <a:rPr lang="ru-RU" sz="1800" dirty="0" smtClean="0"/>
              <a:t>Сложные: 70, 50.</a:t>
            </a:r>
          </a:p>
          <a:p>
            <a:r>
              <a:rPr lang="ru-RU" sz="1800" dirty="0" smtClean="0"/>
              <a:t>Составные: 329, 78, 45, 386, 23.</a:t>
            </a:r>
            <a:endParaRPr lang="ru-RU" sz="1800" dirty="0"/>
          </a:p>
          <a:p>
            <a:endParaRPr lang="ru-RU" sz="3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276999"/>
          </a:xfrm>
        </p:spPr>
        <p:txBody>
          <a:bodyPr/>
          <a:lstStyle/>
          <a:p>
            <a:pPr algn="ctr"/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6"/>
            <a:ext cx="2743200" cy="523220"/>
          </a:xfrm>
        </p:spPr>
        <p:txBody>
          <a:bodyPr/>
          <a:lstStyle/>
          <a:p>
            <a:r>
              <a:rPr lang="ru-RU" sz="1600" dirty="0"/>
              <a:t> 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3438" y="631825"/>
            <a:ext cx="4987862" cy="1846659"/>
          </a:xfrm>
        </p:spPr>
        <p:txBody>
          <a:bodyPr/>
          <a:lstStyle/>
          <a:p>
            <a:r>
              <a:rPr lang="ru-RU" sz="2000" dirty="0"/>
              <a:t>Число простых числительных не столь велико, чтобы нельзя было всех их запомнить. К ним относятся числительные с одним корнем: от 0 до 20, 30, 40, 100, тысяча, </a:t>
            </a:r>
            <a:r>
              <a:rPr lang="ru-RU" sz="2000" dirty="0" smtClean="0"/>
              <a:t>миллион, миллиард и т.п.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6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16 (стр. 84)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2831544"/>
          </a:xfrm>
        </p:spPr>
        <p:txBody>
          <a:bodyPr/>
          <a:lstStyle/>
          <a:p>
            <a:r>
              <a:rPr lang="ru-RU" b="1" dirty="0"/>
              <a:t>Прочитайте и запишите текст. Числительные пишите словами.</a:t>
            </a:r>
          </a:p>
          <a:p>
            <a:r>
              <a:rPr lang="ru-RU" sz="2000" dirty="0" smtClean="0"/>
              <a:t>   Слива </a:t>
            </a:r>
            <a:r>
              <a:rPr lang="ru-RU" sz="2000" dirty="0"/>
              <a:t>живёт в среднем от </a:t>
            </a:r>
            <a:r>
              <a:rPr lang="ru-RU" sz="2000" b="1" i="1" dirty="0" smtClean="0"/>
              <a:t>пятнадцат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b="1" i="1" dirty="0" smtClean="0"/>
              <a:t>шест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b="1" i="1" dirty="0" smtClean="0"/>
              <a:t>десят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/>
              <a:t>лет. Вишня плодоносит всего </a:t>
            </a:r>
            <a:r>
              <a:rPr lang="ru-RU" sz="2000" b="1" i="1" dirty="0" smtClean="0"/>
              <a:t>пятнадцат</a:t>
            </a:r>
            <a:r>
              <a:rPr lang="ru-RU" sz="2000" b="1" i="1" dirty="0" smtClean="0">
                <a:solidFill>
                  <a:srgbClr val="FF0000"/>
                </a:solidFill>
              </a:rPr>
              <a:t>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/>
              <a:t>или </a:t>
            </a:r>
            <a:r>
              <a:rPr lang="ru-RU" sz="2000" b="1" i="1" dirty="0" smtClean="0"/>
              <a:t>шестнадцат</a:t>
            </a:r>
            <a:r>
              <a:rPr lang="ru-RU" sz="2000" b="1" i="1" dirty="0" smtClean="0">
                <a:solidFill>
                  <a:srgbClr val="FF0000"/>
                </a:solidFill>
              </a:rPr>
              <a:t>ь</a:t>
            </a:r>
            <a:r>
              <a:rPr lang="ru-RU" sz="2000" dirty="0" smtClean="0"/>
              <a:t> </a:t>
            </a:r>
            <a:r>
              <a:rPr lang="ru-RU" sz="2000" dirty="0"/>
              <a:t>лет. Рябине дано прожить </a:t>
            </a:r>
            <a:r>
              <a:rPr lang="ru-RU" sz="2000" b="1" i="1" dirty="0" smtClean="0"/>
              <a:t>восем</a:t>
            </a:r>
            <a:r>
              <a:rPr lang="ru-RU" sz="2000" b="1" i="1" dirty="0" smtClean="0">
                <a:solidFill>
                  <a:srgbClr val="FF0000"/>
                </a:solidFill>
              </a:rPr>
              <a:t>ь</a:t>
            </a:r>
            <a:r>
              <a:rPr lang="ru-RU" sz="2000" b="1" i="1" dirty="0" smtClean="0"/>
              <a:t>десят</a:t>
            </a:r>
            <a:r>
              <a:rPr lang="ru-RU" sz="2000" dirty="0" smtClean="0"/>
              <a:t> </a:t>
            </a:r>
            <a:r>
              <a:rPr lang="ru-RU" sz="2000" dirty="0"/>
              <a:t>лет. При хорошем уходе виноградный куст живёт от </a:t>
            </a:r>
            <a:r>
              <a:rPr lang="ru-RU" sz="2000" b="1" i="1" dirty="0" smtClean="0"/>
              <a:t>пят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b="1" i="1" dirty="0" smtClean="0"/>
              <a:t>десят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b="1" i="1" dirty="0" smtClean="0"/>
              <a:t>шест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b="1" i="1" dirty="0" smtClean="0"/>
              <a:t>десят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b="1" i="1" dirty="0" smtClean="0"/>
              <a:t> </a:t>
            </a:r>
            <a:r>
              <a:rPr lang="ru-RU" sz="2000" dirty="0"/>
              <a:t>лет. Дикая яблоня или груша могут давать урожай в </a:t>
            </a:r>
            <a:r>
              <a:rPr lang="ru-RU" sz="2000" b="1" i="1" dirty="0" smtClean="0"/>
              <a:t>двест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/>
              <a:t>или </a:t>
            </a:r>
            <a:r>
              <a:rPr lang="ru-RU" sz="2000" b="1" i="1" dirty="0" smtClean="0"/>
              <a:t>трист</a:t>
            </a:r>
            <a:r>
              <a:rPr lang="ru-RU" sz="2000" b="1" i="1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лет</a:t>
            </a:r>
            <a:r>
              <a:rPr lang="ru-RU" sz="2000" dirty="0"/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00" y="102424"/>
            <a:ext cx="5778500" cy="276999"/>
          </a:xfrm>
        </p:spPr>
        <p:txBody>
          <a:bodyPr/>
          <a:lstStyle/>
          <a:p>
            <a:pPr algn="ctr"/>
            <a:r>
              <a:rPr lang="ru-RU" sz="1600" dirty="0" smtClean="0"/>
              <a:t>      </a:t>
            </a:r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84225"/>
            <a:ext cx="5334000" cy="1846659"/>
          </a:xfrm>
        </p:spPr>
        <p:txBody>
          <a:bodyPr/>
          <a:lstStyle/>
          <a:p>
            <a:pPr algn="ctr"/>
            <a:r>
              <a:rPr lang="ru-RU" sz="2400" dirty="0" smtClean="0"/>
              <a:t>Выполнить упражнение 24               на странице 86-87. </a:t>
            </a:r>
          </a:p>
          <a:p>
            <a:pPr algn="ctr"/>
            <a:r>
              <a:rPr lang="ru-RU" sz="2400" dirty="0" smtClean="0"/>
              <a:t>Прочитайте стихотворение из упражнения 25, найдите числительные.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367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095" y="799234"/>
            <a:ext cx="4473561" cy="1760603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приблизительном количестве предметов?</a:t>
            </a:r>
          </a:p>
        </p:txBody>
      </p:sp>
      <p:sp>
        <p:nvSpPr>
          <p:cNvPr id="5" name="object 5"/>
          <p:cNvSpPr/>
          <p:nvPr/>
        </p:nvSpPr>
        <p:spPr>
          <a:xfrm>
            <a:off x="339528" y="1352054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42482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341655" y="2165549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652" y="631825"/>
            <a:ext cx="5249146" cy="26776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п</a:t>
            </a:r>
            <a:r>
              <a:rPr lang="ru-RU" sz="1800" dirty="0" smtClean="0"/>
              <a:t>родолжим работу по теме «Имя числительное»;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п</a:t>
            </a:r>
            <a:r>
              <a:rPr lang="ru-RU" sz="1800" dirty="0" smtClean="0"/>
              <a:t>роверим выполнение упражнений;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у</a:t>
            </a:r>
            <a:r>
              <a:rPr lang="ru-RU" sz="1800" dirty="0" smtClean="0"/>
              <a:t>знаем о динозаврах и тираннозаврах;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н</a:t>
            </a:r>
            <a:r>
              <a:rPr lang="ru-RU" sz="1800" dirty="0" smtClean="0"/>
              <a:t>аучимся говорить о приблизительном количестве предметов;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с</a:t>
            </a:r>
            <a:r>
              <a:rPr lang="ru-RU" sz="1800" dirty="0" smtClean="0"/>
              <a:t>овершим небольшую экскурсию по </a:t>
            </a:r>
            <a:r>
              <a:rPr lang="ru-RU" sz="1800" dirty="0"/>
              <a:t>С</a:t>
            </a:r>
            <a:r>
              <a:rPr lang="ru-RU" sz="1800" dirty="0" smtClean="0"/>
              <a:t>амарканду.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565049"/>
            <a:ext cx="5334000" cy="252376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Прочитайте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решите две шуточные задачи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Г.Остера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Придумайте сами весёлые задачи о сказочных животных.</a:t>
            </a:r>
          </a:p>
          <a:p>
            <a:pPr lvl="0" algn="just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поисках Царевны-лягушки Иван-царевич обошёл 4 болота. На каждом болоте было по 357 кочек, а на каждой кочке сидело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  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лягушек. Сколько лягушек увидел Иван-царевич в поисках своей невесты?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х 357 =                            357 х 9 =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Триста пятьдесят семь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6386" name="Picture 2" descr="Болотная кочка :: Зинаида Каширина – Социальная сеть ФотоК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0" y="588963"/>
            <a:ext cx="548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Царевна-лягушка - Анимированная картинка, анимация, gif, гифк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079625"/>
            <a:ext cx="688051" cy="5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Гиф анимация Сказочная царевна-лягушка держит стрелу, by Mir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0" y="57418"/>
            <a:ext cx="5519500" cy="30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0300" y="2765425"/>
            <a:ext cx="609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4"/>
            <a:ext cx="5334000" cy="677108"/>
          </a:xfrm>
        </p:spPr>
        <p:txBody>
          <a:bodyPr/>
          <a:lstStyle/>
          <a:p>
            <a:r>
              <a:rPr lang="ru-RU" dirty="0" smtClean="0"/>
              <a:t>     Прочитайте </a:t>
            </a:r>
            <a:r>
              <a:rPr lang="ru-RU" dirty="0"/>
              <a:t>и решите две шуточные задачи </a:t>
            </a:r>
            <a:r>
              <a:rPr lang="ru-RU" dirty="0" err="1"/>
              <a:t>Г.Остера</a:t>
            </a:r>
            <a:r>
              <a:rPr lang="ru-RU" dirty="0"/>
              <a:t>. Придумайте сами весёлые задачи о сказочных животных.</a:t>
            </a:r>
          </a:p>
          <a:p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775" y="936803"/>
            <a:ext cx="5355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На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завтрак динозавр съел 2 тонны травы. На обед он съел 4 тонны, а на ужин его самого съел тираннозавр. Сколько весил динозавр с утра, если известно, что после ужина тираннозавр поправился на 23 тонны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  <a:p>
            <a:pPr lvl="0" indent="82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вадцать три</a:t>
            </a:r>
          </a:p>
          <a:p>
            <a:pPr lvl="0" indent="82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Тонна = 1000 кг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Динозавры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5576" y="561102"/>
            <a:ext cx="2727324" cy="2585323"/>
          </a:xfrm>
        </p:spPr>
        <p:txBody>
          <a:bodyPr/>
          <a:lstStyle/>
          <a:p>
            <a:r>
              <a:rPr lang="ru-RU" sz="1400" b="1" dirty="0" smtClean="0"/>
              <a:t>   Динозавры</a:t>
            </a:r>
            <a:r>
              <a:rPr lang="ru-RU" sz="1400" dirty="0" smtClean="0"/>
              <a:t> </a:t>
            </a:r>
            <a:r>
              <a:rPr lang="ru-RU" sz="1400" dirty="0"/>
              <a:t>(от греч. </a:t>
            </a:r>
            <a:r>
              <a:rPr lang="ru-RU" sz="1400" dirty="0" err="1"/>
              <a:t>dinosauria</a:t>
            </a:r>
            <a:r>
              <a:rPr lang="ru-RU" sz="1400" dirty="0"/>
              <a:t>, </a:t>
            </a:r>
            <a:r>
              <a:rPr lang="ru-RU" sz="1400" dirty="0" err="1"/>
              <a:t>deinos</a:t>
            </a:r>
            <a:r>
              <a:rPr lang="ru-RU" sz="1400" dirty="0"/>
              <a:t> — «страшный» и </a:t>
            </a:r>
            <a:r>
              <a:rPr lang="ru-RU" sz="1400" dirty="0" err="1"/>
              <a:t>saurus</a:t>
            </a:r>
            <a:r>
              <a:rPr lang="ru-RU" sz="1400" dirty="0"/>
              <a:t> — «ящерица») жили в мезозойскую эру, которая делится на три периода: триасовый, юрский и меловой. За всю историю изучения останков древних ящеров палеонтологам удалось </a:t>
            </a:r>
            <a:r>
              <a:rPr lang="ru-RU" sz="1400" dirty="0" smtClean="0"/>
              <a:t>описать </a:t>
            </a:r>
            <a:r>
              <a:rPr lang="ru-RU" sz="1400" dirty="0"/>
              <a:t>свыше 500 различных видов этих пресмыкающихся. </a:t>
            </a:r>
          </a:p>
        </p:txBody>
      </p:sp>
      <p:pic>
        <p:nvPicPr>
          <p:cNvPr id="19458" name="Picture 2" descr="https://aif-s3.aif.ru/images/005/742/63afd0a0354de40c6953c49fa06749d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0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Uz.books.shop - Бестселлер! 📕 Энциклопедия &quot;Динозавры&quot; 4D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74" y="631825"/>
            <a:ext cx="2508250" cy="24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315471"/>
          </a:xfrm>
        </p:spPr>
        <p:txBody>
          <a:bodyPr/>
          <a:lstStyle/>
          <a:p>
            <a:pPr algn="ctr"/>
            <a:r>
              <a:rPr lang="ru-RU" dirty="0" smtClean="0"/>
              <a:t>Тираннозавр </a:t>
            </a:r>
            <a:endParaRPr lang="ru-RU" dirty="0"/>
          </a:p>
        </p:txBody>
      </p:sp>
      <p:pic>
        <p:nvPicPr>
          <p:cNvPr id="18434" name="Picture 2" descr="Огромный Тиранозавр (Jurassic World Super Colossal Tyrannosaurus Rex  Figure) купить в Киеве - Книгоград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Пин на доске динозав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9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00" y="936625"/>
            <a:ext cx="28829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Научное название</a:t>
            </a:r>
            <a:r>
              <a:rPr lang="ru-RU" sz="1200" b="1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Tyrannosaurus</a:t>
            </a:r>
            <a:endParaRPr lang="ru-RU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Рост</a:t>
            </a:r>
            <a:r>
              <a:rPr lang="ru-RU" sz="1200" b="1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3,7 – 6,1 м</a:t>
            </a:r>
          </a:p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Масса</a:t>
            </a:r>
            <a:r>
              <a:rPr lang="ru-RU" sz="1200" b="1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4 500 – 14 000 кг</a:t>
            </a:r>
          </a:p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Скорость</a:t>
            </a:r>
            <a:r>
              <a:rPr lang="ru-RU" sz="12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:</a:t>
            </a:r>
            <a:r>
              <a:rPr lang="ru-RU" sz="12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27 км/ч</a:t>
            </a:r>
          </a:p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Продолжительность жизни</a:t>
            </a:r>
            <a:r>
              <a:rPr lang="ru-RU" sz="1200" b="1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30 лет</a:t>
            </a:r>
          </a:p>
          <a:p>
            <a:r>
              <a:rPr lang="ru-RU" sz="1200" b="1" dirty="0">
                <a:solidFill>
                  <a:srgbClr val="1A0DAB"/>
                </a:solidFill>
                <a:latin typeface="arial" panose="020B0604020202020204" pitchFamily="34" charset="0"/>
              </a:rPr>
              <a:t>Период </a:t>
            </a:r>
            <a:r>
              <a:rPr lang="ru-RU" sz="1200" b="1" dirty="0" smtClean="0">
                <a:solidFill>
                  <a:srgbClr val="1A0DAB"/>
                </a:solidFill>
                <a:latin typeface="arial" panose="020B0604020202020204" pitchFamily="34" charset="0"/>
              </a:rPr>
              <a:t>появления окаменелостей</a:t>
            </a:r>
            <a:r>
              <a:rPr lang="ru-RU" sz="1200" b="1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sz="1200" dirty="0">
                <a:solidFill>
                  <a:srgbClr val="1A0DAB"/>
                </a:solidFill>
                <a:latin typeface="arial" panose="020B0604020202020204" pitchFamily="34" charset="0"/>
              </a:rPr>
              <a:t>Меловой период</a:t>
            </a:r>
            <a:endParaRPr lang="ru-RU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2849" y="656716"/>
            <a:ext cx="5340100" cy="1046440"/>
          </a:xfrm>
        </p:spPr>
        <p:txBody>
          <a:bodyPr/>
          <a:lstStyle/>
          <a:p>
            <a:r>
              <a:rPr lang="ru-RU" dirty="0" smtClean="0"/>
              <a:t>     В </a:t>
            </a:r>
            <a:r>
              <a:rPr lang="ru-RU" dirty="0"/>
              <a:t>районе пещеры Бой-Булок в Сурхандарьинской области Узбекистана </a:t>
            </a:r>
            <a:r>
              <a:rPr lang="ru-RU" dirty="0" smtClean="0"/>
              <a:t>геологи из </a:t>
            </a:r>
            <a:r>
              <a:rPr lang="ru-RU" dirty="0"/>
              <a:t>России, Франции и Швейцарии обнаружили следы </a:t>
            </a:r>
            <a:r>
              <a:rPr lang="ru-RU" dirty="0" smtClean="0"/>
              <a:t>динозавров.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 descr="Музей Геологии, Ташк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9" y="1076482"/>
            <a:ext cx="3572748" cy="20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Музей Геологии, Ташк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49" y="1317625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Парк Юрского пери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9" y="1076482"/>
            <a:ext cx="3572748" cy="20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1999" y="631825"/>
            <a:ext cx="2590800" cy="1938992"/>
          </a:xfrm>
        </p:spPr>
        <p:txBody>
          <a:bodyPr/>
          <a:lstStyle/>
          <a:p>
            <a:r>
              <a:rPr lang="ru-RU" sz="1400" dirty="0"/>
              <a:t>Знал я невысокий дом    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переулке за углом.     </a:t>
            </a:r>
          </a:p>
          <a:p>
            <a:r>
              <a:rPr lang="ru-RU" sz="1400" dirty="0"/>
              <a:t>Здесь когда-то проживало     </a:t>
            </a:r>
          </a:p>
          <a:p>
            <a:r>
              <a:rPr lang="ru-RU" sz="1400" u="sng" dirty="0"/>
              <a:t>Триста тридцать три </a:t>
            </a:r>
            <a:r>
              <a:rPr lang="ru-RU" sz="1400" dirty="0"/>
              <a:t>жильца.    </a:t>
            </a:r>
          </a:p>
          <a:p>
            <a:r>
              <a:rPr lang="ru-RU" sz="1400" dirty="0"/>
              <a:t>На работу шли, бывало,   </a:t>
            </a:r>
          </a:p>
          <a:p>
            <a:r>
              <a:rPr lang="ru-RU" sz="1400" u="sng" dirty="0"/>
              <a:t>Восемьдесят два </a:t>
            </a:r>
            <a:r>
              <a:rPr lang="ru-RU" sz="1400" dirty="0"/>
              <a:t>отца. </a:t>
            </a:r>
          </a:p>
          <a:p>
            <a:r>
              <a:rPr lang="ru-RU" sz="1400" dirty="0"/>
              <a:t>Уходили по делам     </a:t>
            </a:r>
          </a:p>
          <a:p>
            <a:r>
              <a:rPr lang="ru-RU" sz="1400" u="sng" dirty="0"/>
              <a:t>Девяносто восемь </a:t>
            </a:r>
            <a:r>
              <a:rPr lang="ru-RU" sz="1400" dirty="0"/>
              <a:t>мам.     </a:t>
            </a:r>
          </a:p>
          <a:p>
            <a:endParaRPr lang="ru-RU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2899" y="559624"/>
            <a:ext cx="295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школу шли до перекрестка</a:t>
            </a:r>
          </a:p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Девяносто три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подростка.</a:t>
            </a:r>
          </a:p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Тридцать восемь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дошколят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ясли шли и в детский сад.</a:t>
            </a:r>
          </a:p>
          <a:p>
            <a:r>
              <a:rPr lang="ru-RU" sz="14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Двадцать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бабушек вставали,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Всем жильцам носки вязали.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 гулять в аллеях сквера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седых пенсионера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7500" y="2536042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Замечательный был дом!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Дружно люди жили в нем.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двеска &quot;Два сапога пара&quot; декор в магазине сувениров TerraK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7" y="1393825"/>
            <a:ext cx="1556458" cy="16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дин сын — не сын, два сына — полсына, три сына — сын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11899" b="13586"/>
          <a:stretch/>
        </p:blipFill>
        <p:spPr bwMode="auto">
          <a:xfrm>
            <a:off x="1739900" y="555625"/>
            <a:ext cx="2105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Пословицы с числом один. Пословицы с числами - народное творчество с  многовековыми корн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словицы с числом один. Пословицы с числами - народное творчество с  многовековыми корн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Математика в пословицах и поговорках презентация, доклад, проек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163" r="55763" b="9381"/>
          <a:stretch/>
        </p:blipFill>
        <p:spPr bwMode="auto">
          <a:xfrm>
            <a:off x="4015363" y="1241425"/>
            <a:ext cx="1371600" cy="17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60338"/>
            <a:ext cx="5249147" cy="946413"/>
          </a:xfrm>
        </p:spPr>
        <p:txBody>
          <a:bodyPr/>
          <a:lstStyle/>
          <a:p>
            <a:pPr algn="ctr"/>
            <a:r>
              <a:rPr lang="ru-RU" dirty="0"/>
              <a:t>Как сказать о приблизительном </a:t>
            </a:r>
            <a:r>
              <a:rPr lang="ru-RU" dirty="0">
                <a:solidFill>
                  <a:schemeClr val="tx2"/>
                </a:solidFill>
              </a:rPr>
              <a:t>количестве предметов?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14" descr="Скупка 5 копеек 1961 года по 5 гр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Стоимость монеты 5 копеек 1961 года, фото, разновидн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936625"/>
            <a:ext cx="486092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Употребление количественных числительных с предлогами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около, до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словами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приблизительно, более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менее, свыше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Интервью Анвара в Самарканде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417895"/>
            <a:ext cx="5626100" cy="3262432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r>
              <a:rPr lang="ru-RU" sz="1600" dirty="0"/>
              <a:t>- Сколько лет древнему Самарканду? </a:t>
            </a:r>
          </a:p>
          <a:p>
            <a:r>
              <a:rPr lang="ru-RU" sz="1600" dirty="0"/>
              <a:t>- Городу </a:t>
            </a:r>
            <a:r>
              <a:rPr lang="ru-RU" sz="1600" b="1" i="1" dirty="0"/>
              <a:t>приблизительно две тысячи семьсот лет</a:t>
            </a:r>
            <a:r>
              <a:rPr lang="ru-RU" sz="1600" dirty="0"/>
              <a:t>.</a:t>
            </a:r>
          </a:p>
          <a:p>
            <a:r>
              <a:rPr lang="ru-RU" sz="1600" dirty="0"/>
              <a:t>- Давно ли построили эти здания на площади </a:t>
            </a:r>
            <a:r>
              <a:rPr lang="ru-RU" sz="1600" dirty="0" err="1"/>
              <a:t>Регистан</a:t>
            </a:r>
            <a:r>
              <a:rPr lang="ru-RU" sz="1600" dirty="0"/>
              <a:t>?</a:t>
            </a:r>
          </a:p>
          <a:p>
            <a:r>
              <a:rPr lang="ru-RU" sz="1600" dirty="0"/>
              <a:t>- Старейшему медресе Улугбека </a:t>
            </a:r>
            <a:r>
              <a:rPr lang="ru-RU" sz="1600" b="1" i="1" dirty="0"/>
              <a:t>почти шестьсот</a:t>
            </a:r>
            <a:r>
              <a:rPr lang="ru-RU" sz="1600" dirty="0"/>
              <a:t> лет. Медресе </a:t>
            </a:r>
            <a:r>
              <a:rPr lang="ru-RU" sz="1600" dirty="0" err="1"/>
              <a:t>Шердор</a:t>
            </a:r>
            <a:r>
              <a:rPr lang="ru-RU" sz="1600" dirty="0"/>
              <a:t> и </a:t>
            </a:r>
            <a:r>
              <a:rPr lang="ru-RU" sz="1600" dirty="0" err="1"/>
              <a:t>Тилля</a:t>
            </a:r>
            <a:r>
              <a:rPr lang="ru-RU" sz="1600" dirty="0"/>
              <a:t>-Кари появились </a:t>
            </a:r>
            <a:r>
              <a:rPr lang="ru-RU" sz="1600" b="1" i="1" dirty="0"/>
              <a:t>менее четырёхсот</a:t>
            </a:r>
            <a:r>
              <a:rPr lang="ru-RU" sz="1600" dirty="0"/>
              <a:t> лет назад. </a:t>
            </a:r>
          </a:p>
          <a:p>
            <a:r>
              <a:rPr lang="ru-RU" sz="1600" dirty="0"/>
              <a:t>- Как давно </a:t>
            </a:r>
            <a:r>
              <a:rPr lang="ru-RU" sz="1600" dirty="0" err="1"/>
              <a:t>Регистан</a:t>
            </a:r>
            <a:r>
              <a:rPr lang="ru-RU" sz="1600" dirty="0"/>
              <a:t> включили в Список Всемирного наследия ЮНЕСКО?</a:t>
            </a:r>
          </a:p>
          <a:p>
            <a:r>
              <a:rPr lang="ru-RU" sz="1600" dirty="0"/>
              <a:t>- </a:t>
            </a:r>
            <a:r>
              <a:rPr lang="ru-RU" sz="1600" b="1" i="1" dirty="0"/>
              <a:t>Более пятнадцати</a:t>
            </a:r>
            <a:r>
              <a:rPr lang="ru-RU" sz="1600" dirty="0"/>
              <a:t> лет назад.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5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Самарканд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/>
          <a:srcRect b="13608"/>
          <a:stretch>
            <a:fillRect/>
          </a:stretch>
        </p:blipFill>
        <p:spPr bwMode="auto">
          <a:xfrm>
            <a:off x="300752" y="784225"/>
            <a:ext cx="250825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Медресе Мирзо Улугбе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7" y="784224"/>
            <a:ext cx="250825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700" y="2613023"/>
            <a:ext cx="22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Регистан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3900" y="2613023"/>
            <a:ext cx="215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Медресе Улугбека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Самарканд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2613023"/>
            <a:ext cx="20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Медресе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Шердор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242" y="2626567"/>
            <a:ext cx="245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Медресе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Тилля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-Кари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Медресе Шердор в Самарканде. Узбеки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" y="741234"/>
            <a:ext cx="2508123" cy="18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Медресе Тилля-Кари — Викип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97" y="74538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1661993"/>
          </a:xfrm>
        </p:spPr>
        <p:txBody>
          <a:bodyPr/>
          <a:lstStyle/>
          <a:p>
            <a:r>
              <a:rPr lang="ru-RU" b="1" dirty="0" smtClean="0"/>
              <a:t>    Научитесь </a:t>
            </a:r>
            <a:r>
              <a:rPr lang="ru-RU" b="1" dirty="0"/>
              <a:t>называть неточное, приблизительное количество</a:t>
            </a:r>
            <a:r>
              <a:rPr lang="ru-RU" dirty="0"/>
              <a:t>.</a:t>
            </a:r>
          </a:p>
          <a:p>
            <a:r>
              <a:rPr lang="ru-RU" sz="1600" dirty="0" smtClean="0"/>
              <a:t>   Живёт </a:t>
            </a:r>
            <a:r>
              <a:rPr lang="ru-RU" sz="1600" dirty="0"/>
              <a:t>в городе почти два дня (19 лет, 12 месяцев). </a:t>
            </a:r>
          </a:p>
          <a:p>
            <a:r>
              <a:rPr lang="ru-RU" sz="1600" dirty="0"/>
              <a:t>Ждал около пяти часов (6 месяцев, 20 дней).</a:t>
            </a:r>
          </a:p>
          <a:p>
            <a:r>
              <a:rPr lang="ru-RU" sz="1600" dirty="0"/>
              <a:t>Хранится до шести лет (15 суток, 30 дней, 8 месяцев).</a:t>
            </a:r>
          </a:p>
          <a:p>
            <a:r>
              <a:rPr lang="ru-RU" sz="1600" dirty="0"/>
              <a:t>Работает более восьми месяцев (20 минут, 7 недель).</a:t>
            </a:r>
          </a:p>
          <a:p>
            <a:r>
              <a:rPr lang="ru-RU" sz="1600" dirty="0"/>
              <a:t>Занимался более двух лет (3 недели, 4 часа).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2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5897" y="526363"/>
            <a:ext cx="5374004" cy="2893100"/>
          </a:xfrm>
        </p:spPr>
        <p:txBody>
          <a:bodyPr/>
          <a:lstStyle/>
          <a:p>
            <a:r>
              <a:rPr lang="ru-RU" b="1" dirty="0" smtClean="0"/>
              <a:t>   Научитесь </a:t>
            </a:r>
            <a:r>
              <a:rPr lang="ru-RU" b="1" dirty="0"/>
              <a:t>называть неточное, приблизительное количество</a:t>
            </a:r>
            <a:r>
              <a:rPr lang="ru-RU" dirty="0"/>
              <a:t>.</a:t>
            </a:r>
          </a:p>
          <a:p>
            <a:r>
              <a:rPr lang="ru-RU" sz="1600" dirty="0"/>
              <a:t>Живёт в городе </a:t>
            </a:r>
            <a:r>
              <a:rPr lang="ru-RU" sz="1600" b="1" dirty="0"/>
              <a:t>почти</a:t>
            </a:r>
            <a:r>
              <a:rPr lang="ru-RU" sz="1600" dirty="0"/>
              <a:t> два </a:t>
            </a:r>
            <a:r>
              <a:rPr lang="ru-RU" sz="1600" dirty="0" smtClean="0"/>
              <a:t>дня, </a:t>
            </a:r>
            <a:r>
              <a:rPr lang="ru-RU" sz="1600" b="1" dirty="0" smtClean="0"/>
              <a:t>почти</a:t>
            </a:r>
            <a:r>
              <a:rPr lang="ru-RU" sz="1600" dirty="0" smtClean="0"/>
              <a:t> девятнадцать лет</a:t>
            </a:r>
            <a:r>
              <a:rPr lang="ru-RU" sz="1600" dirty="0"/>
              <a:t>, </a:t>
            </a:r>
            <a:r>
              <a:rPr lang="ru-RU" sz="1600" b="1" dirty="0" smtClean="0"/>
              <a:t>почти</a:t>
            </a:r>
            <a:r>
              <a:rPr lang="ru-RU" sz="1600" dirty="0" smtClean="0"/>
              <a:t> двенадцать месяцев. </a:t>
            </a:r>
            <a:endParaRPr lang="ru-RU" sz="1600" dirty="0"/>
          </a:p>
          <a:p>
            <a:r>
              <a:rPr lang="ru-RU" sz="1600" dirty="0"/>
              <a:t>Ждал </a:t>
            </a:r>
            <a:r>
              <a:rPr lang="ru-RU" sz="1600" b="1" dirty="0"/>
              <a:t>около</a:t>
            </a:r>
            <a:r>
              <a:rPr lang="ru-RU" sz="1600" dirty="0"/>
              <a:t> пяти </a:t>
            </a:r>
            <a:r>
              <a:rPr lang="ru-RU" sz="1600" dirty="0" smtClean="0"/>
              <a:t>часов, </a:t>
            </a:r>
            <a:r>
              <a:rPr lang="ru-RU" sz="1600" b="1" dirty="0" smtClean="0"/>
              <a:t>около</a:t>
            </a:r>
            <a:r>
              <a:rPr lang="ru-RU" sz="1600" dirty="0" smtClean="0"/>
              <a:t> шести </a:t>
            </a:r>
            <a:r>
              <a:rPr lang="ru-RU" sz="1600" dirty="0"/>
              <a:t>месяцев</a:t>
            </a:r>
            <a:r>
              <a:rPr lang="ru-RU" sz="1600" dirty="0" smtClean="0"/>
              <a:t>, </a:t>
            </a:r>
            <a:r>
              <a:rPr lang="ru-RU" sz="1600" b="1" dirty="0" smtClean="0"/>
              <a:t>около </a:t>
            </a:r>
            <a:r>
              <a:rPr lang="ru-RU" sz="1600" dirty="0" smtClean="0"/>
              <a:t>двадцати дней.</a:t>
            </a:r>
            <a:endParaRPr lang="ru-RU" sz="1600" dirty="0"/>
          </a:p>
          <a:p>
            <a:r>
              <a:rPr lang="ru-RU" sz="1600" dirty="0"/>
              <a:t>Хранится </a:t>
            </a:r>
            <a:r>
              <a:rPr lang="ru-RU" sz="1600" b="1" dirty="0"/>
              <a:t>до </a:t>
            </a:r>
            <a:r>
              <a:rPr lang="ru-RU" sz="1600" dirty="0"/>
              <a:t>шести </a:t>
            </a:r>
            <a:r>
              <a:rPr lang="ru-RU" sz="1600" dirty="0" smtClean="0"/>
              <a:t>лет, </a:t>
            </a:r>
            <a:r>
              <a:rPr lang="ru-RU" sz="1600" b="1" dirty="0" smtClean="0"/>
              <a:t>до</a:t>
            </a:r>
            <a:r>
              <a:rPr lang="ru-RU" sz="1600" dirty="0" smtClean="0"/>
              <a:t> пятнадцати </a:t>
            </a:r>
            <a:r>
              <a:rPr lang="ru-RU" sz="1600" dirty="0"/>
              <a:t>суток, </a:t>
            </a:r>
            <a:r>
              <a:rPr lang="ru-RU" sz="1600" b="1" dirty="0" smtClean="0"/>
              <a:t>до</a:t>
            </a:r>
            <a:r>
              <a:rPr lang="ru-RU" sz="1600" dirty="0" smtClean="0"/>
              <a:t> тридцати </a:t>
            </a:r>
            <a:r>
              <a:rPr lang="ru-RU" sz="1600" dirty="0"/>
              <a:t>дней, </a:t>
            </a:r>
            <a:r>
              <a:rPr lang="ru-RU" sz="1600" dirty="0" smtClean="0"/>
              <a:t>до восьми месяцев.</a:t>
            </a:r>
            <a:endParaRPr lang="ru-RU" sz="1600" dirty="0"/>
          </a:p>
          <a:p>
            <a:r>
              <a:rPr lang="ru-RU" sz="1600" dirty="0"/>
              <a:t>Работает </a:t>
            </a:r>
            <a:r>
              <a:rPr lang="ru-RU" sz="1600" b="1" dirty="0"/>
              <a:t>более</a:t>
            </a:r>
            <a:r>
              <a:rPr lang="ru-RU" sz="1600" dirty="0"/>
              <a:t> восьми </a:t>
            </a:r>
            <a:r>
              <a:rPr lang="ru-RU" sz="1600" dirty="0" smtClean="0"/>
              <a:t>месяцев, </a:t>
            </a:r>
            <a:r>
              <a:rPr lang="ru-RU" sz="1600" b="1" dirty="0" smtClean="0"/>
              <a:t>более </a:t>
            </a:r>
            <a:r>
              <a:rPr lang="ru-RU" sz="1600" dirty="0" smtClean="0"/>
              <a:t>двадцати </a:t>
            </a:r>
            <a:r>
              <a:rPr lang="ru-RU" sz="1600" dirty="0"/>
              <a:t>минут, </a:t>
            </a:r>
            <a:r>
              <a:rPr lang="ru-RU" sz="1600" b="1" dirty="0" smtClean="0"/>
              <a:t>более</a:t>
            </a:r>
            <a:r>
              <a:rPr lang="ru-RU" sz="1600" dirty="0" smtClean="0"/>
              <a:t> семи недель.</a:t>
            </a:r>
            <a:endParaRPr lang="ru-RU" sz="1600" dirty="0"/>
          </a:p>
          <a:p>
            <a:r>
              <a:rPr lang="ru-RU" sz="1600" dirty="0"/>
              <a:t>Занимался </a:t>
            </a:r>
            <a:r>
              <a:rPr lang="ru-RU" sz="1600" b="1" dirty="0" smtClean="0"/>
              <a:t>менее</a:t>
            </a:r>
            <a:r>
              <a:rPr lang="ru-RU" sz="1600" dirty="0" smtClean="0"/>
              <a:t> двух лет, </a:t>
            </a:r>
            <a:r>
              <a:rPr lang="ru-RU" sz="1600" b="1" dirty="0" smtClean="0"/>
              <a:t>менее </a:t>
            </a:r>
            <a:r>
              <a:rPr lang="ru-RU" sz="1600" dirty="0" smtClean="0"/>
              <a:t>трёх недель, </a:t>
            </a:r>
            <a:r>
              <a:rPr lang="ru-RU" sz="1600" b="1" dirty="0" smtClean="0"/>
              <a:t>менее</a:t>
            </a:r>
            <a:r>
              <a:rPr lang="ru-RU" sz="1600" dirty="0" smtClean="0"/>
              <a:t> четырёх часов.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19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 !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1915" y="631825"/>
            <a:ext cx="45720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0300" y="685701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десять лет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десять дней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Приблизительно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десять часов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(менее) десят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Свыше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десят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0751" y="784225"/>
            <a:ext cx="5164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Если вы говорите о неточном, приблизительном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taxminiy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количестве предметов, глагол прошедшего времени стоит в среднем роде.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08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2308324"/>
          </a:xfrm>
        </p:spPr>
        <p:txBody>
          <a:bodyPr/>
          <a:lstStyle/>
          <a:p>
            <a:r>
              <a:rPr lang="ru-RU" b="1" dirty="0" smtClean="0"/>
              <a:t>     Дополните правильно предложения.</a:t>
            </a:r>
          </a:p>
          <a:p>
            <a:r>
              <a:rPr lang="ru-RU" sz="1800" dirty="0" smtClean="0"/>
              <a:t>   Недалеко </a:t>
            </a:r>
            <a:r>
              <a:rPr lang="ru-RU" sz="1800" dirty="0"/>
              <a:t>от здания… приблизительно 10 деревьев. У входа в театр … более двадцати ребят. Возле нашей школы … свыше 30 кустов роз. Около музея … не менее 15 посетителей. Возле телефона … примерно 20 ключей.</a:t>
            </a:r>
          </a:p>
          <a:p>
            <a:r>
              <a:rPr lang="ru-RU" sz="1600" i="1" dirty="0"/>
              <a:t>Слова для справок</a:t>
            </a:r>
            <a:r>
              <a:rPr lang="ru-RU" sz="1600" dirty="0"/>
              <a:t>: стояло, росло, находилось, расцвело, лежало.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07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2369880"/>
          </a:xfrm>
        </p:spPr>
        <p:txBody>
          <a:bodyPr/>
          <a:lstStyle/>
          <a:p>
            <a:r>
              <a:rPr lang="ru-RU" b="1" dirty="0" smtClean="0"/>
              <a:t>     Дополните правильно предложения</a:t>
            </a:r>
          </a:p>
          <a:p>
            <a:r>
              <a:rPr lang="ru-RU" sz="1800" dirty="0" smtClean="0"/>
              <a:t>   Недалеко </a:t>
            </a:r>
            <a:r>
              <a:rPr lang="ru-RU" sz="1800" dirty="0"/>
              <a:t>от </a:t>
            </a:r>
            <a:r>
              <a:rPr lang="ru-RU" sz="1800" dirty="0" smtClean="0"/>
              <a:t>здания </a:t>
            </a:r>
            <a:r>
              <a:rPr lang="ru-RU" sz="1800" b="1" i="1" dirty="0" smtClean="0"/>
              <a:t>росло</a:t>
            </a:r>
            <a:r>
              <a:rPr lang="ru-RU" sz="1800" dirty="0" smtClean="0"/>
              <a:t> </a:t>
            </a:r>
            <a:r>
              <a:rPr lang="ru-RU" sz="1800" u="sng" dirty="0"/>
              <a:t>приблизительно </a:t>
            </a:r>
            <a:r>
              <a:rPr lang="ru-RU" sz="1800" u="sng" dirty="0" smtClean="0"/>
              <a:t>десять </a:t>
            </a:r>
            <a:r>
              <a:rPr lang="ru-RU" sz="1800" dirty="0"/>
              <a:t>деревьев. У входа в театр </a:t>
            </a:r>
            <a:r>
              <a:rPr lang="ru-RU" sz="1800" b="1" i="1" dirty="0" smtClean="0"/>
              <a:t>стояло</a:t>
            </a:r>
            <a:r>
              <a:rPr lang="ru-RU" sz="1800" dirty="0" smtClean="0"/>
              <a:t> </a:t>
            </a:r>
            <a:r>
              <a:rPr lang="ru-RU" sz="1800" u="sng" dirty="0"/>
              <a:t>более двадцати </a:t>
            </a:r>
            <a:r>
              <a:rPr lang="ru-RU" sz="1800" dirty="0"/>
              <a:t>ребят. Возле нашей школы </a:t>
            </a:r>
            <a:r>
              <a:rPr lang="ru-RU" sz="1800" b="1" i="1" dirty="0" smtClean="0"/>
              <a:t>расцвело</a:t>
            </a:r>
            <a:r>
              <a:rPr lang="ru-RU" sz="1800" dirty="0" smtClean="0"/>
              <a:t> </a:t>
            </a:r>
            <a:r>
              <a:rPr lang="ru-RU" sz="1800" u="sng" dirty="0"/>
              <a:t>свыше </a:t>
            </a:r>
            <a:r>
              <a:rPr lang="ru-RU" sz="1800" u="sng" dirty="0" smtClean="0"/>
              <a:t>тридцати </a:t>
            </a:r>
            <a:r>
              <a:rPr lang="ru-RU" sz="1800" dirty="0"/>
              <a:t>кустов роз. Около музея </a:t>
            </a:r>
            <a:r>
              <a:rPr lang="ru-RU" sz="1800" b="1" i="1" dirty="0" smtClean="0"/>
              <a:t>находилось</a:t>
            </a:r>
            <a:r>
              <a:rPr lang="ru-RU" sz="1800" dirty="0" smtClean="0"/>
              <a:t> </a:t>
            </a:r>
            <a:r>
              <a:rPr lang="ru-RU" sz="1800" u="sng" dirty="0"/>
              <a:t>не менее </a:t>
            </a:r>
            <a:r>
              <a:rPr lang="ru-RU" sz="1800" u="sng" dirty="0" smtClean="0"/>
              <a:t>пятнадцати </a:t>
            </a:r>
            <a:r>
              <a:rPr lang="ru-RU" sz="1800" dirty="0"/>
              <a:t>посетителей. Возле телефона </a:t>
            </a:r>
            <a:r>
              <a:rPr lang="ru-RU" sz="1800" b="1" i="1" dirty="0" smtClean="0"/>
              <a:t>лежало</a:t>
            </a:r>
            <a:r>
              <a:rPr lang="ru-RU" sz="1800" dirty="0" smtClean="0"/>
              <a:t> </a:t>
            </a:r>
            <a:r>
              <a:rPr lang="ru-RU" sz="1800" u="sng" dirty="0"/>
              <a:t>примерно </a:t>
            </a:r>
            <a:r>
              <a:rPr lang="ru-RU" sz="1800" u="sng" dirty="0" smtClean="0"/>
              <a:t>двадцать </a:t>
            </a:r>
            <a:r>
              <a:rPr lang="ru-RU" sz="1800" dirty="0"/>
              <a:t>ключей.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72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15" y="70930"/>
            <a:ext cx="5164295" cy="6388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Сорока птица. Особенности и образ жизни сороки | Животный ми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" y="784225"/>
            <a:ext cx="2913448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стрицы. Полезный деликатес | Gurmania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35" y="784225"/>
            <a:ext cx="2136775" cy="14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кусная осетрина, запеченная в духов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7" y="802940"/>
            <a:ext cx="2136775" cy="14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549900" cy="2862322"/>
          </a:xfrm>
        </p:spPr>
        <p:txBody>
          <a:bodyPr/>
          <a:lstStyle/>
          <a:p>
            <a:r>
              <a:rPr lang="ru-RU" b="1" dirty="0"/>
              <a:t>Прочитайте диалог. Побеседуйте с одноклассниками о путешествиях.</a:t>
            </a:r>
          </a:p>
          <a:p>
            <a:r>
              <a:rPr lang="ru-RU" sz="1800" dirty="0"/>
              <a:t>- Сколько ребят поедут на экскурсию в Хиву?</a:t>
            </a:r>
          </a:p>
          <a:p>
            <a:r>
              <a:rPr lang="ru-RU" sz="1800" dirty="0"/>
              <a:t>- Точно не знаю. Наверное, </a:t>
            </a:r>
            <a:r>
              <a:rPr lang="ru-RU" sz="1800" b="1" i="1" dirty="0"/>
              <a:t>четырнадцать-пятнадцать</a:t>
            </a:r>
            <a:r>
              <a:rPr lang="ru-RU" sz="1800" dirty="0"/>
              <a:t>.</a:t>
            </a:r>
          </a:p>
          <a:p>
            <a:r>
              <a:rPr lang="ru-RU" sz="1800" dirty="0"/>
              <a:t>- А сколько мест в нашем автобусе?</a:t>
            </a:r>
          </a:p>
          <a:p>
            <a:r>
              <a:rPr lang="ru-RU" sz="1800" dirty="0"/>
              <a:t>- По-моему, </a:t>
            </a:r>
            <a:r>
              <a:rPr lang="ru-RU" sz="1800" b="1" i="1" dirty="0"/>
              <a:t>мест двадцать</a:t>
            </a:r>
            <a:r>
              <a:rPr lang="ru-RU" sz="1800" dirty="0"/>
              <a:t>.</a:t>
            </a:r>
          </a:p>
          <a:p>
            <a:r>
              <a:rPr lang="ru-RU" sz="1800" dirty="0"/>
              <a:t>- Уточни, сколько мест в автобусе. Нужно позвать ещё </a:t>
            </a:r>
            <a:r>
              <a:rPr lang="ru-RU" sz="1800" b="1" i="1" dirty="0"/>
              <a:t>примерно пять</a:t>
            </a:r>
            <a:r>
              <a:rPr lang="ru-RU" sz="1800" dirty="0"/>
              <a:t> ребят.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416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72148" cy="2062103"/>
          </a:xfrm>
        </p:spPr>
        <p:txBody>
          <a:bodyPr/>
          <a:lstStyle/>
          <a:p>
            <a:r>
              <a:rPr lang="ru-RU" b="1" dirty="0" smtClean="0"/>
              <a:t>     Укажите </a:t>
            </a:r>
            <a:r>
              <a:rPr lang="ru-RU" b="1" dirty="0"/>
              <a:t>вместо точного количества приблизительное. Используйте различные варианты. </a:t>
            </a:r>
          </a:p>
          <a:p>
            <a:r>
              <a:rPr lang="ru-RU" sz="1400" i="1" dirty="0"/>
              <a:t>Образец</a:t>
            </a:r>
            <a:r>
              <a:rPr lang="ru-RU" sz="1400" dirty="0"/>
              <a:t>: триста человек – человек триста, примерно триста человек, более трёхсот человек, до трёхсот человек. </a:t>
            </a:r>
          </a:p>
          <a:p>
            <a:r>
              <a:rPr lang="ru-RU" sz="1800" dirty="0" smtClean="0"/>
              <a:t>    Двадцать </a:t>
            </a:r>
            <a:r>
              <a:rPr lang="ru-RU" sz="1800" dirty="0"/>
              <a:t>ребят, пятьдесят туристов, сто книг, десять помещений, пять веков назад, двести посетителей, пятнадцать научных работников.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67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800" y="564850"/>
            <a:ext cx="5479300" cy="2308324"/>
          </a:xfrm>
        </p:spPr>
        <p:txBody>
          <a:bodyPr/>
          <a:lstStyle/>
          <a:p>
            <a:r>
              <a:rPr lang="ru-RU" b="1" dirty="0"/>
              <a:t>Укажите вместо точного количества приблизительное. Используйте различные варианты. </a:t>
            </a:r>
          </a:p>
          <a:p>
            <a:r>
              <a:rPr lang="ru-RU" sz="1800" dirty="0" smtClean="0"/>
              <a:t>    Двадцать ребят – ребят двадцать, примерно двадцать ребят, более двадцати ребят, до двадцати ребят;</a:t>
            </a:r>
          </a:p>
          <a:p>
            <a:r>
              <a:rPr lang="ru-RU" sz="1800" dirty="0" smtClean="0"/>
              <a:t>    Пятьдесят туристов – туристов пятьдесят, примерно пятьдесят туристов, более пятидесяти туристов, менее пятидесяти туристов, свыше пятидесяти туристов.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98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800" y="564850"/>
            <a:ext cx="5479300" cy="2308324"/>
          </a:xfrm>
        </p:spPr>
        <p:txBody>
          <a:bodyPr/>
          <a:lstStyle/>
          <a:p>
            <a:r>
              <a:rPr lang="ru-RU" b="1" dirty="0" smtClean="0"/>
              <a:t>     Укажите </a:t>
            </a:r>
            <a:r>
              <a:rPr lang="ru-RU" b="1" dirty="0"/>
              <a:t>вместо точного количества приблизительное. Используйте различные варианты. </a:t>
            </a:r>
            <a:endParaRPr lang="ru-RU" b="1" dirty="0" smtClean="0"/>
          </a:p>
          <a:p>
            <a:r>
              <a:rPr lang="ru-RU" sz="1800" dirty="0" smtClean="0"/>
              <a:t>    Сто книг – книг сто, примерно сто книг, более ста книг, менее ста книг, свыше ста книг, приблизительно сто книг;</a:t>
            </a:r>
          </a:p>
          <a:p>
            <a:r>
              <a:rPr lang="ru-RU" sz="1800" dirty="0" smtClean="0"/>
              <a:t>    десять помещений – помещений десять, до десяти помещений, примерно десять помещений, более десяти помещений, менее десяти помещений, свыше десяти помещений;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23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800" y="564850"/>
            <a:ext cx="5479300" cy="2585323"/>
          </a:xfrm>
        </p:spPr>
        <p:txBody>
          <a:bodyPr/>
          <a:lstStyle/>
          <a:p>
            <a:r>
              <a:rPr lang="ru-RU" b="1" dirty="0" smtClean="0"/>
              <a:t>     Укажите </a:t>
            </a:r>
            <a:r>
              <a:rPr lang="ru-RU" b="1" dirty="0"/>
              <a:t>вместо точного количества приблизительное. Используйте различные варианты. </a:t>
            </a:r>
            <a:endParaRPr lang="ru-RU" b="1" dirty="0" smtClean="0"/>
          </a:p>
          <a:p>
            <a:r>
              <a:rPr lang="ru-RU" sz="1800" dirty="0" smtClean="0"/>
              <a:t>    пять </a:t>
            </a:r>
            <a:r>
              <a:rPr lang="ru-RU" sz="1800" dirty="0"/>
              <a:t>веков </a:t>
            </a:r>
            <a:r>
              <a:rPr lang="ru-RU" sz="1800" dirty="0" smtClean="0"/>
              <a:t>назад – веков пять назад, примерно пять веков назад, до пяти веков назад, более пяти веков назад, менее пяти веков назад, свыше пяти веков назад;</a:t>
            </a:r>
          </a:p>
          <a:p>
            <a:r>
              <a:rPr lang="ru-RU" sz="1800" dirty="0" smtClean="0"/>
              <a:t>    двести посетителей – посетителей двести, , до двухсот посетителей, примерно двести посетителей, более двухсот посетителей, не менее двухсот посетителей; 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6433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800" y="564850"/>
            <a:ext cx="5479300" cy="2954655"/>
          </a:xfrm>
        </p:spPr>
        <p:txBody>
          <a:bodyPr/>
          <a:lstStyle/>
          <a:p>
            <a:r>
              <a:rPr lang="ru-RU" b="1" dirty="0" smtClean="0"/>
              <a:t>     Укажите </a:t>
            </a:r>
            <a:r>
              <a:rPr lang="ru-RU" b="1" dirty="0"/>
              <a:t>вместо точного количества приблизительное. Используйте различные варианты. </a:t>
            </a:r>
            <a:endParaRPr lang="ru-RU" b="1" dirty="0" smtClean="0"/>
          </a:p>
          <a:p>
            <a:r>
              <a:rPr lang="ru-RU" sz="1800" dirty="0" smtClean="0"/>
              <a:t>    пятнадцать </a:t>
            </a:r>
            <a:r>
              <a:rPr lang="ru-RU" sz="1800" dirty="0"/>
              <a:t>научных </a:t>
            </a:r>
            <a:r>
              <a:rPr lang="ru-RU" sz="1800" dirty="0" smtClean="0"/>
              <a:t>работников – до пятнадцати научных работников, примерно пятнадцать научных работников, приблизительно</a:t>
            </a:r>
            <a:r>
              <a:rPr lang="ru-RU" sz="1800" dirty="0"/>
              <a:t> пятнадцать научных </a:t>
            </a:r>
            <a:r>
              <a:rPr lang="ru-RU" sz="1800" dirty="0" smtClean="0"/>
              <a:t>работников, свыше пятнадцати </a:t>
            </a:r>
            <a:r>
              <a:rPr lang="ru-RU" sz="1800" dirty="0"/>
              <a:t>научных </a:t>
            </a:r>
            <a:r>
              <a:rPr lang="ru-RU" sz="1800" dirty="0" smtClean="0"/>
              <a:t>работников, более пятнадцати </a:t>
            </a:r>
            <a:r>
              <a:rPr lang="ru-RU" sz="1800" dirty="0"/>
              <a:t>научных </a:t>
            </a:r>
            <a:r>
              <a:rPr lang="ru-RU" sz="1800" dirty="0" smtClean="0"/>
              <a:t>работников, менее пятнадцати </a:t>
            </a:r>
            <a:r>
              <a:rPr lang="ru-RU" sz="1800" dirty="0"/>
              <a:t>научных </a:t>
            </a:r>
            <a:r>
              <a:rPr lang="ru-RU" sz="1800" dirty="0" smtClean="0"/>
              <a:t>работников.</a:t>
            </a:r>
            <a:endParaRPr lang="ru-RU" sz="1800" dirty="0"/>
          </a:p>
          <a:p>
            <a:endParaRPr lang="ru-RU" dirty="0"/>
          </a:p>
          <a:p>
            <a:endParaRPr lang="ru-RU" b="1" dirty="0"/>
          </a:p>
          <a:p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2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800" y="564850"/>
            <a:ext cx="5479300" cy="3600986"/>
          </a:xfrm>
        </p:spPr>
        <p:txBody>
          <a:bodyPr/>
          <a:lstStyle/>
          <a:p>
            <a:r>
              <a:rPr lang="ru-RU" sz="1800" dirty="0" smtClean="0"/>
              <a:t>     50 </a:t>
            </a:r>
            <a:r>
              <a:rPr lang="ru-RU" sz="1800" dirty="0"/>
              <a:t>кирпичей, 80 ваз, 120 комнат, 40 витрин, 18 процентов, 25 градусов, 45 лет, 10 месяцев, 140 дней, 200 предметов.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i="1" dirty="0" smtClean="0"/>
              <a:t>Примерно </a:t>
            </a:r>
            <a:r>
              <a:rPr lang="ru-RU" sz="1800" dirty="0" smtClean="0"/>
              <a:t>пятьдесят </a:t>
            </a:r>
            <a:r>
              <a:rPr lang="ru-RU" sz="1800" dirty="0"/>
              <a:t>кирпичей, </a:t>
            </a:r>
            <a:r>
              <a:rPr lang="ru-RU" sz="1800" i="1" dirty="0" smtClean="0"/>
              <a:t>до </a:t>
            </a:r>
            <a:r>
              <a:rPr lang="ru-RU" sz="1800" dirty="0" smtClean="0"/>
              <a:t>восьмидесяти ваз, </a:t>
            </a:r>
            <a:r>
              <a:rPr lang="ru-RU" sz="1800" i="1" dirty="0" smtClean="0"/>
              <a:t>свыше </a:t>
            </a:r>
            <a:r>
              <a:rPr lang="ru-RU" sz="1800" dirty="0" smtClean="0"/>
              <a:t>ста двадцати  </a:t>
            </a:r>
            <a:r>
              <a:rPr lang="ru-RU" sz="1800" dirty="0"/>
              <a:t>комнат, </a:t>
            </a:r>
            <a:r>
              <a:rPr lang="ru-RU" sz="1800" i="1" dirty="0" smtClean="0"/>
              <a:t>около</a:t>
            </a:r>
            <a:r>
              <a:rPr lang="ru-RU" sz="1800" dirty="0" smtClean="0"/>
              <a:t> сорока </a:t>
            </a:r>
            <a:r>
              <a:rPr lang="ru-RU" sz="1800" dirty="0"/>
              <a:t>витрин, </a:t>
            </a:r>
            <a:r>
              <a:rPr lang="ru-RU" sz="1800" i="1" dirty="0" smtClean="0"/>
              <a:t>приблизительно</a:t>
            </a:r>
            <a:r>
              <a:rPr lang="ru-RU" sz="1800" dirty="0" smtClean="0"/>
              <a:t> восемнадцать  </a:t>
            </a:r>
            <a:r>
              <a:rPr lang="ru-RU" sz="1800" dirty="0"/>
              <a:t>процентов, </a:t>
            </a:r>
            <a:r>
              <a:rPr lang="ru-RU" sz="1800" dirty="0" smtClean="0"/>
              <a:t>градусов двадцать пять, </a:t>
            </a:r>
            <a:r>
              <a:rPr lang="ru-RU" sz="1800" i="1" dirty="0" smtClean="0"/>
              <a:t>менее </a:t>
            </a:r>
            <a:r>
              <a:rPr lang="ru-RU" sz="1800" dirty="0" smtClean="0"/>
              <a:t>сорока пяти  </a:t>
            </a:r>
            <a:r>
              <a:rPr lang="ru-RU" sz="1800" dirty="0"/>
              <a:t>лет, </a:t>
            </a:r>
            <a:r>
              <a:rPr lang="ru-RU" sz="1800" i="1" dirty="0" smtClean="0"/>
              <a:t>более</a:t>
            </a:r>
            <a:r>
              <a:rPr lang="ru-RU" sz="1800" dirty="0" smtClean="0"/>
              <a:t> десяти </a:t>
            </a:r>
            <a:r>
              <a:rPr lang="ru-RU" sz="1800" dirty="0"/>
              <a:t>месяцев, </a:t>
            </a:r>
            <a:r>
              <a:rPr lang="ru-RU" sz="1800" i="1" dirty="0" smtClean="0"/>
              <a:t>до</a:t>
            </a:r>
            <a:r>
              <a:rPr lang="ru-RU" sz="1800" dirty="0" smtClean="0"/>
              <a:t> ста сорока </a:t>
            </a:r>
            <a:r>
              <a:rPr lang="ru-RU" sz="1800" dirty="0"/>
              <a:t>дней, </a:t>
            </a:r>
            <a:r>
              <a:rPr lang="ru-RU" sz="1800" i="1" dirty="0" smtClean="0"/>
              <a:t>не менее </a:t>
            </a:r>
            <a:r>
              <a:rPr lang="ru-RU" sz="1800" dirty="0" smtClean="0"/>
              <a:t>двухсот </a:t>
            </a:r>
            <a:r>
              <a:rPr lang="ru-RU" sz="1800" dirty="0"/>
              <a:t>предметов.</a:t>
            </a:r>
          </a:p>
          <a:p>
            <a:endParaRPr lang="ru-RU" sz="1800" dirty="0"/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  <a:p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758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98425"/>
            <a:ext cx="5337810" cy="369332"/>
          </a:xfrm>
        </p:spPr>
        <p:txBody>
          <a:bodyPr/>
          <a:lstStyle/>
          <a:p>
            <a:pPr algn="ctr"/>
            <a:r>
              <a:rPr lang="ru-RU" sz="2400" dirty="0" smtClean="0"/>
              <a:t>Выполните самостоятельно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860425"/>
            <a:ext cx="5337810" cy="1107996"/>
          </a:xfrm>
        </p:spPr>
        <p:txBody>
          <a:bodyPr/>
          <a:lstStyle/>
          <a:p>
            <a:pPr algn="ctr"/>
            <a:r>
              <a:rPr lang="ru-RU" sz="2400" dirty="0" smtClean="0"/>
              <a:t>Упражнения 6, 7 на странице 90.</a:t>
            </a:r>
          </a:p>
          <a:p>
            <a:pPr algn="ctr"/>
            <a:r>
              <a:rPr lang="ru-RU" sz="2400" dirty="0" smtClean="0"/>
              <a:t>Прочитайте рубрику «С русским языком вокруг света».</a:t>
            </a:r>
          </a:p>
        </p:txBody>
      </p:sp>
    </p:spTree>
    <p:extLst>
      <p:ext uri="{BB962C8B-B14F-4D97-AF65-F5344CB8AC3E}">
        <p14:creationId xmlns:p14="http://schemas.microsoft.com/office/powerpoint/2010/main" val="22687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0"/>
            <a:ext cx="5164295" cy="638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307777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165337" y="746315"/>
            <a:ext cx="5410200" cy="153888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!!! Имена числительные (</a:t>
            </a:r>
            <a:r>
              <a:rPr lang="en-US" sz="2000" i="1" dirty="0"/>
              <a:t>son</a:t>
            </a:r>
            <a:r>
              <a:rPr lang="ru-RU" sz="2000" dirty="0"/>
              <a:t>) называют </a:t>
            </a:r>
            <a:r>
              <a:rPr lang="ru-RU" sz="2000" dirty="0" smtClean="0"/>
              <a:t>     количество </a:t>
            </a:r>
            <a:r>
              <a:rPr lang="ru-RU" sz="2000" dirty="0"/>
              <a:t>предметов или порядок при счёте. </a:t>
            </a:r>
          </a:p>
          <a:p>
            <a:r>
              <a:rPr lang="ru-RU" sz="2000" dirty="0"/>
              <a:t>Они отвечают на вопросы сколько? (</a:t>
            </a:r>
            <a:r>
              <a:rPr lang="en-US" sz="2000" dirty="0" err="1"/>
              <a:t>qancha</a:t>
            </a:r>
            <a:r>
              <a:rPr lang="ru-RU" sz="2000" dirty="0"/>
              <a:t>? </a:t>
            </a:r>
            <a:r>
              <a:rPr lang="en-US" sz="2000" dirty="0" err="1"/>
              <a:t>necha</a:t>
            </a:r>
            <a:r>
              <a:rPr lang="ru-RU" sz="2000" dirty="0"/>
              <a:t>? </a:t>
            </a:r>
            <a:r>
              <a:rPr lang="en-US" sz="2000" dirty="0" err="1"/>
              <a:t>nechta</a:t>
            </a:r>
            <a:r>
              <a:rPr lang="ru-RU" sz="2000" dirty="0"/>
              <a:t>?) или который? (</a:t>
            </a:r>
            <a:r>
              <a:rPr lang="en-US" sz="2000" dirty="0" err="1" smtClean="0"/>
              <a:t>nechanchi</a:t>
            </a:r>
            <a:r>
              <a:rPr lang="ru-RU" sz="2000" dirty="0" smtClean="0"/>
              <a:t>?)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96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Имя числительное как часть речи - online prese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23248"/>
          </a:xfrm>
        </p:spPr>
        <p:txBody>
          <a:bodyPr/>
          <a:lstStyle/>
          <a:p>
            <a:pPr algn="ctr"/>
            <a:r>
              <a:rPr lang="ru-RU" sz="2000" dirty="0"/>
              <a:t>Как </a:t>
            </a:r>
            <a:r>
              <a:rPr lang="ru-RU" sz="2000" dirty="0" smtClean="0"/>
              <a:t>изменяется числительное один</a:t>
            </a:r>
            <a:r>
              <a:rPr lang="ru-RU" sz="2000" dirty="0"/>
              <a:t>?</a:t>
            </a:r>
            <a:r>
              <a:rPr lang="ru-RU" sz="2000" i="1" dirty="0">
                <a:solidFill>
                  <a:schemeClr val="tx2"/>
                </a:solidFill>
              </a:rPr>
              <a:t/>
            </a:r>
            <a:br>
              <a:rPr lang="ru-RU" sz="2000" i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699" y="555625"/>
            <a:ext cx="5486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Вспомните! Два? Две?</a:t>
            </a:r>
            <a:endParaRPr lang="ru-RU" dirty="0"/>
          </a:p>
        </p:txBody>
      </p:sp>
      <p:sp>
        <p:nvSpPr>
          <p:cNvPr id="5" name="AutoShape 2" descr="Газел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Статуэтки бабушки до 10 тысяч рублей — купить на Яндекс.Марк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" y="588619"/>
            <a:ext cx="2498725" cy="24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татуэтки бабушки до 10 тысяч рублей — купить на Яндекс.Марке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840974"/>
            <a:ext cx="22098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1789</Words>
  <Application>Microsoft Office PowerPoint</Application>
  <PresentationFormat>Произвольный</PresentationFormat>
  <Paragraphs>230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Arial</vt:lpstr>
      <vt:lpstr>Arial</vt:lpstr>
      <vt:lpstr>Calibri</vt:lpstr>
      <vt:lpstr>Times New Roman</vt:lpstr>
      <vt:lpstr>Wingdings</vt:lpstr>
      <vt:lpstr>Office Theme</vt:lpstr>
      <vt:lpstr> Русский язык</vt:lpstr>
      <vt:lpstr>Сегодня на уроке</vt:lpstr>
      <vt:lpstr>Проверим упражнение 16 (стр. 84)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изменяется числительное один? </vt:lpstr>
      <vt:lpstr>Вспомните! Два? Две?</vt:lpstr>
      <vt:lpstr>Разряды имён числительных</vt:lpstr>
      <vt:lpstr>Презентация PowerPoint</vt:lpstr>
      <vt:lpstr>Упражнение 18</vt:lpstr>
      <vt:lpstr>Упражнение 18</vt:lpstr>
      <vt:lpstr>Упражнение 18</vt:lpstr>
      <vt:lpstr>Презентация PowerPoint</vt:lpstr>
      <vt:lpstr>Склонение числительных 40, 90, 100</vt:lpstr>
      <vt:lpstr>Упражнение 19</vt:lpstr>
      <vt:lpstr>Упражнение 19</vt:lpstr>
      <vt:lpstr>Упражнение 20</vt:lpstr>
      <vt:lpstr>Упражнение 20</vt:lpstr>
      <vt:lpstr>Упражнение 21</vt:lpstr>
      <vt:lpstr>Упражнение 22</vt:lpstr>
      <vt:lpstr>Упражнение 22</vt:lpstr>
      <vt:lpstr>Склонение сложных числительных</vt:lpstr>
      <vt:lpstr>Как изменяются составные числительные </vt:lpstr>
      <vt:lpstr>Склонение составных числительных</vt:lpstr>
      <vt:lpstr>Презентация PowerPoint</vt:lpstr>
      <vt:lpstr>Упражнение 23 </vt:lpstr>
      <vt:lpstr>Презентация PowerPoint</vt:lpstr>
      <vt:lpstr>      Задание для самостоятельного выполнения</vt:lpstr>
      <vt:lpstr> Русский язык</vt:lpstr>
      <vt:lpstr>Сегодня на уроке</vt:lpstr>
      <vt:lpstr>Проверим упражнение 24</vt:lpstr>
      <vt:lpstr>Презентация PowerPoint</vt:lpstr>
      <vt:lpstr>Проверим упражнение 24</vt:lpstr>
      <vt:lpstr>Динозавры</vt:lpstr>
      <vt:lpstr>Тираннозавр </vt:lpstr>
      <vt:lpstr> </vt:lpstr>
      <vt:lpstr>Упражнение 25</vt:lpstr>
      <vt:lpstr>Как сказать о приблизительном количестве предметов?  </vt:lpstr>
      <vt:lpstr>Интервью Анвара в Самарканде </vt:lpstr>
      <vt:lpstr>Самарканд</vt:lpstr>
      <vt:lpstr>Самарканд</vt:lpstr>
      <vt:lpstr>Упражнение 1</vt:lpstr>
      <vt:lpstr>Упражнение 1</vt:lpstr>
      <vt:lpstr>Запомните !</vt:lpstr>
      <vt:lpstr>Запомните!</vt:lpstr>
      <vt:lpstr>Упражнение 2</vt:lpstr>
      <vt:lpstr>Проверим упражнение 2 </vt:lpstr>
      <vt:lpstr>Упражнение 3</vt:lpstr>
      <vt:lpstr>Упражнение 4</vt:lpstr>
      <vt:lpstr>Упражнение 4</vt:lpstr>
      <vt:lpstr>Упражнение 4</vt:lpstr>
      <vt:lpstr>Упражнение 4</vt:lpstr>
      <vt:lpstr>Упражнение 4</vt:lpstr>
      <vt:lpstr>Упражнение 5</vt:lpstr>
      <vt:lpstr>Выполните самостоятельно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255</cp:revision>
  <dcterms:created xsi:type="dcterms:W3CDTF">2020-04-13T08:06:06Z</dcterms:created>
  <dcterms:modified xsi:type="dcterms:W3CDTF">2021-01-05T10:44:42Z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