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308" r:id="rId4"/>
    <p:sldId id="392" r:id="rId5"/>
    <p:sldId id="391" r:id="rId6"/>
    <p:sldId id="383" r:id="rId7"/>
    <p:sldId id="394" r:id="rId8"/>
    <p:sldId id="370" r:id="rId9"/>
    <p:sldId id="382" r:id="rId10"/>
    <p:sldId id="372" r:id="rId11"/>
    <p:sldId id="373" r:id="rId12"/>
    <p:sldId id="371" r:id="rId13"/>
    <p:sldId id="376" r:id="rId14"/>
    <p:sldId id="374" r:id="rId15"/>
    <p:sldId id="379" r:id="rId16"/>
    <p:sldId id="380" r:id="rId17"/>
    <p:sldId id="381" r:id="rId18"/>
    <p:sldId id="384" r:id="rId19"/>
    <p:sldId id="385" r:id="rId20"/>
    <p:sldId id="386" r:id="rId21"/>
    <p:sldId id="387" r:id="rId22"/>
    <p:sldId id="389" r:id="rId23"/>
    <p:sldId id="388" r:id="rId24"/>
    <p:sldId id="390" r:id="rId25"/>
    <p:sldId id="393" r:id="rId26"/>
  </p:sldIdLst>
  <p:sldSz cx="5765800" cy="3244850"/>
  <p:notesSz cx="5765800" cy="3244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1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126" autoAdjust="0"/>
  </p:normalViewPr>
  <p:slideViewPr>
    <p:cSldViewPr>
      <p:cViewPr varScale="1">
        <p:scale>
          <a:sx n="150" d="100"/>
          <a:sy n="150" d="100"/>
        </p:scale>
        <p:origin x="672" y="12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64222E-11E2-44E5-BFA0-64DAF91584BF}" type="datetimeFigureOut">
              <a:rPr lang="ru-RU" smtClean="0"/>
              <a:t>29.12.2020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11350" y="406400"/>
            <a:ext cx="1943100" cy="109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62100"/>
            <a:ext cx="4613275" cy="1277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95E4D-3E1C-47C6-9156-B3D07E7AC9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317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5" y="1005903"/>
            <a:ext cx="4900930" cy="681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0" y="1817116"/>
            <a:ext cx="4036060" cy="811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9387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12/29/2020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12/29/2020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5257166" y="159367"/>
            <a:ext cx="252729" cy="25272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12/29/2020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0" y="536168"/>
            <a:ext cx="5650865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435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7313" y="781128"/>
            <a:ext cx="4531172" cy="2094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0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6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35"/>
            <a:ext cx="5760085" cy="102108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34554" y="1536"/>
            <a:ext cx="3527290" cy="90729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3400" spc="-5" dirty="0" err="1"/>
              <a:t>Русский</a:t>
            </a:r>
            <a:r>
              <a:rPr sz="3400" spc="-55" dirty="0"/>
              <a:t> </a:t>
            </a:r>
            <a:r>
              <a:rPr sz="3400" spc="10" dirty="0" err="1" smtClean="0"/>
              <a:t>язык</a:t>
            </a:r>
            <a:r>
              <a:rPr lang="ru-RU" sz="3400" spc="10" dirty="0" smtClean="0"/>
              <a:t/>
            </a:r>
            <a:br>
              <a:rPr lang="ru-RU" sz="3400" spc="10" dirty="0" smtClean="0"/>
            </a:br>
            <a:r>
              <a:rPr lang="ru-RU" sz="2400" spc="10" dirty="0" smtClean="0"/>
              <a:t>литературное чтение </a:t>
            </a:r>
            <a:endParaRPr sz="2400" dirty="0"/>
          </a:p>
        </p:txBody>
      </p:sp>
      <p:sp>
        <p:nvSpPr>
          <p:cNvPr id="4" name="object 4"/>
          <p:cNvSpPr txBox="1"/>
          <p:nvPr/>
        </p:nvSpPr>
        <p:spPr>
          <a:xfrm>
            <a:off x="673100" y="1388663"/>
            <a:ext cx="2514600" cy="145296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8415" algn="ctr">
              <a:spcBef>
                <a:spcPts val="110"/>
              </a:spcBef>
            </a:pPr>
            <a:r>
              <a:rPr sz="1750" b="1" spc="-20" dirty="0" err="1">
                <a:solidFill>
                  <a:srgbClr val="002060"/>
                </a:solidFill>
                <a:latin typeface="Arial"/>
                <a:cs typeface="Arial"/>
              </a:rPr>
              <a:t>Тема</a:t>
            </a:r>
            <a:r>
              <a:rPr sz="1750" b="1" spc="-20" dirty="0" smtClean="0">
                <a:solidFill>
                  <a:srgbClr val="002060"/>
                </a:solidFill>
                <a:latin typeface="Arial"/>
                <a:cs typeface="Arial"/>
              </a:rPr>
              <a:t>:</a:t>
            </a:r>
            <a:endParaRPr lang="ru-RU" sz="1750" b="1" spc="-20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18415" algn="ctr">
              <a:spcBef>
                <a:spcPts val="110"/>
              </a:spcBef>
            </a:pPr>
            <a:r>
              <a:rPr lang="ru-RU" b="1" spc="-20" dirty="0" smtClean="0">
                <a:solidFill>
                  <a:srgbClr val="002060"/>
                </a:solidFill>
                <a:latin typeface="Arial"/>
                <a:cs typeface="Arial"/>
              </a:rPr>
              <a:t>Михаил Михайлович Пришвин</a:t>
            </a:r>
            <a:endParaRPr lang="ru-RU" b="1" spc="-2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18415" algn="ctr">
              <a:spcBef>
                <a:spcPts val="110"/>
              </a:spcBef>
            </a:pPr>
            <a:endParaRPr lang="ru-RU" sz="1750" b="1" spc="-20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18415" algn="ctr">
              <a:spcBef>
                <a:spcPts val="110"/>
              </a:spcBef>
            </a:pPr>
            <a:r>
              <a:rPr lang="ru-RU" sz="2000" b="1" spc="-20" dirty="0" smtClean="0">
                <a:solidFill>
                  <a:srgbClr val="002060"/>
                </a:solidFill>
                <a:latin typeface="Arial"/>
                <a:cs typeface="Arial"/>
              </a:rPr>
              <a:t>«Журка»</a:t>
            </a:r>
            <a:endParaRPr lang="ru-RU" sz="2000" b="1" spc="-2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1846" y="1377532"/>
            <a:ext cx="344170" cy="676275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4686759" y="212868"/>
            <a:ext cx="634365" cy="634365"/>
            <a:chOff x="4686759" y="212868"/>
            <a:chExt cx="634365" cy="634365"/>
          </a:xfrm>
        </p:grpSpPr>
        <p:sp>
          <p:nvSpPr>
            <p:cNvPr id="11" name="object 11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924206" y="249024"/>
            <a:ext cx="173355" cy="3727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5"/>
              </a:spcBef>
            </a:pPr>
            <a:r>
              <a:rPr lang="ru-RU" sz="2250" b="1" spc="10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225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11700" y="541953"/>
            <a:ext cx="594184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400" b="1" spc="5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ласс</a:t>
            </a:r>
            <a:endParaRPr sz="1400" b="1" dirty="0">
              <a:latin typeface="Arial"/>
              <a:cs typeface="Arial"/>
            </a:endParaRPr>
          </a:p>
        </p:txBody>
      </p:sp>
      <p:sp>
        <p:nvSpPr>
          <p:cNvPr id="27" name="object 5"/>
          <p:cNvSpPr/>
          <p:nvPr/>
        </p:nvSpPr>
        <p:spPr>
          <a:xfrm>
            <a:off x="221846" y="2155825"/>
            <a:ext cx="344170" cy="676275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Picture 4" descr="D:\клипарт\школа\0_b410d_2f9dc2cf_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7635" y="249024"/>
            <a:ext cx="656763" cy="529060"/>
          </a:xfrm>
          <a:prstGeom prst="rect">
            <a:avLst/>
          </a:prstGeom>
          <a:noFill/>
        </p:spPr>
      </p:pic>
      <p:pic>
        <p:nvPicPr>
          <p:cNvPr id="1026" name="Picture 2" descr="М. Пришвин «Журка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068" y="1486860"/>
            <a:ext cx="1285699" cy="165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Рассказ Журка Пришвин про журавля читайте детские сказки онлайн бесплатно |  Русская сказ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71615" y="1115203"/>
            <a:ext cx="1464652" cy="120093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100" y="102424"/>
            <a:ext cx="5172947" cy="315471"/>
          </a:xfrm>
        </p:spPr>
        <p:txBody>
          <a:bodyPr/>
          <a:lstStyle/>
          <a:p>
            <a:pPr algn="ctr"/>
            <a:r>
              <a:rPr lang="ru-RU" dirty="0" smtClean="0"/>
              <a:t>О чём спросила жена?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92100" y="708025"/>
            <a:ext cx="2667000" cy="2094369"/>
          </a:xfrm>
        </p:spPr>
        <p:txBody>
          <a:bodyPr/>
          <a:lstStyle/>
          <a:p>
            <a:pPr fontAlgn="base"/>
            <a:r>
              <a:rPr lang="ru-RU" sz="1800" b="0" i="0" dirty="0" smtClean="0"/>
              <a:t>— </a:t>
            </a:r>
            <a:r>
              <a:rPr lang="ru-RU" sz="1800" b="0" i="0" dirty="0"/>
              <a:t>А сколько он может съесть их? Десять может?</a:t>
            </a:r>
          </a:p>
          <a:p>
            <a:pPr fontAlgn="base"/>
            <a:r>
              <a:rPr lang="ru-RU" sz="1800" b="0" i="0" dirty="0"/>
              <a:t>— Десять, — говорю, — может.</a:t>
            </a:r>
          </a:p>
          <a:p>
            <a:pPr fontAlgn="base"/>
            <a:r>
              <a:rPr lang="ru-RU" sz="1800" b="0" i="0" dirty="0"/>
              <a:t>— А ежели двадцать?</a:t>
            </a:r>
          </a:p>
          <a:p>
            <a:pPr fontAlgn="base"/>
            <a:r>
              <a:rPr lang="ru-RU" sz="1800" b="0" i="0" dirty="0"/>
              <a:t>— Двадцать, — говорю, — едва ли…</a:t>
            </a:r>
          </a:p>
          <a:p>
            <a:endParaRPr lang="ru-RU" sz="2000" dirty="0"/>
          </a:p>
        </p:txBody>
      </p:sp>
      <p:pic>
        <p:nvPicPr>
          <p:cNvPr id="3074" name="Picture 2" descr="Рассказ Журка, Пришвин Михаил - читать для детей онлай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300" y="680244"/>
            <a:ext cx="19431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13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8300" y="104645"/>
            <a:ext cx="5249147" cy="315471"/>
          </a:xfrm>
        </p:spPr>
        <p:txBody>
          <a:bodyPr/>
          <a:lstStyle/>
          <a:p>
            <a:pPr algn="ctr"/>
            <a:r>
              <a:rPr lang="ru-RU" dirty="0" smtClean="0"/>
              <a:t>Кого больше всех любил Журка?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15900" y="685701"/>
            <a:ext cx="2895600" cy="2308324"/>
          </a:xfrm>
        </p:spPr>
        <p:txBody>
          <a:bodyPr/>
          <a:lstStyle/>
          <a:p>
            <a:r>
              <a:rPr lang="ru-RU" sz="1800" b="0" i="0" dirty="0" smtClean="0"/>
              <a:t>…и </a:t>
            </a:r>
            <a:r>
              <a:rPr lang="ru-RU" sz="1800" b="0" i="0" dirty="0"/>
              <a:t>стал он за женой всюду ходить. Она корову доить — и Журка с ней, она в огород — и Журке там надо, и тоже на полевые, колхозные работы ходит с ней, и за водой.</a:t>
            </a:r>
            <a:r>
              <a:rPr lang="ru-RU" b="0" i="0" dirty="0"/>
              <a:t> </a:t>
            </a:r>
            <a:endParaRPr lang="ru-RU" dirty="0"/>
          </a:p>
        </p:txBody>
      </p:sp>
      <p:pic>
        <p:nvPicPr>
          <p:cNvPr id="6146" name="Picture 2" descr="Рассказ &quot;Журка&quot; - читать онлайн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872" y="708025"/>
            <a:ext cx="2289175" cy="228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Пришвин. &quot;Журка&quot; рисунок к рассказу как нарисовать, примеры где смотреть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872" y="663576"/>
            <a:ext cx="2282825" cy="236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99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100" y="102424"/>
            <a:ext cx="5172947" cy="315471"/>
          </a:xfrm>
        </p:spPr>
        <p:txBody>
          <a:bodyPr/>
          <a:lstStyle/>
          <a:p>
            <a:pPr algn="ctr"/>
            <a:r>
              <a:rPr lang="ru-RU" dirty="0" smtClean="0"/>
              <a:t>Как называла женщина Журку?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5900" y="784225"/>
            <a:ext cx="2819400" cy="1661993"/>
          </a:xfrm>
        </p:spPr>
        <p:txBody>
          <a:bodyPr/>
          <a:lstStyle/>
          <a:p>
            <a:r>
              <a:rPr lang="ru-RU" sz="1800" b="0" i="0" dirty="0" smtClean="0"/>
              <a:t>- Такой умница! </a:t>
            </a:r>
          </a:p>
          <a:p>
            <a:r>
              <a:rPr lang="ru-RU" sz="1800" b="0" i="0" dirty="0" smtClean="0"/>
              <a:t>Но </a:t>
            </a:r>
            <a:r>
              <a:rPr lang="ru-RU" sz="1800" b="0" i="0" dirty="0"/>
              <a:t>только ежели случится — нет его, крикнет только одно: «Фру-фру!» — и он к ней бежит. Такой умница!</a:t>
            </a:r>
            <a:endParaRPr lang="ru-RU" sz="1800" dirty="0"/>
          </a:p>
        </p:txBody>
      </p:sp>
      <p:pic>
        <p:nvPicPr>
          <p:cNvPr id="7170" name="Picture 2" descr="Аудиокнига Пришвина Жур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300" y="708025"/>
            <a:ext cx="21336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Рассказ Журка - Михаил Пришвин. Читать онлайн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0" r="16800" b="2500"/>
          <a:stretch/>
        </p:blipFill>
        <p:spPr bwMode="auto">
          <a:xfrm>
            <a:off x="3470277" y="640941"/>
            <a:ext cx="2079623" cy="220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600" y="102424"/>
            <a:ext cx="5600700" cy="315471"/>
          </a:xfrm>
        </p:spPr>
        <p:txBody>
          <a:bodyPr/>
          <a:lstStyle/>
          <a:p>
            <a:pPr algn="ctr"/>
            <a:r>
              <a:rPr lang="ru-RU" dirty="0" smtClean="0"/>
              <a:t>Как журавль оказался в середине болота?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9701" y="555626"/>
            <a:ext cx="3276600" cy="2746906"/>
          </a:xfrm>
        </p:spPr>
        <p:txBody>
          <a:bodyPr/>
          <a:lstStyle/>
          <a:p>
            <a:pPr fontAlgn="base"/>
            <a:r>
              <a:rPr lang="ru-RU" sz="1400" b="0" i="0" dirty="0" smtClean="0"/>
              <a:t>   Раз </a:t>
            </a:r>
            <a:r>
              <a:rPr lang="ru-RU" sz="1400" b="0" i="0" dirty="0"/>
              <a:t>пошла жена за водой вниз, к болоту, и Журка за ней. Лягушонок небольшой сидел у колодца и прыг от Журки в болото. Журка за ним, а вода глубокая, и с берега до лягушонка не дотянешься. Мах-мах крыльями Журка и вдруг полетел. Жена ахнула — и за ним. Мах-мах руками, а подняться не может. И в слезы, и к нам: «Ах, ах, горе какое! Ах, ах!» Мы все прибежали к колодцу. Видим — Журка далеко, на середине нашего болота сидит.</a:t>
            </a:r>
          </a:p>
          <a:p>
            <a:endParaRPr lang="ru-RU" sz="1050" dirty="0"/>
          </a:p>
        </p:txBody>
      </p:sp>
      <p:pic>
        <p:nvPicPr>
          <p:cNvPr id="5122" name="Picture 2" descr="Журка - Пришвин М.М. Рассказ про молодого журавля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1" y="580232"/>
            <a:ext cx="2133598" cy="233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00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5901" y="631826"/>
            <a:ext cx="2971800" cy="2585323"/>
          </a:xfrm>
        </p:spPr>
        <p:txBody>
          <a:bodyPr/>
          <a:lstStyle/>
          <a:p>
            <a:pPr fontAlgn="base"/>
            <a:r>
              <a:rPr lang="ru-RU" sz="1400" b="0" i="0" dirty="0" smtClean="0"/>
              <a:t>   Тут </a:t>
            </a:r>
            <a:r>
              <a:rPr lang="ru-RU" sz="1400" b="0" i="0" dirty="0"/>
              <a:t>уж жена себя не помнит от радости, велит ребятам бежать скорее за лягушками. В этот год лягушек было множество, ребята скоро набрали два картуза. Принесли ребята лягушек, стали давать и считать. Дали пять — проглотил, дали десять — проглотил, двадцать и тридцать, да так вот и проглотил за один раз сорок три лягушки.</a:t>
            </a:r>
          </a:p>
          <a:p>
            <a:endParaRPr lang="ru-RU" sz="1400" dirty="0"/>
          </a:p>
        </p:txBody>
      </p:sp>
      <p:pic>
        <p:nvPicPr>
          <p:cNvPr id="4098" name="Picture 2" descr="Урок литературного чтения во 2 классе Тема: О братьях наших меньших. М.  Пришвин «Журка»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708025"/>
            <a:ext cx="2067232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5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0752" y="625634"/>
            <a:ext cx="5249148" cy="2215991"/>
          </a:xfrm>
        </p:spPr>
        <p:txBody>
          <a:bodyPr/>
          <a:lstStyle/>
          <a:p>
            <a:r>
              <a:rPr lang="ru-RU" sz="1800" b="0" i="0" dirty="0" smtClean="0"/>
              <a:t>     Истории </a:t>
            </a:r>
            <a:r>
              <a:rPr lang="ru-RU" sz="1800" b="0" i="0" dirty="0"/>
              <a:t>о животных, написанные Михаилом Пришвиным, адресованы детям. Замечательный </a:t>
            </a:r>
            <a:r>
              <a:rPr lang="ru-RU" sz="1800" b="0" i="0" dirty="0" smtClean="0"/>
              <a:t>писатель рассказал </a:t>
            </a:r>
            <a:r>
              <a:rPr lang="ru-RU" sz="1800" b="0" i="0" dirty="0"/>
              <a:t>детям об окружающем животном мире, </a:t>
            </a:r>
            <a:r>
              <a:rPr lang="ru-RU" sz="1800" b="0" i="0" dirty="0" smtClean="0"/>
              <a:t>показал каким </a:t>
            </a:r>
            <a:r>
              <a:rPr lang="ru-RU" sz="1800" b="0" i="0" dirty="0"/>
              <a:t>может </a:t>
            </a:r>
            <a:r>
              <a:rPr lang="ru-RU" sz="1800" b="0" i="0" dirty="0" smtClean="0"/>
              <a:t>быть отношение </a:t>
            </a:r>
            <a:r>
              <a:rPr lang="ru-RU" sz="1800" b="0" i="0" dirty="0"/>
              <a:t>между человеком и природой, </a:t>
            </a:r>
            <a:r>
              <a:rPr lang="ru-RU" sz="1800" b="0" i="0" dirty="0" smtClean="0"/>
              <a:t>животными. Главная мысль — человек в большой </a:t>
            </a:r>
            <a:r>
              <a:rPr lang="ru-RU" sz="1800" b="0" i="0" dirty="0"/>
              <a:t>ответственности за животное или птицу, которых </a:t>
            </a:r>
            <a:r>
              <a:rPr lang="ru-RU" sz="1800" b="0" i="0" dirty="0" smtClean="0"/>
              <a:t>приручает.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2265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0753" y="907097"/>
            <a:ext cx="2734547" cy="1477328"/>
          </a:xfrm>
        </p:spPr>
        <p:txBody>
          <a:bodyPr/>
          <a:lstStyle/>
          <a:p>
            <a:r>
              <a:rPr lang="ru-RU" b="0" i="0" dirty="0" smtClean="0"/>
              <a:t>   Автор </a:t>
            </a:r>
            <a:r>
              <a:rPr lang="ru-RU" b="0" i="0" dirty="0" smtClean="0"/>
              <a:t>показал </a:t>
            </a:r>
            <a:r>
              <a:rPr lang="ru-RU" b="0" i="0" dirty="0"/>
              <a:t>любовь птицы к людям и людей к журавлю. </a:t>
            </a:r>
            <a:endParaRPr lang="ru-RU" dirty="0"/>
          </a:p>
        </p:txBody>
      </p:sp>
      <p:pic>
        <p:nvPicPr>
          <p:cNvPr id="19458" name="Picture 2" descr="Сказка Журка читать онлайн. Книга автора Михаил Пришвин полностью бесплатн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901" y="631825"/>
            <a:ext cx="2133599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54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9700" y="631826"/>
            <a:ext cx="3352800" cy="2769989"/>
          </a:xfrm>
        </p:spPr>
        <p:txBody>
          <a:bodyPr/>
          <a:lstStyle/>
          <a:p>
            <a:r>
              <a:rPr lang="ru-RU" sz="1800" b="0" i="0" dirty="0" smtClean="0"/>
              <a:t>   Автор </a:t>
            </a:r>
            <a:r>
              <a:rPr lang="ru-RU" sz="1800" b="0" i="0" dirty="0"/>
              <a:t>не устаёт восхищаться птицей</a:t>
            </a:r>
            <a:r>
              <a:rPr lang="ru-RU" sz="1800" b="0" i="0" dirty="0" smtClean="0"/>
              <a:t>,– </a:t>
            </a:r>
            <a:r>
              <a:rPr lang="ru-RU" sz="1800" b="0" i="0" dirty="0"/>
              <a:t>несколько раз в тексте встречается восклицание «такой умница»! </a:t>
            </a:r>
            <a:r>
              <a:rPr lang="ru-RU" sz="1800" b="0" i="0" dirty="0" smtClean="0"/>
              <a:t>Пришвин с </a:t>
            </a:r>
            <a:r>
              <a:rPr lang="ru-RU" sz="1800" b="0" i="0" dirty="0"/>
              <a:t>большим вниманием, нежностью и любовью рассказал нам эту милую историю о домашнем журавле Журке.</a:t>
            </a:r>
            <a:endParaRPr lang="ru-RU" sz="1800" dirty="0"/>
          </a:p>
        </p:txBody>
      </p:sp>
      <p:pic>
        <p:nvPicPr>
          <p:cNvPr id="21506" name="Picture 2" descr="Аудиокнига Пришвина Жур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00" y="708025"/>
            <a:ext cx="189634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91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7313" y="102424"/>
            <a:ext cx="4847734" cy="1384995"/>
          </a:xfrm>
        </p:spPr>
        <p:txBody>
          <a:bodyPr/>
          <a:lstStyle/>
          <a:p>
            <a:pPr lvl="0" rtl="0"/>
            <a:r>
              <a:rPr lang="ru-RU" alt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Сколько лягушек съел журавль?</a:t>
            </a:r>
            <a:br>
              <a:rPr lang="ru-RU" altLang="ru-RU" sz="24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"/>
          <p:cNvSpPr>
            <a:spLocks noGrp="1" noChangeArrowheads="1"/>
          </p:cNvSpPr>
          <p:nvPr>
            <p:ph type="body" idx="1"/>
          </p:nvPr>
        </p:nvSpPr>
        <p:spPr bwMode="auto">
          <a:xfrm flipH="1">
            <a:off x="1282698" y="689930"/>
            <a:ext cx="304801" cy="160552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84111" rIns="0" bIns="42849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ru-RU" altLang="ru-RU" sz="3200" b="0" i="0" u="none" strike="noStrike" cap="none" normalizeH="0" baseline="0" dirty="0" smtClean="0">
                <a:ln>
                  <a:noFill/>
                </a:ln>
                <a:solidFill>
                  <a:srgbClr val="454645"/>
                </a:solidFill>
                <a:effectLst/>
                <a:cs typeface="Arial" panose="020B0604020202020204" pitchFamily="34" charset="0"/>
              </a:rPr>
              <a:t>4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ru-RU" altLang="ru-RU" sz="3200" b="0" i="0" u="none" strike="noStrike" cap="none" normalizeH="0" baseline="0" dirty="0" smtClean="0">
                <a:ln>
                  <a:noFill/>
                </a:ln>
                <a:solidFill>
                  <a:srgbClr val="454645"/>
                </a:solidFill>
                <a:effectLst/>
                <a:cs typeface="Arial" panose="020B0604020202020204" pitchFamily="34" charset="0"/>
              </a:rPr>
              <a:t>5</a:t>
            </a:r>
            <a:endParaRPr kumimoji="0" lang="ru-RU" altLang="ru-RU" sz="6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ru-RU" altLang="ru-RU" sz="3200" b="0" i="0" u="none" strike="noStrike" cap="none" normalizeH="0" baseline="0" dirty="0" smtClean="0">
                <a:ln>
                  <a:noFill/>
                </a:ln>
                <a:solidFill>
                  <a:srgbClr val="454645"/>
                </a:solidFill>
                <a:effectLst/>
                <a:cs typeface="Arial" panose="020B0604020202020204" pitchFamily="34" charset="0"/>
              </a:rPr>
              <a:t>3</a:t>
            </a:r>
          </a:p>
        </p:txBody>
      </p:sp>
      <p:sp>
        <p:nvSpPr>
          <p:cNvPr id="5" name="Кольцо 4"/>
          <p:cNvSpPr/>
          <p:nvPr/>
        </p:nvSpPr>
        <p:spPr>
          <a:xfrm>
            <a:off x="1358897" y="1404838"/>
            <a:ext cx="152401" cy="165162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227" name="Picture 11" descr="Рассказ Журка читать онлайн полностью, Пришвин М. М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82900" y="670812"/>
            <a:ext cx="2341787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36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700" y="102424"/>
            <a:ext cx="5562600" cy="1015663"/>
          </a:xfrm>
        </p:spPr>
        <p:txBody>
          <a:bodyPr/>
          <a:lstStyle/>
          <a:p>
            <a:pPr algn="ctr"/>
            <a:r>
              <a:rPr lang="ru-RU" sz="2200" b="0" dirty="0"/>
              <a:t>Что сделали с </a:t>
            </a:r>
            <a:r>
              <a:rPr lang="ru-RU" sz="2200" b="0" dirty="0" err="1"/>
              <a:t>Журкой</a:t>
            </a:r>
            <a:r>
              <a:rPr lang="ru-RU" sz="2200" b="0" dirty="0"/>
              <a:t>, чтобы не улетел?</a:t>
            </a:r>
            <a:br>
              <a:rPr lang="ru-RU" sz="2200" b="0" dirty="0"/>
            </a:br>
            <a:r>
              <a:rPr lang="ru-RU" sz="2200" b="0" dirty="0"/>
              <a:t/>
            </a:r>
            <a:br>
              <a:rPr lang="ru-RU" sz="2200" b="0" dirty="0"/>
            </a:br>
            <a:endParaRPr lang="ru-RU" sz="2200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96900" y="921889"/>
            <a:ext cx="4568453" cy="138499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454645"/>
                </a:solidFill>
                <a:effectLst/>
                <a:latin typeface="Open Sans"/>
              </a:rPr>
              <a:t>Привязали веревкой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454645"/>
                </a:solidFill>
                <a:effectLst/>
                <a:latin typeface="Open Sans"/>
              </a:rPr>
              <a:t>Подрезали крылья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454645"/>
                </a:solidFill>
                <a:effectLst/>
                <a:latin typeface="Open Sans"/>
              </a:rPr>
              <a:t>Не выпускали на улицу</a:t>
            </a:r>
            <a:endParaRPr kumimoji="0" lang="ru-RU" altLang="ru-RU" sz="5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Кольцо 4"/>
          <p:cNvSpPr/>
          <p:nvPr/>
        </p:nvSpPr>
        <p:spPr>
          <a:xfrm>
            <a:off x="749300" y="1525460"/>
            <a:ext cx="152403" cy="152400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41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5699" y="110526"/>
            <a:ext cx="5254201" cy="33214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ru-RU" spc="-5" dirty="0" smtClean="0"/>
              <a:t>СЕГОДНЯ НА УРОКЕ МЫ</a:t>
            </a:r>
            <a:endParaRPr lang="ru-RU" spc="-5" dirty="0"/>
          </a:p>
        </p:txBody>
      </p:sp>
      <p:sp>
        <p:nvSpPr>
          <p:cNvPr id="12" name="object 12"/>
          <p:cNvSpPr txBox="1"/>
          <p:nvPr/>
        </p:nvSpPr>
        <p:spPr>
          <a:xfrm>
            <a:off x="1237702" y="1986658"/>
            <a:ext cx="3256915" cy="5437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225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Изменяется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9788" y="695837"/>
            <a:ext cx="361691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-   познакомимся с творчеством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М.М.Пришвина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прочитаем рассказ «Журка»;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оработаем над содержанием рассказа;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тветим на вопросы.</a:t>
            </a:r>
          </a:p>
          <a:p>
            <a:pPr marL="285750" indent="-285750">
              <a:buFontTx/>
              <a:buChar char="-"/>
            </a:pP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0" name="Picture 2" descr="Портрет Пришвин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531" y="784225"/>
            <a:ext cx="1524000" cy="190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700" y="102424"/>
            <a:ext cx="5486400" cy="369332"/>
          </a:xfrm>
        </p:spPr>
        <p:txBody>
          <a:bodyPr/>
          <a:lstStyle/>
          <a:p>
            <a:pPr algn="ctr"/>
            <a:r>
              <a:rPr lang="ru-RU" sz="2400" b="0" dirty="0"/>
              <a:t>На что откликался Журка?</a:t>
            </a:r>
            <a:endParaRPr lang="ru-RU" sz="2400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0700" y="936625"/>
            <a:ext cx="2416046" cy="15696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marR="0" lvl="0" indent="-571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ru-RU" altLang="ru-RU" sz="3200" b="0" i="0" u="none" strike="noStrike" cap="none" normalizeH="0" baseline="0" dirty="0" smtClean="0">
                <a:ln>
                  <a:noFill/>
                </a:ln>
                <a:solidFill>
                  <a:srgbClr val="454645"/>
                </a:solidFill>
                <a:effectLst/>
                <a:latin typeface="Open Sans"/>
              </a:rPr>
              <a:t>Жур-</a:t>
            </a:r>
            <a:r>
              <a:rPr kumimoji="0" lang="ru-RU" altLang="ru-RU" sz="3200" b="0" i="0" u="none" strike="noStrike" cap="none" normalizeH="0" baseline="0" dirty="0" err="1" smtClean="0">
                <a:ln>
                  <a:noFill/>
                </a:ln>
                <a:solidFill>
                  <a:srgbClr val="454645"/>
                </a:solidFill>
                <a:effectLst/>
                <a:latin typeface="Open Sans"/>
              </a:rPr>
              <a:t>жур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ru-RU" altLang="ru-RU" sz="3200" b="0" i="0" u="none" strike="noStrike" cap="none" normalizeH="0" baseline="0" dirty="0" smtClean="0">
                <a:ln>
                  <a:noFill/>
                </a:ln>
                <a:solidFill>
                  <a:srgbClr val="454645"/>
                </a:solidFill>
                <a:effectLst/>
                <a:latin typeface="Open Sans"/>
              </a:rPr>
              <a:t>Кис-кис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ru-RU" altLang="ru-RU" sz="3200" b="0" i="0" u="none" strike="noStrike" cap="none" normalizeH="0" baseline="0" dirty="0" smtClean="0">
                <a:ln>
                  <a:noFill/>
                </a:ln>
                <a:solidFill>
                  <a:srgbClr val="454645"/>
                </a:solidFill>
                <a:effectLst/>
                <a:latin typeface="Open Sans"/>
              </a:rPr>
              <a:t>Фру-фру</a:t>
            </a:r>
            <a:endParaRPr kumimoji="0" lang="ru-RU" altLang="ru-RU" sz="6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Кольцо 4"/>
          <p:cNvSpPr/>
          <p:nvPr/>
        </p:nvSpPr>
        <p:spPr>
          <a:xfrm>
            <a:off x="819941" y="2232025"/>
            <a:ext cx="152403" cy="152400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1267" name="Picture 3" descr="Пришвин. Журка читат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300" y="631825"/>
            <a:ext cx="1981200" cy="231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13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100" y="102424"/>
            <a:ext cx="5172947" cy="369332"/>
          </a:xfrm>
        </p:spPr>
        <p:txBody>
          <a:bodyPr/>
          <a:lstStyle/>
          <a:p>
            <a:pPr algn="ctr"/>
            <a:r>
              <a:rPr lang="ru-RU" sz="2400" b="0" dirty="0"/>
              <a:t>С кем постоянно ходил Журка?</a:t>
            </a:r>
            <a:endParaRPr lang="ru-RU" sz="2400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313" y="1135745"/>
            <a:ext cx="2614818" cy="138499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454645"/>
                </a:solidFill>
                <a:effectLst/>
                <a:latin typeface="Open Sans"/>
              </a:rPr>
              <a:t>С женой</a:t>
            </a: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454645"/>
                </a:solidFill>
                <a:effectLst/>
                <a:latin typeface="Open Sans"/>
              </a:rPr>
              <a:t>С мужем</a:t>
            </a: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454645"/>
                </a:solidFill>
                <a:effectLst/>
                <a:latin typeface="Open Sans"/>
              </a:rPr>
              <a:t>С ребенком</a:t>
            </a: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5" name="Кольцо 4"/>
          <p:cNvSpPr/>
          <p:nvPr/>
        </p:nvSpPr>
        <p:spPr>
          <a:xfrm>
            <a:off x="812797" y="1317625"/>
            <a:ext cx="152403" cy="152400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2291" name="Picture 3" descr="Пришвин журка главная мысль рассказ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131" y="912537"/>
            <a:ext cx="2401923" cy="156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12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0" y="102424"/>
            <a:ext cx="5249147" cy="1107996"/>
          </a:xfrm>
        </p:spPr>
        <p:txBody>
          <a:bodyPr/>
          <a:lstStyle/>
          <a:p>
            <a:pPr algn="ctr"/>
            <a:r>
              <a:rPr lang="ru-RU" sz="2400" b="0" dirty="0"/>
              <a:t>Куда пошла жена за водой?</a:t>
            </a:r>
            <a:br>
              <a:rPr lang="ru-RU" sz="2400" b="0" dirty="0"/>
            </a:br>
            <a:r>
              <a:rPr lang="ru-RU" sz="2400" b="0" dirty="0"/>
              <a:t/>
            </a:r>
            <a:br>
              <a:rPr lang="ru-RU" sz="2400" b="0" dirty="0"/>
            </a:br>
            <a:endParaRPr lang="ru-RU" sz="2400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00" y="1031733"/>
            <a:ext cx="2321469" cy="15696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ru-RU" altLang="ru-RU" sz="3200" b="0" i="0" u="none" strike="noStrike" cap="none" normalizeH="0" baseline="0" dirty="0" smtClean="0">
                <a:ln>
                  <a:noFill/>
                </a:ln>
                <a:solidFill>
                  <a:srgbClr val="454645"/>
                </a:solidFill>
                <a:effectLst/>
                <a:latin typeface="Open Sans"/>
              </a:rPr>
              <a:t>К болоту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ru-RU" altLang="ru-RU" sz="3200" b="0" i="0" u="none" strike="noStrike" cap="none" normalizeH="0" baseline="0" dirty="0" smtClean="0">
                <a:ln>
                  <a:noFill/>
                </a:ln>
                <a:solidFill>
                  <a:srgbClr val="454645"/>
                </a:solidFill>
                <a:effectLst/>
                <a:latin typeface="Open Sans"/>
              </a:rPr>
              <a:t>К реке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ru-RU" altLang="ru-RU" sz="3200" b="0" i="0" u="none" strike="noStrike" cap="none" normalizeH="0" baseline="0" dirty="0" smtClean="0">
                <a:ln>
                  <a:noFill/>
                </a:ln>
                <a:solidFill>
                  <a:srgbClr val="454645"/>
                </a:solidFill>
                <a:effectLst/>
                <a:latin typeface="Open Sans"/>
              </a:rPr>
              <a:t>К озеру</a:t>
            </a:r>
            <a:endParaRPr kumimoji="0" lang="ru-RU" altLang="ru-RU" sz="6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Кольцо 4"/>
          <p:cNvSpPr/>
          <p:nvPr/>
        </p:nvSpPr>
        <p:spPr>
          <a:xfrm>
            <a:off x="825500" y="1241425"/>
            <a:ext cx="152403" cy="152400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3317" name="Picture 5" descr="Закон о торфяниках: будут ли болота в порядке?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733" y="597611"/>
            <a:ext cx="1375927" cy="103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Токсичное наследие: река, на которой стоит Екатеринбург, заболела надолго |  Статьи | Извести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100" y="1393825"/>
            <a:ext cx="1447800" cy="102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 descr="Турецкие охотники за сокровищами уничтожили древнее ледниковое озер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116" y="1960152"/>
            <a:ext cx="1447800" cy="91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38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0" y="102424"/>
            <a:ext cx="5249147" cy="369332"/>
          </a:xfrm>
        </p:spPr>
        <p:txBody>
          <a:bodyPr/>
          <a:lstStyle/>
          <a:p>
            <a:pPr algn="ctr"/>
            <a:r>
              <a:rPr lang="ru-RU" sz="2400" b="0" dirty="0"/>
              <a:t>Где сидел лягушонок?</a:t>
            </a:r>
            <a:endParaRPr lang="ru-RU" sz="2400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17059" y="1111403"/>
            <a:ext cx="2356735" cy="138499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454645"/>
                </a:solidFill>
                <a:effectLst/>
                <a:latin typeface="Open Sans"/>
              </a:rPr>
              <a:t>У лавки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454645"/>
                </a:solidFill>
                <a:effectLst/>
                <a:latin typeface="Open Sans"/>
              </a:rPr>
              <a:t>У печки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454645"/>
                </a:solidFill>
                <a:effectLst/>
                <a:latin typeface="Open Sans"/>
              </a:rPr>
              <a:t>У колодца</a:t>
            </a:r>
            <a:endParaRPr kumimoji="0" lang="ru-RU" altLang="ru-RU" sz="5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Кольцо 4"/>
          <p:cNvSpPr/>
          <p:nvPr/>
        </p:nvSpPr>
        <p:spPr>
          <a:xfrm>
            <a:off x="520700" y="2151778"/>
            <a:ext cx="152403" cy="152400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4339" name="Picture 3" descr="Сонник Лавка, к чему снится Лавка во сне видеть?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791" y="672459"/>
            <a:ext cx="1426568" cy="87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6 причин поставить печку в доме / Печка своими рукам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010" y="1261476"/>
            <a:ext cx="1219200" cy="108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Колодец — Википеди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984" y="1769785"/>
            <a:ext cx="1428375" cy="106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87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700" y="102424"/>
            <a:ext cx="5486400" cy="830997"/>
          </a:xfrm>
        </p:spPr>
        <p:txBody>
          <a:bodyPr/>
          <a:lstStyle/>
          <a:p>
            <a:pPr algn="ctr"/>
            <a:r>
              <a:rPr lang="ru-RU" sz="1800" b="0" dirty="0"/>
              <a:t>Сколько лягушек съел Журка в </a:t>
            </a:r>
            <a:r>
              <a:rPr lang="ru-RU" sz="1800" b="0" dirty="0" smtClean="0"/>
              <a:t>конце </a:t>
            </a:r>
            <a:r>
              <a:rPr lang="ru-RU" sz="1800" b="0" dirty="0"/>
              <a:t>рассказа?</a:t>
            </a:r>
            <a:br>
              <a:rPr lang="ru-RU" sz="1800" b="0" dirty="0"/>
            </a:br>
            <a:r>
              <a:rPr lang="ru-RU" sz="1800" b="0" dirty="0"/>
              <a:t/>
            </a:r>
            <a:br>
              <a:rPr lang="ru-RU" sz="1800" b="0" dirty="0"/>
            </a:br>
            <a:endParaRPr lang="ru-RU" sz="1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7313" y="781128"/>
            <a:ext cx="4531172" cy="1661993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uz-Cyrl-UZ" sz="3600" b="0" i="0" dirty="0" smtClean="0">
                <a:solidFill>
                  <a:schemeClr val="tx1"/>
                </a:solidFill>
              </a:rPr>
              <a:t>43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uz-Cyrl-UZ" sz="3600" b="0" i="0" dirty="0" smtClean="0">
                <a:solidFill>
                  <a:schemeClr val="tx1"/>
                </a:solidFill>
              </a:rPr>
              <a:t>34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uz-Cyrl-UZ" sz="3600" b="0" i="0" dirty="0" smtClean="0">
                <a:solidFill>
                  <a:schemeClr val="tx1"/>
                </a:solidFill>
              </a:rPr>
              <a:t>71</a:t>
            </a:r>
            <a:endParaRPr lang="ru-RU" sz="3600" b="0" i="0" dirty="0">
              <a:solidFill>
                <a:schemeClr val="tx1"/>
              </a:solidFill>
            </a:endParaRPr>
          </a:p>
        </p:txBody>
      </p:sp>
      <p:sp>
        <p:nvSpPr>
          <p:cNvPr id="5" name="Кольцо 4"/>
          <p:cNvSpPr/>
          <p:nvPr/>
        </p:nvSpPr>
        <p:spPr>
          <a:xfrm>
            <a:off x="749300" y="946121"/>
            <a:ext cx="152403" cy="152400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5363" name="Picture 3" descr="Пришвин &quot;Журка&quot;. Что писать в читательский дневник?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5" r="7689" b="9752"/>
          <a:stretch/>
        </p:blipFill>
        <p:spPr bwMode="auto">
          <a:xfrm>
            <a:off x="2882899" y="735770"/>
            <a:ext cx="2133601" cy="212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22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r>
              <a:rPr lang="ru-RU" dirty="0" smtClean="0"/>
              <a:t>Задание для самостоятельного чтения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8300" y="631825"/>
            <a:ext cx="5029200" cy="1354217"/>
          </a:xfrm>
        </p:spPr>
        <p:txBody>
          <a:bodyPr/>
          <a:lstStyle/>
          <a:p>
            <a:r>
              <a:rPr lang="ru-RU" sz="2200" dirty="0" smtClean="0"/>
              <a:t>1. Прочитать выразительно рассказ.</a:t>
            </a:r>
            <a:endParaRPr lang="ru-RU" sz="2200" dirty="0" smtClean="0"/>
          </a:p>
          <a:p>
            <a:r>
              <a:rPr lang="ru-RU" sz="2200" dirty="0" smtClean="0"/>
              <a:t>2. Ответить </a:t>
            </a:r>
            <a:r>
              <a:rPr lang="ru-RU" sz="2200" dirty="0" smtClean="0"/>
              <a:t>на вопросы на странице 145. </a:t>
            </a:r>
            <a:endParaRPr lang="ru-RU" sz="2200" dirty="0"/>
          </a:p>
        </p:txBody>
      </p:sp>
      <p:pic>
        <p:nvPicPr>
          <p:cNvPr id="22530" name="Picture 2" descr="Золотой луг - Пришвин М.М. Рассказ про двух братьев и одуванчики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300" y="1851025"/>
            <a:ext cx="1907871" cy="118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76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700" y="98425"/>
            <a:ext cx="5486400" cy="307777"/>
          </a:xfrm>
        </p:spPr>
        <p:txBody>
          <a:bodyPr/>
          <a:lstStyle/>
          <a:p>
            <a:pPr algn="ctr"/>
            <a:r>
              <a:rPr lang="ru-RU" sz="2000" dirty="0" smtClean="0"/>
              <a:t>МИХАИЛ МИХАЙЛОВИЧ ПРИШВИН</a:t>
            </a:r>
            <a:endParaRPr lang="ru-RU" sz="2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44499" y="631825"/>
            <a:ext cx="2057401" cy="215444"/>
          </a:xfrm>
        </p:spPr>
        <p:txBody>
          <a:bodyPr/>
          <a:lstStyle/>
          <a:p>
            <a:r>
              <a:rPr lang="ru-RU" sz="1400" dirty="0" smtClean="0"/>
              <a:t>   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658812"/>
            <a:ext cx="5325346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85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500" y="98425"/>
            <a:ext cx="5020547" cy="315471"/>
          </a:xfrm>
        </p:spPr>
        <p:txBody>
          <a:bodyPr/>
          <a:lstStyle/>
          <a:p>
            <a:pPr algn="ctr"/>
            <a:r>
              <a:rPr lang="ru-RU" dirty="0" smtClean="0"/>
              <a:t>МИХАИЛ МИХАЙЛОВИЧ ПРИШВИН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5900" y="687189"/>
            <a:ext cx="3276600" cy="2154436"/>
          </a:xfrm>
        </p:spPr>
        <p:txBody>
          <a:bodyPr/>
          <a:lstStyle/>
          <a:p>
            <a:pPr algn="ctr"/>
            <a:r>
              <a:rPr lang="ru-RU" sz="2000" dirty="0" smtClean="0"/>
              <a:t>Замечательный детский писатель, агроном, работал учителем, военным корреспондентом, библиотекарем, </a:t>
            </a:r>
            <a:r>
              <a:rPr lang="ru-RU" sz="2000" dirty="0"/>
              <a:t>д</a:t>
            </a:r>
            <a:r>
              <a:rPr lang="ru-RU" sz="2000" dirty="0" smtClean="0"/>
              <a:t>иректором школы.</a:t>
            </a:r>
            <a:endParaRPr lang="ru-RU" sz="2200" dirty="0"/>
          </a:p>
        </p:txBody>
      </p:sp>
      <p:pic>
        <p:nvPicPr>
          <p:cNvPr id="4" name="Picture 2" descr="Краткая биография М. Пришвина для детей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782" y="744180"/>
            <a:ext cx="1895265" cy="196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19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100" y="98425"/>
            <a:ext cx="5172947" cy="315471"/>
          </a:xfrm>
        </p:spPr>
        <p:txBody>
          <a:bodyPr/>
          <a:lstStyle/>
          <a:p>
            <a:pPr algn="ctr"/>
            <a:r>
              <a:rPr lang="ru-RU" dirty="0" smtClean="0"/>
              <a:t>ПРОИЗВЕДЕНИЯ ПРИШВИНА</a:t>
            </a:r>
            <a:endParaRPr lang="ru-RU" dirty="0"/>
          </a:p>
        </p:txBody>
      </p:sp>
      <p:pic>
        <p:nvPicPr>
          <p:cNvPr id="18434" name="Picture 2" descr="Произведения М.Пришвина 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48" r="4762" b="14286"/>
          <a:stretch/>
        </p:blipFill>
        <p:spPr bwMode="auto">
          <a:xfrm>
            <a:off x="139700" y="631825"/>
            <a:ext cx="54864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13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100" y="102424"/>
            <a:ext cx="5172947" cy="315471"/>
          </a:xfrm>
        </p:spPr>
        <p:txBody>
          <a:bodyPr/>
          <a:lstStyle/>
          <a:p>
            <a:pPr algn="ctr"/>
            <a:r>
              <a:rPr lang="ru-RU" dirty="0" smtClean="0"/>
              <a:t>СЛОВАРНАЯ РАБОТА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44500" y="555626"/>
            <a:ext cx="5105400" cy="2462213"/>
          </a:xfrm>
        </p:spPr>
        <p:txBody>
          <a:bodyPr/>
          <a:lstStyle/>
          <a:p>
            <a:r>
              <a:rPr lang="ru-RU" sz="2000" b="0" i="0" dirty="0"/>
              <a:t>ж</a:t>
            </a:r>
            <a:r>
              <a:rPr lang="ru-RU" sz="2000" b="0" i="0" dirty="0" smtClean="0"/>
              <a:t>уравль -</a:t>
            </a:r>
            <a:r>
              <a:rPr lang="uz-Latn-UZ" sz="2000" b="0" i="0" dirty="0" smtClean="0"/>
              <a:t> </a:t>
            </a:r>
            <a:r>
              <a:rPr lang="uz-Latn-UZ" sz="2000" b="0" i="0" dirty="0" smtClean="0"/>
              <a:t>turna</a:t>
            </a:r>
            <a:endParaRPr lang="ru-RU" sz="2000" b="0" i="0" dirty="0" smtClean="0"/>
          </a:p>
          <a:p>
            <a:r>
              <a:rPr lang="ru-RU" sz="2000" b="0" i="0" dirty="0"/>
              <a:t>п</a:t>
            </a:r>
            <a:r>
              <a:rPr lang="ru-RU" sz="2000" b="0" i="0" dirty="0" smtClean="0"/>
              <a:t>роглотил -</a:t>
            </a:r>
            <a:r>
              <a:rPr lang="uz-Latn-UZ" sz="2000" b="0" i="0" dirty="0" smtClean="0"/>
              <a:t> </a:t>
            </a:r>
            <a:r>
              <a:rPr lang="uz-Latn-UZ" sz="2000" b="0" i="0" dirty="0" smtClean="0"/>
              <a:t>yutib yubordi</a:t>
            </a:r>
            <a:endParaRPr lang="ru-RU" sz="2000" b="0" i="0" dirty="0" smtClean="0"/>
          </a:p>
          <a:p>
            <a:r>
              <a:rPr lang="ru-RU" sz="2000" b="0" i="0" dirty="0"/>
              <a:t>п</a:t>
            </a:r>
            <a:r>
              <a:rPr lang="ru-RU" sz="2000" b="0" i="0" dirty="0" smtClean="0"/>
              <a:t>од рукой не </a:t>
            </a:r>
            <a:r>
              <a:rPr lang="ru-RU" sz="2000" b="0" i="0" dirty="0" smtClean="0"/>
              <a:t>было -</a:t>
            </a:r>
            <a:r>
              <a:rPr lang="uz-Latn-UZ" sz="2000" b="0" i="0" dirty="0" smtClean="0"/>
              <a:t> </a:t>
            </a:r>
            <a:r>
              <a:rPr lang="uz-Latn-UZ" sz="2000" b="0" i="0" dirty="0" smtClean="0"/>
              <a:t>qolmadi</a:t>
            </a:r>
            <a:endParaRPr lang="ru-RU" sz="2000" b="0" i="0" dirty="0" smtClean="0"/>
          </a:p>
          <a:p>
            <a:r>
              <a:rPr lang="ru-RU" sz="2000" b="0" i="0" dirty="0"/>
              <a:t>п</a:t>
            </a:r>
            <a:r>
              <a:rPr lang="ru-RU" sz="2000" b="0" i="0" dirty="0" smtClean="0"/>
              <a:t>одрезали </a:t>
            </a:r>
            <a:r>
              <a:rPr lang="ru-RU" sz="2000" b="0" i="0" dirty="0" smtClean="0"/>
              <a:t>крылья -</a:t>
            </a:r>
            <a:r>
              <a:rPr lang="uz-Latn-UZ" sz="2000" b="0" i="0" dirty="0" smtClean="0"/>
              <a:t> </a:t>
            </a:r>
            <a:r>
              <a:rPr lang="uz-Latn-UZ" sz="2000" b="0" i="0" dirty="0" smtClean="0"/>
              <a:t>qanotlarini kesishdi</a:t>
            </a:r>
            <a:endParaRPr lang="ru-RU" sz="2000" b="0" i="0" dirty="0" smtClean="0"/>
          </a:p>
          <a:p>
            <a:r>
              <a:rPr lang="ru-RU" sz="2000" b="0" i="0" dirty="0"/>
              <a:t>к</a:t>
            </a:r>
            <a:r>
              <a:rPr lang="ru-RU" sz="2000" b="0" i="0" dirty="0" smtClean="0"/>
              <a:t>орову </a:t>
            </a:r>
            <a:r>
              <a:rPr lang="ru-RU" sz="2000" b="0" i="0" dirty="0" smtClean="0"/>
              <a:t>доить -</a:t>
            </a:r>
            <a:r>
              <a:rPr lang="uz-Latn-UZ" sz="2000" b="0" i="0" dirty="0" smtClean="0"/>
              <a:t> </a:t>
            </a:r>
            <a:r>
              <a:rPr lang="uz-Latn-UZ" sz="2000" b="0" i="0" dirty="0" smtClean="0"/>
              <a:t>sigir sog‘moq</a:t>
            </a:r>
            <a:endParaRPr lang="ru-RU" sz="2000" b="0" i="0" dirty="0" smtClean="0"/>
          </a:p>
          <a:p>
            <a:r>
              <a:rPr lang="ru-RU" sz="2000" b="0" i="0" dirty="0" smtClean="0"/>
              <a:t>болото -</a:t>
            </a:r>
            <a:r>
              <a:rPr lang="uz-Latn-UZ" sz="2000" b="0" i="0" dirty="0" smtClean="0"/>
              <a:t> </a:t>
            </a:r>
            <a:r>
              <a:rPr lang="uz-Latn-UZ" sz="2000" b="0" i="0" dirty="0" smtClean="0"/>
              <a:t>botqoq</a:t>
            </a:r>
          </a:p>
          <a:p>
            <a:r>
              <a:rPr lang="ru-RU" sz="2000" b="0" i="0" dirty="0"/>
              <a:t>к</a:t>
            </a:r>
            <a:r>
              <a:rPr lang="ru-RU" sz="2000" b="0" i="0" dirty="0" smtClean="0"/>
              <a:t>артуз </a:t>
            </a:r>
            <a:r>
              <a:rPr lang="uz-Latn-UZ" sz="2000" b="0" i="0" dirty="0" smtClean="0"/>
              <a:t>- </a:t>
            </a:r>
            <a:r>
              <a:rPr lang="uz-Latn-UZ" sz="2000" b="0" i="0" dirty="0" smtClean="0"/>
              <a:t>bosh kiyim</a:t>
            </a:r>
            <a:endParaRPr lang="ru-RU" sz="2000" b="0" i="0" dirty="0" smtClean="0"/>
          </a:p>
          <a:p>
            <a:r>
              <a:rPr lang="uz-Cyrl-UZ" sz="2000" b="0" i="0" dirty="0" smtClean="0"/>
              <a:t>к</a:t>
            </a:r>
            <a:r>
              <a:rPr lang="ru-RU" sz="2000" b="0" i="0" dirty="0" err="1" smtClean="0"/>
              <a:t>олодец</a:t>
            </a:r>
            <a:r>
              <a:rPr lang="ru-RU" sz="2000" b="0" i="0" dirty="0" smtClean="0"/>
              <a:t> - </a:t>
            </a:r>
            <a:r>
              <a:rPr lang="en-US" sz="2000" b="0" i="0" dirty="0" err="1" smtClean="0"/>
              <a:t>quduq</a:t>
            </a:r>
            <a:endParaRPr lang="ru-RU" sz="2000" b="0" i="0" dirty="0"/>
          </a:p>
        </p:txBody>
      </p:sp>
    </p:spTree>
    <p:extLst>
      <p:ext uri="{BB962C8B-B14F-4D97-AF65-F5344CB8AC3E}">
        <p14:creationId xmlns:p14="http://schemas.microsoft.com/office/powerpoint/2010/main" val="226138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журк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0" y="0"/>
            <a:ext cx="5638800" cy="289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84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700" y="102424"/>
            <a:ext cx="5626100" cy="630942"/>
          </a:xfrm>
        </p:spPr>
        <p:txBody>
          <a:bodyPr/>
          <a:lstStyle/>
          <a:p>
            <a:r>
              <a:rPr lang="ru-RU" dirty="0" smtClean="0"/>
              <a:t>Какая история приключилась с ребятами?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8300" y="784224"/>
            <a:ext cx="2362200" cy="1538883"/>
          </a:xfrm>
        </p:spPr>
        <p:txBody>
          <a:bodyPr/>
          <a:lstStyle/>
          <a:p>
            <a:r>
              <a:rPr lang="ru-RU" sz="2000" b="0" i="0" dirty="0" smtClean="0"/>
              <a:t>   Раз </a:t>
            </a:r>
            <a:r>
              <a:rPr lang="ru-RU" sz="2000" b="0" i="0" dirty="0"/>
              <a:t>было у нас — поймали мы молодого журавля и дали ему </a:t>
            </a:r>
            <a:r>
              <a:rPr lang="ru-RU" sz="2000" b="0" i="0" dirty="0" smtClean="0"/>
              <a:t>лягушку.</a:t>
            </a:r>
            <a:endParaRPr lang="ru-RU" sz="2000" dirty="0"/>
          </a:p>
        </p:txBody>
      </p:sp>
      <p:pic>
        <p:nvPicPr>
          <p:cNvPr id="2050" name="Picture 2" descr="Михаил Пришвин | Аудио рассказ Журк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5" r="-2222" b="12824"/>
          <a:stretch/>
        </p:blipFill>
        <p:spPr bwMode="auto">
          <a:xfrm>
            <a:off x="3111500" y="708025"/>
            <a:ext cx="2342634" cy="2240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6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r>
              <a:rPr lang="ru-RU" dirty="0"/>
              <a:t>Сколько лягушек скормили ребята?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0752" y="857210"/>
            <a:ext cx="2886948" cy="1908215"/>
          </a:xfrm>
        </p:spPr>
        <p:txBody>
          <a:bodyPr/>
          <a:lstStyle/>
          <a:p>
            <a:r>
              <a:rPr lang="ru-RU" sz="2000" b="0" i="0" dirty="0" smtClean="0"/>
              <a:t>   Дали </a:t>
            </a:r>
            <a:r>
              <a:rPr lang="ru-RU" sz="2000" b="0" i="0" dirty="0"/>
              <a:t>другую — проглотил. Третью, четвертую, пятую, а больше тогда лягушек у нас под рукой не было.</a:t>
            </a:r>
            <a:endParaRPr lang="ru-RU" sz="2000" dirty="0"/>
          </a:p>
          <a:p>
            <a:endParaRPr lang="ru-RU" dirty="0"/>
          </a:p>
        </p:txBody>
      </p:sp>
      <p:pic>
        <p:nvPicPr>
          <p:cNvPr id="8194" name="Picture 2" descr="Литературная викторина с ответами по рассказам Пришвина &quot;Журка&quot; и &quot;Хромка&quot;  2 клас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00" y="615950"/>
            <a:ext cx="2286000" cy="222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76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1010</TotalTime>
  <Words>637</Words>
  <Application>Microsoft Office PowerPoint</Application>
  <PresentationFormat>Произвольный</PresentationFormat>
  <Paragraphs>80</Paragraphs>
  <Slides>25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Calibri</vt:lpstr>
      <vt:lpstr>Open Sans</vt:lpstr>
      <vt:lpstr>Wingdings</vt:lpstr>
      <vt:lpstr>Office Theme</vt:lpstr>
      <vt:lpstr>Русский язык литературное чтение </vt:lpstr>
      <vt:lpstr>СЕГОДНЯ НА УРОКЕ МЫ</vt:lpstr>
      <vt:lpstr>МИХАИЛ МИХАЙЛОВИЧ ПРИШВИН</vt:lpstr>
      <vt:lpstr>МИХАИЛ МИХАЙЛОВИЧ ПРИШВИН</vt:lpstr>
      <vt:lpstr>ПРОИЗВЕДЕНИЯ ПРИШВИНА</vt:lpstr>
      <vt:lpstr>СЛОВАРНАЯ РАБОТА</vt:lpstr>
      <vt:lpstr>Презентация PowerPoint</vt:lpstr>
      <vt:lpstr>Какая история приключилась с ребятами?</vt:lpstr>
      <vt:lpstr>Сколько лягушек скормили ребята?</vt:lpstr>
      <vt:lpstr>О чём спросила жена?</vt:lpstr>
      <vt:lpstr>Кого больше всех любил Журка?</vt:lpstr>
      <vt:lpstr>Как называла женщина Журку?</vt:lpstr>
      <vt:lpstr>Как журавль оказался в середине болота?</vt:lpstr>
      <vt:lpstr>Презентация PowerPoint</vt:lpstr>
      <vt:lpstr>Презентация PowerPoint</vt:lpstr>
      <vt:lpstr>Презентация PowerPoint</vt:lpstr>
      <vt:lpstr>Презентация PowerPoint</vt:lpstr>
      <vt:lpstr>Сколько лягушек съел журавль? </vt:lpstr>
      <vt:lpstr>Что сделали с Журкой, чтобы не улетел?  </vt:lpstr>
      <vt:lpstr>На что откликался Журка?</vt:lpstr>
      <vt:lpstr>С кем постоянно ходил Журка?</vt:lpstr>
      <vt:lpstr>Куда пошла жена за водой?  </vt:lpstr>
      <vt:lpstr>Где сидел лягушонок?</vt:lpstr>
      <vt:lpstr>Сколько лягушек съел Журка в конце рассказа?  </vt:lpstr>
      <vt:lpstr>Задание для самостоятельного чтения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Русский язык</dc:title>
  <cp:lastModifiedBy>Lenova 330 pro A6</cp:lastModifiedBy>
  <cp:revision>100</cp:revision>
  <dcterms:created xsi:type="dcterms:W3CDTF">2020-04-13T08:05:42Z</dcterms:created>
  <dcterms:modified xsi:type="dcterms:W3CDTF">2020-12-29T06:12:46Z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