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80" r:id="rId3"/>
    <p:sldId id="257" r:id="rId4"/>
    <p:sldId id="308" r:id="rId5"/>
    <p:sldId id="395" r:id="rId6"/>
    <p:sldId id="399" r:id="rId7"/>
    <p:sldId id="398" r:id="rId8"/>
    <p:sldId id="396" r:id="rId9"/>
    <p:sldId id="397" r:id="rId10"/>
    <p:sldId id="383" r:id="rId11"/>
    <p:sldId id="403" r:id="rId12"/>
    <p:sldId id="401" r:id="rId13"/>
    <p:sldId id="404" r:id="rId14"/>
    <p:sldId id="405" r:id="rId15"/>
    <p:sldId id="408" r:id="rId16"/>
    <p:sldId id="409" r:id="rId17"/>
    <p:sldId id="422" r:id="rId18"/>
    <p:sldId id="406" r:id="rId19"/>
    <p:sldId id="407" r:id="rId20"/>
    <p:sldId id="410" r:id="rId21"/>
    <p:sldId id="411" r:id="rId22"/>
    <p:sldId id="412" r:id="rId23"/>
    <p:sldId id="413" r:id="rId24"/>
    <p:sldId id="417" r:id="rId25"/>
    <p:sldId id="414" r:id="rId26"/>
    <p:sldId id="415" r:id="rId27"/>
    <p:sldId id="416" r:id="rId28"/>
    <p:sldId id="420" r:id="rId29"/>
    <p:sldId id="418" r:id="rId30"/>
    <p:sldId id="419" r:id="rId31"/>
    <p:sldId id="402" r:id="rId32"/>
    <p:sldId id="421" r:id="rId33"/>
    <p:sldId id="400" r:id="rId34"/>
    <p:sldId id="393" r:id="rId35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>
        <p:scale>
          <a:sx n="114" d="100"/>
          <a:sy n="114" d="100"/>
        </p:scale>
        <p:origin x="1040" y="2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222E-11E2-44E5-BFA0-64DAF91584BF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5E4D-3E1C-47C6-9156-B3D07E7AC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1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5E4D-3E1C-47C6-9156-B3D07E7AC9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9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4554" y="1536"/>
            <a:ext cx="3527290" cy="90729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5" dirty="0" err="1"/>
              <a:t>Русский</a:t>
            </a:r>
            <a:r>
              <a:rPr sz="3400" spc="-55" dirty="0"/>
              <a:t> </a:t>
            </a:r>
            <a:r>
              <a:rPr sz="3400" spc="10" dirty="0" err="1" smtClean="0"/>
              <a:t>язык</a:t>
            </a:r>
            <a:r>
              <a:rPr lang="ru-RU" sz="3400" spc="10" dirty="0" smtClean="0"/>
              <a:t/>
            </a:r>
            <a:br>
              <a:rPr lang="ru-RU" sz="3400" spc="10" dirty="0" smtClean="0"/>
            </a:br>
            <a:r>
              <a:rPr lang="ru-RU" sz="2400" spc="10" dirty="0" smtClean="0"/>
              <a:t>литературное чтение 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44500" y="1089025"/>
            <a:ext cx="2895600" cy="17838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>
              <a:spcBef>
                <a:spcPts val="110"/>
              </a:spcBef>
            </a:pPr>
            <a:r>
              <a:rPr sz="1750" b="1" spc="-20" dirty="0" err="1">
                <a:solidFill>
                  <a:srgbClr val="00518E"/>
                </a:solidFill>
                <a:latin typeface="Arial"/>
                <a:cs typeface="Arial"/>
              </a:rPr>
              <a:t>Тема</a:t>
            </a:r>
            <a:r>
              <a:rPr sz="1750" b="1" spc="-20" dirty="0" smtClean="0">
                <a:solidFill>
                  <a:srgbClr val="00518E"/>
                </a:solidFill>
                <a:latin typeface="Arial"/>
                <a:cs typeface="Arial"/>
              </a:rPr>
              <a:t>:</a:t>
            </a:r>
            <a:endParaRPr lang="ru-RU" sz="1750" b="1" spc="-20" dirty="0" smtClean="0">
              <a:solidFill>
                <a:srgbClr val="00518E"/>
              </a:solidFill>
              <a:latin typeface="Arial"/>
              <a:cs typeface="Arial"/>
            </a:endParaRPr>
          </a:p>
          <a:p>
            <a:pPr marL="18415" algn="ctr">
              <a:spcBef>
                <a:spcPts val="110"/>
              </a:spcBef>
            </a:pPr>
            <a:r>
              <a:rPr lang="ru-RU" sz="1750" b="1" spc="-20" dirty="0" smtClean="0">
                <a:solidFill>
                  <a:srgbClr val="0070C0"/>
                </a:solidFill>
                <a:latin typeface="Arial"/>
                <a:cs typeface="Arial"/>
              </a:rPr>
              <a:t>Вера Васильевна Чаплина</a:t>
            </a:r>
          </a:p>
          <a:p>
            <a:pPr marL="18415" algn="ctr">
              <a:spcBef>
                <a:spcPts val="110"/>
              </a:spcBef>
            </a:pPr>
            <a:endParaRPr lang="ru-RU" sz="2000" b="1" spc="-2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18415" algn="ctr">
              <a:spcBef>
                <a:spcPts val="110"/>
              </a:spcBef>
            </a:pPr>
            <a:r>
              <a:rPr lang="ru-RU" sz="2000" b="1" spc="-20" dirty="0" smtClean="0">
                <a:solidFill>
                  <a:srgbClr val="0070C0"/>
                </a:solidFill>
                <a:latin typeface="Arial"/>
                <a:cs typeface="Arial"/>
              </a:rPr>
              <a:t>«Крылатый будильник»</a:t>
            </a:r>
            <a:endParaRPr lang="ru-RU" sz="2000" b="1" spc="-2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636" y="126447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4206" y="249024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999" y="541953"/>
            <a:ext cx="60388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7" name="object 5"/>
          <p:cNvSpPr/>
          <p:nvPr/>
        </p:nvSpPr>
        <p:spPr>
          <a:xfrm>
            <a:off x="229753" y="218045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4" descr="D:\клипарт\школа\0_b410d_2f9dc2cf_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35" y="249024"/>
            <a:ext cx="656763" cy="529060"/>
          </a:xfrm>
          <a:prstGeom prst="rect">
            <a:avLst/>
          </a:prstGeom>
          <a:noFill/>
        </p:spPr>
      </p:pic>
      <p:pic>
        <p:nvPicPr>
          <p:cNvPr id="6" name="Picture 2" descr="Чаплина Вера Васильевна — ПроДетЛ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31" y="1129542"/>
            <a:ext cx="789086" cy="9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641" y="1796563"/>
            <a:ext cx="1986365" cy="1327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00" y="102424"/>
            <a:ext cx="4106147" cy="315471"/>
          </a:xfrm>
        </p:spPr>
        <p:txBody>
          <a:bodyPr/>
          <a:lstStyle/>
          <a:p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7800" y="555625"/>
            <a:ext cx="5562600" cy="2954655"/>
          </a:xfrm>
        </p:spPr>
        <p:txBody>
          <a:bodyPr/>
          <a:lstStyle/>
          <a:p>
            <a:r>
              <a:rPr lang="ru-RU" sz="1600" b="0" i="0" dirty="0" smtClean="0"/>
              <a:t>поселился – </a:t>
            </a:r>
            <a:r>
              <a:rPr lang="uz-Latn-UZ" sz="1600" b="0" i="0" dirty="0" smtClean="0"/>
              <a:t>joylashdi</a:t>
            </a:r>
            <a:endParaRPr lang="ru-RU" sz="1600" b="0" i="0" dirty="0" smtClean="0"/>
          </a:p>
          <a:p>
            <a:r>
              <a:rPr lang="ru-RU" sz="1600" b="0" i="0" dirty="0"/>
              <a:t>к</a:t>
            </a:r>
            <a:r>
              <a:rPr lang="ru-RU" sz="1600" b="0" i="0" dirty="0" smtClean="0"/>
              <a:t>ормушка – </a:t>
            </a:r>
            <a:r>
              <a:rPr lang="uz-Latn-UZ" sz="1600" b="0" i="0" dirty="0" smtClean="0"/>
              <a:t>qushdon</a:t>
            </a:r>
            <a:endParaRPr lang="ru-RU" sz="1600" b="0" i="0" dirty="0" smtClean="0"/>
          </a:p>
          <a:p>
            <a:r>
              <a:rPr lang="ru-RU" sz="1600" b="0" i="0" dirty="0"/>
              <a:t>с</a:t>
            </a:r>
            <a:r>
              <a:rPr lang="ru-RU" sz="1600" b="0" i="0" dirty="0" smtClean="0"/>
              <a:t>трогал – </a:t>
            </a:r>
            <a:r>
              <a:rPr lang="en-US" sz="1600" b="0" i="0" dirty="0" err="1" smtClean="0"/>
              <a:t>randaladi</a:t>
            </a:r>
            <a:endParaRPr lang="ru-RU" sz="1600" b="0" i="0" dirty="0" smtClean="0"/>
          </a:p>
          <a:p>
            <a:r>
              <a:rPr lang="ru-RU" sz="1600" b="0" i="0" dirty="0"/>
              <a:t>с</a:t>
            </a:r>
            <a:r>
              <a:rPr lang="ru-RU" sz="1600" b="0" i="0" dirty="0" smtClean="0"/>
              <a:t>колачивал – </a:t>
            </a:r>
            <a:r>
              <a:rPr lang="uz-Latn-UZ" sz="1600" b="0" i="0" dirty="0" smtClean="0"/>
              <a:t>mix qoqdi</a:t>
            </a:r>
            <a:endParaRPr lang="ru-RU" sz="1600" b="0" i="0" dirty="0" smtClean="0"/>
          </a:p>
          <a:p>
            <a:r>
              <a:rPr lang="ru-RU" sz="1600" b="0" i="0" dirty="0"/>
              <a:t>к</a:t>
            </a:r>
            <a:r>
              <a:rPr lang="ru-RU" sz="1600" b="0" i="0" dirty="0" smtClean="0"/>
              <a:t>орм –</a:t>
            </a:r>
            <a:r>
              <a:rPr lang="uz-Latn-UZ" sz="1600" b="0" i="0" dirty="0" smtClean="0"/>
              <a:t> ozuqa</a:t>
            </a:r>
            <a:endParaRPr lang="ru-RU" sz="1600" b="0" i="0" dirty="0" smtClean="0"/>
          </a:p>
          <a:p>
            <a:r>
              <a:rPr lang="ru-RU" sz="1600" b="0" i="0" dirty="0"/>
              <a:t>в</a:t>
            </a:r>
            <a:r>
              <a:rPr lang="ru-RU" sz="1600" b="0" i="0" dirty="0" smtClean="0"/>
              <a:t>оробей – </a:t>
            </a:r>
            <a:r>
              <a:rPr lang="uz-Latn-UZ" sz="1600" b="0" i="0" dirty="0" smtClean="0"/>
              <a:t>chumchuq</a:t>
            </a:r>
            <a:endParaRPr lang="ru-RU" sz="1600" b="0" i="0" dirty="0" smtClean="0"/>
          </a:p>
          <a:p>
            <a:r>
              <a:rPr lang="ru-RU" sz="1600" b="0" i="0" dirty="0"/>
              <a:t>с</a:t>
            </a:r>
            <a:r>
              <a:rPr lang="ru-RU" sz="1600" b="0" i="0" dirty="0" smtClean="0"/>
              <a:t>иничка –</a:t>
            </a:r>
            <a:r>
              <a:rPr lang="uz-Latn-UZ" sz="1600" b="0" i="0" dirty="0" smtClean="0"/>
              <a:t> chittak</a:t>
            </a:r>
            <a:endParaRPr lang="ru-RU" sz="1600" b="0" i="0" dirty="0" smtClean="0"/>
          </a:p>
          <a:p>
            <a:r>
              <a:rPr lang="ru-RU" sz="1600" b="0" i="0" dirty="0"/>
              <a:t>с</a:t>
            </a:r>
            <a:r>
              <a:rPr lang="ru-RU" sz="1600" b="0" i="0" dirty="0" smtClean="0"/>
              <a:t>ало – </a:t>
            </a:r>
            <a:r>
              <a:rPr lang="uz-Latn-UZ" sz="1600" b="0" i="0" dirty="0" smtClean="0"/>
              <a:t>yog‘</a:t>
            </a:r>
            <a:endParaRPr lang="ru-RU" sz="1600" b="0" i="0" dirty="0" smtClean="0"/>
          </a:p>
          <a:p>
            <a:r>
              <a:rPr lang="ru-RU" sz="1600" b="0" i="0" dirty="0"/>
              <a:t>с</a:t>
            </a:r>
            <a:r>
              <a:rPr lang="ru-RU" sz="1600" b="0" i="0" dirty="0" smtClean="0"/>
              <a:t>тучать повадилась – </a:t>
            </a:r>
            <a:r>
              <a:rPr lang="uz-Latn-UZ" sz="1600" b="0" i="0" dirty="0" smtClean="0"/>
              <a:t>taqillatishni odat qildi</a:t>
            </a:r>
            <a:endParaRPr lang="ru-RU" sz="1600" b="0" i="0" dirty="0" smtClean="0"/>
          </a:p>
          <a:p>
            <a:r>
              <a:rPr lang="ru-RU" sz="1600" b="0" i="0" dirty="0"/>
              <a:t>н</a:t>
            </a:r>
            <a:r>
              <a:rPr lang="ru-RU" sz="1600" b="0" i="0" dirty="0" smtClean="0"/>
              <a:t>е сыщешь - </a:t>
            </a:r>
            <a:r>
              <a:rPr lang="uz-Latn-UZ" sz="1600" b="0" i="0" dirty="0" smtClean="0"/>
              <a:t>topolmaysan</a:t>
            </a:r>
            <a:endParaRPr lang="ru-RU" sz="1600" b="0" i="0" dirty="0" smtClean="0"/>
          </a:p>
          <a:p>
            <a:endParaRPr lang="ru-RU" sz="1600" b="0" i="0" dirty="0" smtClean="0"/>
          </a:p>
          <a:p>
            <a:endParaRPr lang="ru-RU" sz="1600" b="0" i="0" dirty="0" smtClean="0"/>
          </a:p>
        </p:txBody>
      </p:sp>
      <p:pic>
        <p:nvPicPr>
          <p:cNvPr id="27651" name="Picture 3" descr="Синица — птица. Описание синицы с картин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19" y="552001"/>
            <a:ext cx="1009728" cy="10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ᐈ Векторное изображение воробья иллюстрация, вектор воробей | скачать на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906658"/>
            <a:ext cx="908489" cy="63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Сонник Строгать рубанком, к чему снится Строгать во сне виде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0" y="1689485"/>
            <a:ext cx="1177947" cy="7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700" y="102424"/>
            <a:ext cx="3420347" cy="315471"/>
          </a:xfrm>
        </p:spPr>
        <p:txBody>
          <a:bodyPr/>
          <a:lstStyle/>
          <a:p>
            <a:r>
              <a:rPr lang="ru-RU" dirty="0" smtClean="0"/>
              <a:t>Читаем вместе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743200" cy="2462213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У </a:t>
            </a:r>
            <a:r>
              <a:rPr lang="ru-RU" sz="1600" b="0" i="0" dirty="0"/>
              <a:t>Серёжи радость. Он с мамой и папой переехал в новый дом. Теперь у них квартира из двух комнат. Одна комната с балконом, в ней поселились родители, а в другой - Серёжа. Серёжа огорчился, что в комнате, где он будет </a:t>
            </a:r>
            <a:r>
              <a:rPr lang="ru-RU" sz="1600" b="0" i="0" dirty="0" smtClean="0"/>
              <a:t>жить, нет </a:t>
            </a:r>
            <a:r>
              <a:rPr lang="ru-RU" sz="1600" b="0" i="0" dirty="0" smtClean="0"/>
              <a:t>балкона.</a:t>
            </a:r>
            <a:endParaRPr lang="ru-RU" sz="1600" dirty="0"/>
          </a:p>
        </p:txBody>
      </p:sp>
      <p:pic>
        <p:nvPicPr>
          <p:cNvPr id="23554" name="Picture 2" descr="Квартира 42 кв.м. в современном стиле в жк водный. балкон и терраса в стиле  минимализм от студия архитектуры и дизайна дарьи ельниковой минимализм |  homify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43" y="593724"/>
            <a:ext cx="1119504" cy="23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Продается 2-х комнатная квартира, без балкона, в районе стадиона Истиклол,  кирпич, новостройка, тел: 91 328-52-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1" y="593724"/>
            <a:ext cx="1485900" cy="23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810300"/>
            <a:ext cx="2572465" cy="2031325"/>
          </a:xfrm>
        </p:spPr>
        <p:txBody>
          <a:bodyPr/>
          <a:lstStyle/>
          <a:p>
            <a:r>
              <a:rPr lang="ru-RU" sz="2200" b="0" i="0" dirty="0" smtClean="0"/>
              <a:t>—</a:t>
            </a:r>
            <a:r>
              <a:rPr lang="en-US" sz="2200" b="0" i="0" dirty="0" smtClean="0"/>
              <a:t> </a:t>
            </a:r>
            <a:r>
              <a:rPr lang="ru-RU" sz="2200" b="0" i="0" dirty="0" smtClean="0"/>
              <a:t>Ничего</a:t>
            </a:r>
            <a:r>
              <a:rPr lang="ru-RU" sz="2200" b="0" i="0" dirty="0"/>
              <a:t>,- сказал папа.- Зато мы </a:t>
            </a:r>
            <a:r>
              <a:rPr lang="ru-RU" sz="2200" b="0" i="0" dirty="0" smtClean="0"/>
              <a:t>сделаем</a:t>
            </a:r>
          </a:p>
          <a:p>
            <a:r>
              <a:rPr lang="ru-RU" sz="2200" b="0" i="0" dirty="0"/>
              <a:t>кормушку для птиц, и ты будешь зимой их кормить</a:t>
            </a:r>
            <a:r>
              <a:rPr lang="ru-RU" sz="2200" b="0" i="0" dirty="0" smtClean="0"/>
              <a:t>.</a:t>
            </a:r>
          </a:p>
        </p:txBody>
      </p:sp>
      <p:pic>
        <p:nvPicPr>
          <p:cNvPr id="6146" name="Picture 2" descr="Кормушка для птиц своими руками оригинальные идеи, чертежи, фото, видео |  Компания «Большая земля»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981191"/>
            <a:ext cx="2508250" cy="167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753487" cy="2462213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Своё </a:t>
            </a:r>
            <a:r>
              <a:rPr lang="ru-RU" sz="1600" b="0" i="0" dirty="0"/>
              <a:t>обещание папа выполнил, и в первый выходной день они принялись за работу. Серёжа подавал гвозди, дощечки, а папа их строгал и сколачивал. Когда работа была закончена, папа взял кормушку и прибил её под самой форточкой</a:t>
            </a:r>
            <a:r>
              <a:rPr lang="ru-RU" sz="1600" b="0" i="0" dirty="0" smtClean="0"/>
              <a:t>. </a:t>
            </a:r>
            <a:endParaRPr lang="ru-RU" sz="1600" dirty="0"/>
          </a:p>
        </p:txBody>
      </p:sp>
      <p:pic>
        <p:nvPicPr>
          <p:cNvPr id="21506" name="Picture 2" descr="СКВОРЕЧНИК. Как самим сделать скворечник. Строим скворечник с папой. -  YouTube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8" r="128" b="12321"/>
          <a:stretch/>
        </p:blipFill>
        <p:spPr bwMode="auto">
          <a:xfrm>
            <a:off x="3059160" y="708025"/>
            <a:ext cx="243843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ормушку для птиц Крылатый будильник Чаплина рассказ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" b="7692"/>
          <a:stretch/>
        </p:blipFill>
        <p:spPr bwMode="auto">
          <a:xfrm>
            <a:off x="3059161" y="708025"/>
            <a:ext cx="241454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631825"/>
            <a:ext cx="5410200" cy="2215991"/>
          </a:xfrm>
        </p:spPr>
        <p:txBody>
          <a:bodyPr/>
          <a:lstStyle/>
          <a:p>
            <a:r>
              <a:rPr lang="en-US" sz="1800" b="0" i="0" dirty="0" smtClean="0"/>
              <a:t>  </a:t>
            </a:r>
            <a:r>
              <a:rPr lang="ru-RU" sz="1800" b="0" i="0" dirty="0" smtClean="0"/>
              <a:t>— </a:t>
            </a:r>
            <a:r>
              <a:rPr lang="ru-RU" sz="1800" b="0" i="0" dirty="0"/>
              <a:t>Папа, а скоро мы начнём кормить птиц? - спросил он, когда всё было готово.- Ведь зима ещё не наступила</a:t>
            </a:r>
            <a:r>
              <a:rPr lang="ru-RU" sz="1800" b="0" i="0" dirty="0" smtClean="0"/>
              <a:t>.</a:t>
            </a:r>
          </a:p>
          <a:p>
            <a:r>
              <a:rPr lang="ru-RU" sz="1800" b="0" i="0" dirty="0"/>
              <a:t>  </a:t>
            </a:r>
            <a:r>
              <a:rPr lang="ru-RU" sz="1800" b="0" i="0" dirty="0" smtClean="0"/>
              <a:t>—</a:t>
            </a:r>
            <a:r>
              <a:rPr lang="en-US" sz="1800" b="0" i="0" dirty="0" smtClean="0"/>
              <a:t> </a:t>
            </a:r>
            <a:r>
              <a:rPr lang="ru-RU" sz="1800" b="0" i="0" dirty="0" smtClean="0"/>
              <a:t>Зачем </a:t>
            </a:r>
            <a:r>
              <a:rPr lang="ru-RU" sz="1800" b="0" i="0" dirty="0"/>
              <a:t>же зиму ждать? - ответил папа.- Теперь же и начнём. Ты думаешь, как насыпал корм, так все воробьи его клевать слетятся! Нет, братец, сначала их приучить нужно. Воробей хоть и живёт около человека, а птица осторожная</a:t>
            </a:r>
            <a:r>
              <a:rPr lang="ru-RU" sz="1800" b="0" i="0" dirty="0" smtClean="0"/>
              <a:t>. </a:t>
            </a:r>
            <a:endParaRPr lang="ru-RU" sz="1800" dirty="0"/>
          </a:p>
        </p:txBody>
      </p:sp>
      <p:pic>
        <p:nvPicPr>
          <p:cNvPr id="26626" name="Picture 2" descr="Воробьи – Курская прав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1833"/>
            <a:ext cx="5702300" cy="27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580513" cy="2462213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Все </a:t>
            </a:r>
            <a:r>
              <a:rPr lang="ru-RU" sz="1600" b="0" i="0" dirty="0"/>
              <a:t>советы отца Серёжа выполнял в точности. А вскоре стал замечать, что с каждым днём птицы становились всё смелей и смелей. Теперь они уже садились на ближние ветки тополя, потом вовсе расхрабрились и начали слетаться на столик</a:t>
            </a:r>
            <a:r>
              <a:rPr lang="ru-RU" sz="1600" b="0" i="0" dirty="0" smtClean="0"/>
              <a:t>.</a:t>
            </a:r>
          </a:p>
        </p:txBody>
      </p:sp>
      <p:pic>
        <p:nvPicPr>
          <p:cNvPr id="5" name="Picture 4" descr="Домик для зерна и сала: как сделать кормушку для птиц своими руками -  Недвижимость РИА Новости, 12.12.2018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97" y="834231"/>
            <a:ext cx="250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7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904252" cy="2492990"/>
          </a:xfrm>
        </p:spPr>
        <p:txBody>
          <a:bodyPr/>
          <a:lstStyle/>
          <a:p>
            <a:r>
              <a:rPr lang="en-US" sz="1800" b="0" i="0" dirty="0" smtClean="0"/>
              <a:t>   </a:t>
            </a:r>
            <a:r>
              <a:rPr lang="ru-RU" sz="1800" b="0" i="0" dirty="0" smtClean="0"/>
              <a:t>Первое </a:t>
            </a:r>
            <a:r>
              <a:rPr lang="ru-RU" sz="1800" b="0" i="0" dirty="0"/>
              <a:t>время к Серёжиной кормушке прилетали одни воробьи, но вот однажды </a:t>
            </a:r>
            <a:r>
              <a:rPr lang="ru-RU" sz="1800" b="0" i="0" dirty="0" smtClean="0"/>
              <a:t>он заметил </a:t>
            </a:r>
            <a:r>
              <a:rPr lang="ru-RU" sz="1800" b="0" i="0" dirty="0"/>
              <a:t>среди них синичку</a:t>
            </a:r>
            <a:r>
              <a:rPr lang="ru-RU" sz="1800" b="0" i="0" dirty="0" smtClean="0"/>
              <a:t>.</a:t>
            </a:r>
            <a:r>
              <a:rPr lang="ru-RU" sz="1800" b="0" i="0" dirty="0"/>
              <a:t> Серёжа радовался, что новая гостья так охотно посещает его столовую. </a:t>
            </a:r>
            <a:endParaRPr lang="ru-RU" sz="1800" b="0" i="0" dirty="0" smtClean="0"/>
          </a:p>
        </p:txBody>
      </p:sp>
      <p:pic>
        <p:nvPicPr>
          <p:cNvPr id="20482" name="Picture 2" descr="Кормушки для птиц в преддверье зимы: мастерим своими руками - статья от  пользователя ОБИ Клуб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46" y="708025"/>
            <a:ext cx="259945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 (14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" y="74643"/>
            <a:ext cx="5638800" cy="2891601"/>
          </a:xfrm>
        </p:spPr>
      </p:pic>
    </p:spTree>
    <p:extLst>
      <p:ext uri="{BB962C8B-B14F-4D97-AF65-F5344CB8AC3E}">
        <p14:creationId xmlns:p14="http://schemas.microsoft.com/office/powerpoint/2010/main" val="2315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667000" cy="2462213"/>
          </a:xfrm>
        </p:spPr>
        <p:txBody>
          <a:bodyPr/>
          <a:lstStyle/>
          <a:p>
            <a:r>
              <a:rPr lang="en-US" sz="2000" b="0" i="0" dirty="0" smtClean="0"/>
              <a:t>   </a:t>
            </a:r>
            <a:r>
              <a:rPr lang="ru-RU" sz="2000" b="0" i="0" dirty="0" smtClean="0"/>
              <a:t>Он </a:t>
            </a:r>
            <a:r>
              <a:rPr lang="ru-RU" sz="2000" b="0" i="0" dirty="0"/>
              <a:t>где-то читал, будто синицы любят сало. Достал кусочек, а чтобы не утащили его воробьи, подвесил на ниточке, как научил папа.</a:t>
            </a:r>
          </a:p>
          <a:p>
            <a:endParaRPr lang="ru-RU" sz="2000" dirty="0"/>
          </a:p>
        </p:txBody>
      </p:sp>
      <p:pic>
        <p:nvPicPr>
          <p:cNvPr id="13314" name="Picture 2" descr="Что едят синички зимой в кормушке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08025"/>
            <a:ext cx="27431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760412"/>
            <a:ext cx="2895600" cy="2462213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Синичка </a:t>
            </a:r>
            <a:r>
              <a:rPr lang="ru-RU" sz="1600" b="0" i="0" dirty="0"/>
              <a:t>мигом догадалась, что это угощение припасли для неё. Тут же уцепилась за сало лапками, клюёт, а сама словно на качелях качается. Долго клевала. Сразу видно, что это лакомство пришлось ей по вкусу. </a:t>
            </a:r>
            <a:endParaRPr lang="ru-RU" sz="1600" dirty="0"/>
          </a:p>
        </p:txBody>
      </p:sp>
      <p:pic>
        <p:nvPicPr>
          <p:cNvPr id="10244" name="Picture 4" descr="Столовая для синичек и других зимних птичек - Гатчинская правд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08025"/>
            <a:ext cx="23653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Какой рассказ Пришвина вы читали?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3" y="708025"/>
            <a:ext cx="2963148" cy="2215991"/>
          </a:xfrm>
        </p:spPr>
        <p:txBody>
          <a:bodyPr/>
          <a:lstStyle/>
          <a:p>
            <a:r>
              <a:rPr lang="ru-RU" b="0" i="0" dirty="0" smtClean="0"/>
              <a:t>О чём был рассказ?</a:t>
            </a:r>
          </a:p>
          <a:p>
            <a:endParaRPr lang="ru-RU" b="0" i="0" dirty="0"/>
          </a:p>
          <a:p>
            <a:r>
              <a:rPr lang="ru-RU" b="0" i="0" dirty="0" smtClean="0"/>
              <a:t>Автор показал </a:t>
            </a:r>
            <a:r>
              <a:rPr lang="ru-RU" b="0" i="0" dirty="0"/>
              <a:t>любовь птицы к людям и людей к журавлю. </a:t>
            </a:r>
            <a:endParaRPr lang="ru-RU" dirty="0"/>
          </a:p>
        </p:txBody>
      </p:sp>
      <p:pic>
        <p:nvPicPr>
          <p:cNvPr id="19458" name="Picture 2" descr="Сказка Журка читать онлайн. Книга автора Михаил Пришвин полностью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1" y="631825"/>
            <a:ext cx="21335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6152" y="860425"/>
            <a:ext cx="2819400" cy="2215991"/>
          </a:xfrm>
        </p:spPr>
        <p:txBody>
          <a:bodyPr/>
          <a:lstStyle/>
          <a:p>
            <a:r>
              <a:rPr lang="en-US" sz="1800" b="0" i="0" dirty="0" smtClean="0"/>
              <a:t>   </a:t>
            </a:r>
            <a:r>
              <a:rPr lang="ru-RU" sz="1800" b="0" i="0" dirty="0" smtClean="0"/>
              <a:t>Кормил </a:t>
            </a:r>
            <a:r>
              <a:rPr lang="ru-RU" sz="1800" b="0" i="0" dirty="0"/>
              <a:t>Серёжа своих птиц всегда утром и всегда в одно и то же время. Как прозвонит будильник, он вставал и насыпал в кормушку еду.</a:t>
            </a:r>
          </a:p>
          <a:p>
            <a:endParaRPr lang="ru-RU" sz="1800" dirty="0"/>
          </a:p>
        </p:txBody>
      </p:sp>
      <p:pic>
        <p:nvPicPr>
          <p:cNvPr id="11266" name="Picture 2" descr="Кормушка из ДВП :: Это интересно!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09" y="708025"/>
            <a:ext cx="2002338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90391"/>
            <a:ext cx="3352800" cy="2708434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Воробьи </a:t>
            </a:r>
            <a:r>
              <a:rPr lang="ru-RU" sz="1600" b="0" i="0" dirty="0"/>
              <a:t>это время уже ждали, но особенно ждала синичка. Она появлялась неизвестно откуда и смело опускалась на столик. К тому же синичка оказалась очень смекалистой. Это она разобралась первая, что, если утром стукнула Серёжина форточка, надо спешить к завтраку</a:t>
            </a:r>
            <a:r>
              <a:rPr lang="ru-RU" sz="1600" b="0" i="0" dirty="0" smtClean="0"/>
              <a:t>.</a:t>
            </a:r>
          </a:p>
        </p:txBody>
      </p:sp>
      <p:pic>
        <p:nvPicPr>
          <p:cNvPr id="12290" name="Picture 2" descr="Кормушка из ДВП :: Это интересно!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4" b="6030"/>
          <a:stretch/>
        </p:blipFill>
        <p:spPr bwMode="auto">
          <a:xfrm>
            <a:off x="3568700" y="784225"/>
            <a:ext cx="1981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656680" cy="2492990"/>
          </a:xfrm>
        </p:spPr>
        <p:txBody>
          <a:bodyPr/>
          <a:lstStyle/>
          <a:p>
            <a:r>
              <a:rPr lang="en-US" sz="1800" b="0" i="0" dirty="0" smtClean="0"/>
              <a:t>   </a:t>
            </a:r>
            <a:r>
              <a:rPr lang="ru-RU" sz="1800" b="0" i="0" dirty="0" smtClean="0"/>
              <a:t>Однажды </a:t>
            </a:r>
            <a:r>
              <a:rPr lang="ru-RU" sz="1800" b="0" i="0" dirty="0"/>
              <a:t>случилось так, что будильник испортился. Что он испортился, никто не знал. Даже мама не знала. Она могла проспать и опоздать на работу, если бы не синица</a:t>
            </a:r>
            <a:r>
              <a:rPr lang="ru-RU" sz="1800" b="0" i="0" dirty="0" smtClean="0"/>
              <a:t>.</a:t>
            </a:r>
          </a:p>
        </p:txBody>
      </p:sp>
      <p:pic>
        <p:nvPicPr>
          <p:cNvPr id="19460" name="Picture 4" descr="Cute Woman Waking up with Stock Footage Video (100% Royalty-free) 1247269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18" y="784225"/>
            <a:ext cx="262704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25634"/>
            <a:ext cx="2819400" cy="2215991"/>
          </a:xfrm>
        </p:spPr>
        <p:txBody>
          <a:bodyPr/>
          <a:lstStyle/>
          <a:p>
            <a:r>
              <a:rPr lang="en-US" sz="1600" b="0" i="0" dirty="0" smtClean="0"/>
              <a:t>   </a:t>
            </a:r>
            <a:r>
              <a:rPr lang="ru-RU" sz="1600" b="0" i="0" dirty="0" smtClean="0"/>
              <a:t>Прилетела </a:t>
            </a:r>
            <a:r>
              <a:rPr lang="ru-RU" sz="1600" b="0" i="0" dirty="0"/>
              <a:t>птичка завтракать, видит - никто форточку не открывает, никто еду не сыплет. Попрыгала она с воробьями по пустому столику, попрыгала и стала клювом по стеклу стучать: «Давайте, мол, кушать скорей</a:t>
            </a:r>
            <a:r>
              <a:rPr lang="ru-RU" sz="1600" b="0" i="0" dirty="0" smtClean="0"/>
              <a:t>!»</a:t>
            </a:r>
            <a:endParaRPr lang="ru-RU" sz="1600" dirty="0"/>
          </a:p>
        </p:txBody>
      </p:sp>
      <p:pic>
        <p:nvPicPr>
          <p:cNvPr id="14340" name="Picture 4" descr="Толкование приметы: зачем синица стучится в окно | CLUB-WOMAN: Психология |  Яндекс Дз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08025"/>
            <a:ext cx="22891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0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580513" cy="2492990"/>
          </a:xfrm>
        </p:spPr>
        <p:txBody>
          <a:bodyPr/>
          <a:lstStyle/>
          <a:p>
            <a:r>
              <a:rPr lang="en-US" sz="1800" b="0" i="0" dirty="0" smtClean="0"/>
              <a:t>   </a:t>
            </a:r>
            <a:r>
              <a:rPr lang="ru-RU" sz="1800" b="0" i="0" dirty="0" smtClean="0"/>
              <a:t>Да </a:t>
            </a:r>
            <a:r>
              <a:rPr lang="ru-RU" sz="1800" b="0" i="0" dirty="0"/>
              <a:t>так усердно стучала, что Серёжа проснулся. Проснулся и понять не может, почему синичка в окно стучит. Потом подумал - наверное, она голодная и есть просит.</a:t>
            </a:r>
          </a:p>
          <a:p>
            <a:endParaRPr lang="ru-RU" sz="1800" dirty="0"/>
          </a:p>
        </p:txBody>
      </p:sp>
      <p:pic>
        <p:nvPicPr>
          <p:cNvPr id="15362" name="Picture 2" descr="К чему синица стучит в окно: примета и подробные объяснени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03" y="631825"/>
            <a:ext cx="25082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8300" y="708025"/>
            <a:ext cx="2590799" cy="2215991"/>
          </a:xfrm>
        </p:spPr>
        <p:txBody>
          <a:bodyPr/>
          <a:lstStyle/>
          <a:p>
            <a:r>
              <a:rPr lang="en-US" sz="1800" b="0" i="0" dirty="0" smtClean="0"/>
              <a:t>   </a:t>
            </a:r>
            <a:r>
              <a:rPr lang="ru-RU" sz="1800" b="0" i="0" dirty="0" smtClean="0"/>
              <a:t>Встал</a:t>
            </a:r>
            <a:r>
              <a:rPr lang="ru-RU" sz="1800" b="0" i="0" dirty="0"/>
              <a:t>. Насыпал птицам еду, смотрит, а на стенных часах стрелки уже почти девять показывают. Тут Серёжа маму, папу разбудил и скорее в школу побежал</a:t>
            </a:r>
            <a:r>
              <a:rPr lang="ru-RU" sz="1800" b="0" i="0" dirty="0" smtClean="0"/>
              <a:t>.</a:t>
            </a:r>
          </a:p>
        </p:txBody>
      </p:sp>
      <p:pic>
        <p:nvPicPr>
          <p:cNvPr id="5" name="Picture 2" descr="Оно часы ` ` s 9 o уже, время проспать вверх для завтрака, винтажного старого черного металлического будильника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 b="9584"/>
          <a:stretch/>
        </p:blipFill>
        <p:spPr bwMode="auto">
          <a:xfrm>
            <a:off x="3340100" y="631825"/>
            <a:ext cx="1905000" cy="21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Отмена занятий в Нур-Султане ученикам второй смены 17 января 2020 го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47713"/>
            <a:ext cx="2599533" cy="22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8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08012"/>
            <a:ext cx="2656713" cy="2462213"/>
          </a:xfrm>
        </p:spPr>
        <p:txBody>
          <a:bodyPr/>
          <a:lstStyle/>
          <a:p>
            <a:r>
              <a:rPr lang="en-US" sz="2000" b="0" i="0" dirty="0" smtClean="0"/>
              <a:t>   </a:t>
            </a:r>
            <a:r>
              <a:rPr lang="ru-RU" sz="2000" b="0" i="0" dirty="0" smtClean="0"/>
              <a:t>С </a:t>
            </a:r>
            <a:r>
              <a:rPr lang="ru-RU" sz="2000" b="0" i="0" dirty="0"/>
              <a:t>этих пор синичка каждое утро к нему в окно </a:t>
            </a:r>
            <a:r>
              <a:rPr lang="ru-RU" sz="2000" b="0" i="0" dirty="0" smtClean="0"/>
              <a:t>стучат</a:t>
            </a:r>
            <a:r>
              <a:rPr lang="ru-RU" sz="2000" b="0" i="0" dirty="0"/>
              <a:t>ь</a:t>
            </a:r>
            <a:r>
              <a:rPr lang="ru-RU" sz="2000" b="0" i="0" dirty="0" smtClean="0"/>
              <a:t> </a:t>
            </a:r>
            <a:r>
              <a:rPr lang="ru-RU" sz="2000" b="0" i="0" dirty="0"/>
              <a:t>повадилась. И стучала-то как - ровно в восемь. Будто по </a:t>
            </a:r>
            <a:r>
              <a:rPr lang="ru-RU" sz="2000" b="0" i="0" dirty="0" smtClean="0"/>
              <a:t>часам </a:t>
            </a:r>
            <a:r>
              <a:rPr lang="ru-RU" sz="2000" b="0" i="0" dirty="0"/>
              <a:t>это время угадывала</a:t>
            </a:r>
            <a:r>
              <a:rPr lang="ru-RU" sz="2000" b="0" i="0" dirty="0" smtClean="0"/>
              <a:t>!</a:t>
            </a:r>
          </a:p>
        </p:txBody>
      </p:sp>
      <p:pic>
        <p:nvPicPr>
          <p:cNvPr id="9218" name="Picture 2" descr="Синица - Анимированная картинка, анимация, gif, гифка"/>
          <p:cNvPicPr>
            <a:picLocks noGrp="1" noChangeAspect="1" noChangeArrowheads="1" noCrop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31825"/>
            <a:ext cx="2284139" cy="22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4101" y="2648506"/>
            <a:ext cx="455338" cy="2563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3048000" cy="2462213"/>
          </a:xfrm>
        </p:spPr>
        <p:txBody>
          <a:bodyPr/>
          <a:lstStyle/>
          <a:p>
            <a:r>
              <a:rPr lang="ru-RU" sz="1600" b="0" i="0" dirty="0" smtClean="0"/>
              <a:t>   Бывало</a:t>
            </a:r>
            <a:r>
              <a:rPr lang="ru-RU" sz="1600" b="0" i="0" dirty="0"/>
              <a:t>, только постучит она клювиком, Серёжа скорее </a:t>
            </a:r>
            <a:r>
              <a:rPr lang="ru-RU" sz="1600" b="0" i="0" dirty="0" smtClean="0"/>
              <a:t>с </a:t>
            </a:r>
            <a:r>
              <a:rPr lang="ru-RU" sz="1600" b="0" i="0" dirty="0"/>
              <a:t>постели вскакивал - одеваться спешил. </a:t>
            </a:r>
            <a:r>
              <a:rPr lang="ru-RU" sz="1600" b="0" i="0" dirty="0" smtClean="0"/>
              <a:t>Мама </a:t>
            </a:r>
            <a:r>
              <a:rPr lang="ru-RU" sz="1600" b="0" i="0" dirty="0"/>
              <a:t>и та смеялась: </a:t>
            </a:r>
            <a:endParaRPr lang="ru-RU" sz="1600" b="0" i="0" dirty="0" smtClean="0"/>
          </a:p>
          <a:p>
            <a:r>
              <a:rPr lang="ru-RU" sz="1600" b="0" i="0" dirty="0"/>
              <a:t> </a:t>
            </a:r>
            <a:r>
              <a:rPr lang="ru-RU" sz="1600" b="0" i="0" dirty="0" smtClean="0"/>
              <a:t>  - Ишь</a:t>
            </a:r>
            <a:r>
              <a:rPr lang="ru-RU" sz="1600" b="0" i="0" dirty="0"/>
              <a:t>, будильник прилетел! </a:t>
            </a:r>
            <a:endParaRPr lang="ru-RU" sz="1600" b="0" i="0" dirty="0" smtClean="0"/>
          </a:p>
          <a:p>
            <a:r>
              <a:rPr lang="ru-RU" sz="1600" b="0" i="0" dirty="0" smtClean="0"/>
              <a:t>А </a:t>
            </a:r>
            <a:r>
              <a:rPr lang="ru-RU" sz="1600" b="0" i="0" dirty="0"/>
              <a:t>папа говорит: </a:t>
            </a:r>
            <a:endParaRPr lang="ru-RU" sz="1600" b="0" i="0" dirty="0" smtClean="0"/>
          </a:p>
          <a:p>
            <a:r>
              <a:rPr lang="ru-RU" sz="1600" b="0" i="0" dirty="0"/>
              <a:t> </a:t>
            </a:r>
            <a:r>
              <a:rPr lang="ru-RU" sz="1600" b="0" i="0" dirty="0" smtClean="0"/>
              <a:t>  - </a:t>
            </a:r>
            <a:r>
              <a:rPr lang="ru-RU" sz="1600" b="0" i="0" dirty="0"/>
              <a:t>Молодец, сынок! Такого будильника ни в одном магазине не сыщешь. Выходит, ты недаром трудился</a:t>
            </a:r>
            <a:r>
              <a:rPr lang="ru-RU" sz="1600" b="0" i="0" dirty="0" smtClean="0"/>
              <a:t>.</a:t>
            </a:r>
          </a:p>
        </p:txBody>
      </p:sp>
      <p:pic>
        <p:nvPicPr>
          <p:cNvPr id="8194" name="Picture 2" descr="Синица: фото синицы. Как выглядит синица? Чем питаются синицы?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19931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036 Будильник - Мини-сказки 30-39 слов - По количеству слов - МИНИ-СКАЗКИ -  БИБЛИОТЕКА Мини-с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19931"/>
            <a:ext cx="2306637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Какие птицы прилетали к Серёже?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0" y="734950"/>
            <a:ext cx="2508250" cy="21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Синица — птица. Описание синицы с картинкам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80" y="746125"/>
            <a:ext cx="2245519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Синицы начали убивать птиц из-за изменения клима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68" y="734950"/>
            <a:ext cx="2785534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562600" cy="276999"/>
          </a:xfrm>
        </p:spPr>
        <p:txBody>
          <a:bodyPr/>
          <a:lstStyle/>
          <a:p>
            <a:pPr algn="ctr"/>
            <a:r>
              <a:rPr lang="ru-RU" sz="1800" dirty="0" smtClean="0"/>
              <a:t>Какую птицу назвали крылатым будильником?</a:t>
            </a:r>
            <a:endParaRPr lang="ru-RU" sz="1800" dirty="0"/>
          </a:p>
        </p:txBody>
      </p:sp>
      <p:pic>
        <p:nvPicPr>
          <p:cNvPr id="16386" name="Picture 2" descr="В моё окно стучит синица ~ Поэзия (Мир души)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7" y="708025"/>
            <a:ext cx="2447925" cy="217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Синица. Какие они? | Пикабу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08025"/>
            <a:ext cx="2508250" cy="217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699" y="110526"/>
            <a:ext cx="5254201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-5" dirty="0" smtClean="0"/>
              <a:t>Сегодня на уроке мы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1237702" y="1986658"/>
            <a:ext cx="3256915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Изменяется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788" y="695837"/>
            <a:ext cx="3616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 познакомимся с биографией и творчеством Веры Васильевны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Чаплиной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прочитаем рассказ «Крылатый будильник»;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оработаем над содержанием рассказа;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тветим на вопросы.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Вера Васильевна Чапл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45" y="784225"/>
            <a:ext cx="148818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рылатый будильник // Чаплина Вера Василье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1" y="695837"/>
            <a:ext cx="162073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Если синица стучится в окно дома: что может означать примета и как избежать  беды - Мой Храм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686425" cy="3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315471"/>
          </a:xfrm>
        </p:spPr>
        <p:txBody>
          <a:bodyPr/>
          <a:lstStyle/>
          <a:p>
            <a:pPr algn="ctr"/>
            <a:r>
              <a:rPr lang="ru-RU" dirty="0" smtClean="0"/>
              <a:t>Чему учит рассказ?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628824"/>
            <a:ext cx="4191000" cy="2215991"/>
          </a:xfrm>
        </p:spPr>
        <p:txBody>
          <a:bodyPr/>
          <a:lstStyle/>
          <a:p>
            <a:r>
              <a:rPr lang="ru-RU" sz="1600" i="0" dirty="0" smtClean="0"/>
              <a:t>   Рассказ</a:t>
            </a:r>
            <a:r>
              <a:rPr lang="ru-RU" sz="1600" b="0" i="0" dirty="0"/>
              <a:t> </a:t>
            </a:r>
            <a:r>
              <a:rPr lang="ru-RU" sz="1600" b="0" i="0" dirty="0" err="1"/>
              <a:t>Чаплиной</a:t>
            </a:r>
            <a:r>
              <a:rPr lang="ru-RU" sz="1600" b="0" i="0" dirty="0"/>
              <a:t> «</a:t>
            </a:r>
            <a:r>
              <a:rPr lang="ru-RU" sz="1600" i="0" dirty="0"/>
              <a:t>Крылатый будильник</a:t>
            </a:r>
            <a:r>
              <a:rPr lang="ru-RU" sz="1600" b="0" i="0" dirty="0"/>
              <a:t>» </a:t>
            </a:r>
            <a:r>
              <a:rPr lang="ru-RU" sz="1600" i="0" dirty="0"/>
              <a:t>учит</a:t>
            </a:r>
            <a:r>
              <a:rPr lang="ru-RU" sz="1600" b="0" i="0" dirty="0"/>
              <a:t> быть заботливым и ответственным. Сережа никогда не забывал пополнять кормушку, и лишь однажды </a:t>
            </a:r>
            <a:r>
              <a:rPr lang="ru-RU" sz="1600" b="0" i="0" dirty="0" smtClean="0"/>
              <a:t>из-за сломавшегося</a:t>
            </a:r>
            <a:r>
              <a:rPr lang="ru-RU" sz="1600" b="0" i="0" dirty="0"/>
              <a:t> </a:t>
            </a:r>
            <a:r>
              <a:rPr lang="ru-RU" sz="1600" i="0" dirty="0"/>
              <a:t>будильника</a:t>
            </a:r>
            <a:r>
              <a:rPr lang="ru-RU" sz="1600" b="0" i="0" dirty="0"/>
              <a:t> он не сделал это вовремя. Но настойчивая синичка разбудила мальчика и, благодаря ее действиям, Сережа не опоздал в школу.</a:t>
            </a:r>
            <a:endParaRPr lang="ru-RU" sz="1600" dirty="0"/>
          </a:p>
        </p:txBody>
      </p:sp>
      <p:pic>
        <p:nvPicPr>
          <p:cNvPr id="7170" name="Picture 2" descr="Крылатый будильник Искателькнига 9498071 в интернет-магазине Wildberries.am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1" b="712"/>
          <a:stretch/>
        </p:blipFill>
        <p:spPr bwMode="auto">
          <a:xfrm>
            <a:off x="4102100" y="784225"/>
            <a:ext cx="1362947" cy="21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5410200" cy="2585323"/>
          </a:xfrm>
        </p:spPr>
        <p:txBody>
          <a:bodyPr/>
          <a:lstStyle/>
          <a:p>
            <a:r>
              <a:rPr lang="ru-RU" sz="1800" b="0" i="0" dirty="0" smtClean="0"/>
              <a:t>   Этот </a:t>
            </a:r>
            <a:r>
              <a:rPr lang="ru-RU" sz="1800" b="0" i="0" dirty="0"/>
              <a:t>рассказ учит тому, что нужно помогать птицам в трудные зимние времена, когда недостаточно у них </a:t>
            </a:r>
            <a:r>
              <a:rPr lang="ru-RU" sz="1800" b="0" i="0" dirty="0" smtClean="0"/>
              <a:t>корма. Нельзя стрелять в птиц рогаткой </a:t>
            </a:r>
            <a:r>
              <a:rPr lang="ru-RU" sz="1800" b="0" i="0" dirty="0"/>
              <a:t>и </a:t>
            </a:r>
            <a:r>
              <a:rPr lang="ru-RU" sz="1800" b="0" i="0" dirty="0" smtClean="0"/>
              <a:t>пугать их, </a:t>
            </a:r>
            <a:r>
              <a:rPr lang="ru-RU" sz="1800" b="0" i="0" dirty="0"/>
              <a:t>ведь не бывает среди них ненужных или вредных для природы. Птицы, видя к ним доброе отношение и заботу ведут себя естественно, без опаски и наблюдение за ними задает нам отличное настроение и </a:t>
            </a:r>
            <a:r>
              <a:rPr lang="ru-RU" sz="1800" b="0" i="0" dirty="0" smtClean="0"/>
              <a:t>заряд бодрости </a:t>
            </a:r>
            <a:r>
              <a:rPr lang="ru-RU" sz="1800" b="0" i="0" dirty="0"/>
              <a:t>на весь день</a:t>
            </a:r>
            <a:r>
              <a:rPr lang="ru-RU" b="0" i="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3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3200400" cy="1384995"/>
          </a:xfrm>
        </p:spPr>
        <p:txBody>
          <a:bodyPr/>
          <a:lstStyle/>
          <a:p>
            <a:r>
              <a:rPr lang="ru-RU" sz="1800" b="0" i="0" dirty="0" smtClean="0"/>
              <a:t>В </a:t>
            </a:r>
            <a:r>
              <a:rPr lang="ru-RU" sz="1800" b="0" i="0" dirty="0"/>
              <a:t>моё окно стучит синица: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0" i="0" dirty="0"/>
              <a:t>«Вставай, не спи</a:t>
            </a:r>
            <a:r>
              <a:rPr lang="ru-RU" sz="1800" b="0" i="0" dirty="0" smtClean="0"/>
              <a:t>» - </a:t>
            </a:r>
            <a:r>
              <a:rPr lang="ru-RU" sz="1800" b="0" i="0" dirty="0"/>
              <a:t>она </a:t>
            </a:r>
            <a:endParaRPr lang="ru-RU" sz="1800" b="0" i="0" dirty="0" smtClean="0"/>
          </a:p>
          <a:p>
            <a:r>
              <a:rPr lang="ru-RU" sz="1800" b="0" i="0" dirty="0"/>
              <a:t> </a:t>
            </a:r>
            <a:r>
              <a:rPr lang="ru-RU" sz="1800" b="0" i="0" dirty="0" smtClean="0"/>
              <a:t>                                   звенит.</a:t>
            </a:r>
          </a:p>
          <a:p>
            <a:r>
              <a:rPr lang="ru-RU" sz="1800" b="0" i="0" dirty="0"/>
              <a:t>Стучит синица в непогоду,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800" b="0" i="0" dirty="0"/>
              <a:t>Но просит крошек, не звенит</a:t>
            </a:r>
            <a:r>
              <a:rPr lang="ru-RU" sz="1400" b="0" i="0" dirty="0"/>
              <a:t>.</a:t>
            </a:r>
            <a:endParaRPr lang="ru-RU" sz="1100" dirty="0"/>
          </a:p>
        </p:txBody>
      </p:sp>
      <p:pic>
        <p:nvPicPr>
          <p:cNvPr id="18434" name="Picture 2" descr="В моё окно стучит си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555625"/>
            <a:ext cx="190121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500" y="201682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Наряд синицы пёстрый, яркий:</a:t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ней неба синь и зелень трав.</a:t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Она, как радостный подарок,</a:t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Звенит к весне, зиму поправ.</a:t>
            </a:r>
          </a:p>
        </p:txBody>
      </p:sp>
    </p:spTree>
    <p:extLst>
      <p:ext uri="{BB962C8B-B14F-4D97-AF65-F5344CB8AC3E}">
        <p14:creationId xmlns:p14="http://schemas.microsoft.com/office/powerpoint/2010/main" val="22450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Задание для самостоятельного чтения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500" y="631825"/>
            <a:ext cx="2667000" cy="2215991"/>
          </a:xfrm>
        </p:spPr>
        <p:txBody>
          <a:bodyPr/>
          <a:lstStyle/>
          <a:p>
            <a:r>
              <a:rPr lang="ru-RU" dirty="0" smtClean="0"/>
              <a:t>Прочитать рассказ выразительно,</a:t>
            </a:r>
          </a:p>
          <a:p>
            <a:r>
              <a:rPr lang="ru-RU" dirty="0"/>
              <a:t>о</a:t>
            </a:r>
            <a:r>
              <a:rPr lang="ru-RU" dirty="0" smtClean="0"/>
              <a:t>тветить на вопросы на странице 148. </a:t>
            </a:r>
            <a:endParaRPr lang="ru-RU" dirty="0"/>
          </a:p>
        </p:txBody>
      </p:sp>
      <p:pic>
        <p:nvPicPr>
          <p:cNvPr id="28674" name="Picture 2" descr="Синица птица. Образ жизни и среда обитания синицы | Живность.р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 b="7143"/>
          <a:stretch/>
        </p:blipFill>
        <p:spPr bwMode="auto">
          <a:xfrm>
            <a:off x="3263900" y="708025"/>
            <a:ext cx="22097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899" y="102424"/>
            <a:ext cx="4487147" cy="369332"/>
          </a:xfrm>
        </p:spPr>
        <p:txBody>
          <a:bodyPr/>
          <a:lstStyle/>
          <a:p>
            <a:r>
              <a:rPr lang="ru-RU" sz="2400" dirty="0" smtClean="0"/>
              <a:t>Вера Чаплина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860425"/>
            <a:ext cx="3581399" cy="1815882"/>
          </a:xfrm>
        </p:spPr>
        <p:txBody>
          <a:bodyPr/>
          <a:lstStyle/>
          <a:p>
            <a:r>
              <a:rPr lang="ru-RU" sz="2000" b="0" i="0" dirty="0" smtClean="0"/>
              <a:t>   Родилась </a:t>
            </a:r>
            <a:r>
              <a:rPr lang="ru-RU" sz="2000" b="0" i="0" dirty="0"/>
              <a:t>Вера Васильевна Михайлова </a:t>
            </a:r>
            <a:r>
              <a:rPr lang="ru-RU" sz="2000" b="0" i="0" dirty="0" smtClean="0"/>
              <a:t>в Москве 24 апреля. </a:t>
            </a:r>
          </a:p>
          <a:p>
            <a:r>
              <a:rPr lang="ru-RU" sz="2000" b="0" i="0" dirty="0"/>
              <a:t> </a:t>
            </a:r>
            <a:r>
              <a:rPr lang="ru-RU" sz="2000" b="0" i="0" dirty="0" smtClean="0"/>
              <a:t>  Родители: мать </a:t>
            </a:r>
            <a:r>
              <a:rPr lang="ru-RU" sz="2000" b="0" i="0" dirty="0"/>
              <a:t>закончила консерваторию, отец – юрист</a:t>
            </a:r>
            <a:r>
              <a:rPr lang="ru-RU" sz="2000" b="0" i="0" dirty="0" smtClean="0"/>
              <a:t>.</a:t>
            </a:r>
          </a:p>
          <a:p>
            <a:endParaRPr lang="ru-RU" sz="180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96899" y="784225"/>
            <a:ext cx="205740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1">
                <a:solidFill>
                  <a:srgbClr val="2365C7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smtClean="0"/>
              <a:t>   </a:t>
            </a:r>
            <a:endParaRPr lang="ru-RU" sz="2000" kern="0" dirty="0"/>
          </a:p>
        </p:txBody>
      </p:sp>
      <p:pic>
        <p:nvPicPr>
          <p:cNvPr id="4098" name="Picture 2" descr="Список книг и других произведений Вера Васильевна Чаплина Сортировка  новинки - LibreBook.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94" y="665956"/>
            <a:ext cx="1553352" cy="21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53534" y="102424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(1908-1994)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8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631826"/>
            <a:ext cx="3200399" cy="2462213"/>
          </a:xfrm>
        </p:spPr>
        <p:txBody>
          <a:bodyPr/>
          <a:lstStyle/>
          <a:p>
            <a:r>
              <a:rPr lang="ru-RU" sz="2000" b="0" i="0" dirty="0" smtClean="0"/>
              <a:t>   После </a:t>
            </a:r>
            <a:r>
              <a:rPr lang="ru-RU" sz="2000" b="0" i="0" dirty="0"/>
              <a:t>революции 1917 года десятилетняя Вера потерялась и, как беспризорница, оказалась в детском доме в Ташкенте. </a:t>
            </a:r>
            <a:r>
              <a:rPr lang="ru-RU" sz="2000" b="0" i="0" dirty="0" smtClean="0"/>
              <a:t>В 1923 году Веру разыскала мать и привезла в Москву.</a:t>
            </a:r>
            <a:endParaRPr lang="ru-RU" sz="2000" dirty="0"/>
          </a:p>
        </p:txBody>
      </p:sp>
      <p:pic>
        <p:nvPicPr>
          <p:cNvPr id="5122" name="Picture 2" descr="Вера Чаплина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31825"/>
            <a:ext cx="20574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25634"/>
            <a:ext cx="5334000" cy="2215991"/>
          </a:xfrm>
        </p:spPr>
        <p:txBody>
          <a:bodyPr/>
          <a:lstStyle/>
          <a:p>
            <a:r>
              <a:rPr lang="ru-RU" sz="1800" b="0" i="0" dirty="0" smtClean="0"/>
              <a:t>   Пережить </a:t>
            </a:r>
            <a:r>
              <a:rPr lang="ru-RU" sz="1800" b="0" i="0" dirty="0"/>
              <a:t>первое большое горе ей </a:t>
            </a:r>
            <a:r>
              <a:rPr lang="ru-RU" sz="1800" b="0" i="0" dirty="0" smtClean="0"/>
              <a:t>помогла </a:t>
            </a:r>
            <a:r>
              <a:rPr lang="ru-RU" sz="1800" b="0" i="0" dirty="0"/>
              <a:t>любовь к животным. Даже в детском доме она умудрялась держать котят, щенят и птенцов. Она прятала их от воспитателей ночью, а </a:t>
            </a:r>
            <a:r>
              <a:rPr lang="ru-RU" sz="1800" b="0" i="0" dirty="0" smtClean="0"/>
              <a:t>днём </a:t>
            </a:r>
            <a:r>
              <a:rPr lang="ru-RU" sz="1800" b="0" i="0" dirty="0"/>
              <a:t>уносила в сад. Любовь к животным, а также ответственность за их жизни воспитали в девочке умение преодолевать трудности и решительность.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68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3276600" cy="2492990"/>
          </a:xfrm>
        </p:spPr>
        <p:txBody>
          <a:bodyPr/>
          <a:lstStyle/>
          <a:p>
            <a:r>
              <a:rPr lang="ru-RU" sz="1800" b="0" i="0" dirty="0" smtClean="0"/>
              <a:t>   Это </a:t>
            </a:r>
            <a:r>
              <a:rPr lang="ru-RU" sz="1800" b="0" i="0" dirty="0"/>
              <a:t>известная детская писательница, творчество которой посвящено животному миру. С ним связаны не только ее произведения, но и жизненный путь. Долгие годы проработала в Московском зоопарке Вера Чаплина.</a:t>
            </a:r>
            <a:endParaRPr lang="ru-RU" sz="1800" dirty="0"/>
          </a:p>
        </p:txBody>
      </p:sp>
      <p:pic>
        <p:nvPicPr>
          <p:cNvPr id="29698" name="Picture 2" descr="Календарь знаменательных дат в мире детской литературы - Вера Чапл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84225"/>
            <a:ext cx="2133600" cy="16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2819400" cy="2462213"/>
          </a:xfrm>
        </p:spPr>
        <p:txBody>
          <a:bodyPr/>
          <a:lstStyle/>
          <a:p>
            <a:r>
              <a:rPr lang="ru-RU" sz="2000" b="0" i="0" dirty="0" smtClean="0"/>
              <a:t>   Писательница не </a:t>
            </a:r>
            <a:r>
              <a:rPr lang="ru-RU" sz="2000" b="0" i="0" dirty="0"/>
              <a:t>столько рассказывает какие-то истории, сколько просто помогает заметить и разглядеть </a:t>
            </a:r>
            <a:r>
              <a:rPr lang="ru-RU" sz="2000" b="0" i="0" dirty="0" smtClean="0"/>
              <a:t>наших четвероногих </a:t>
            </a:r>
            <a:r>
              <a:rPr lang="ru-RU" sz="2000" b="0" i="0" dirty="0"/>
              <a:t>и крылатых соседей</a:t>
            </a:r>
            <a:r>
              <a:rPr lang="ru-RU" sz="1800" b="0" i="0" dirty="0"/>
              <a:t>.</a:t>
            </a:r>
            <a:endParaRPr lang="ru-RU" sz="1800" dirty="0"/>
          </a:p>
        </p:txBody>
      </p:sp>
      <p:pic>
        <p:nvPicPr>
          <p:cNvPr id="3074" name="Picture 2" descr="Вера Васильевна Чапл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88499"/>
            <a:ext cx="2362200" cy="22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102424"/>
            <a:ext cx="4182347" cy="315471"/>
          </a:xfrm>
        </p:spPr>
        <p:txBody>
          <a:bodyPr/>
          <a:lstStyle/>
          <a:p>
            <a:r>
              <a:rPr lang="ru-RU" dirty="0" smtClean="0"/>
              <a:t>Книги Веры </a:t>
            </a:r>
            <a:r>
              <a:rPr lang="ru-RU" dirty="0" err="1" smtClean="0"/>
              <a:t>Чаплиной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708025"/>
            <a:ext cx="5486399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708025"/>
            <a:ext cx="2909521" cy="2095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221" y="682625"/>
            <a:ext cx="2576878" cy="21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980</Words>
  <Application>Microsoft Office PowerPoint</Application>
  <PresentationFormat>Произвольный</PresentationFormat>
  <Paragraphs>75</Paragraphs>
  <Slides>34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Русский язык литературное чтение </vt:lpstr>
      <vt:lpstr>Какой рассказ Пришвина вы читали?</vt:lpstr>
      <vt:lpstr>Сегодня на уроке мы</vt:lpstr>
      <vt:lpstr>Вера Чаплина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Книги Веры Чаплиной</vt:lpstr>
      <vt:lpstr>Словарная работа</vt:lpstr>
      <vt:lpstr>Читаем вместе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птицы прилетали к Серёже?</vt:lpstr>
      <vt:lpstr>Какую птицу назвали крылатым будильником?</vt:lpstr>
      <vt:lpstr>Презентация PowerPoint</vt:lpstr>
      <vt:lpstr>Чему учит рассказ?</vt:lpstr>
      <vt:lpstr>Презентация PowerPoint</vt:lpstr>
      <vt:lpstr>Презентация PowerPoint</vt:lpstr>
      <vt:lpstr>Задание для самостоятельного чтения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Пользователь</cp:lastModifiedBy>
  <cp:revision>120</cp:revision>
  <dcterms:created xsi:type="dcterms:W3CDTF">2020-04-13T08:05:42Z</dcterms:created>
  <dcterms:modified xsi:type="dcterms:W3CDTF">2020-12-29T08:21:09Z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