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380" r:id="rId3"/>
    <p:sldId id="257" r:id="rId4"/>
    <p:sldId id="308" r:id="rId5"/>
    <p:sldId id="395" r:id="rId6"/>
    <p:sldId id="399" r:id="rId7"/>
    <p:sldId id="398" r:id="rId8"/>
    <p:sldId id="396" r:id="rId9"/>
    <p:sldId id="397" r:id="rId10"/>
    <p:sldId id="383" r:id="rId11"/>
    <p:sldId id="403" r:id="rId12"/>
    <p:sldId id="401" r:id="rId13"/>
    <p:sldId id="404" r:id="rId14"/>
    <p:sldId id="405" r:id="rId15"/>
    <p:sldId id="408" r:id="rId16"/>
    <p:sldId id="409" r:id="rId17"/>
    <p:sldId id="422" r:id="rId18"/>
    <p:sldId id="406" r:id="rId19"/>
    <p:sldId id="407" r:id="rId20"/>
    <p:sldId id="410" r:id="rId21"/>
    <p:sldId id="411" r:id="rId22"/>
    <p:sldId id="412" r:id="rId23"/>
    <p:sldId id="413" r:id="rId24"/>
    <p:sldId id="417" r:id="rId25"/>
    <p:sldId id="414" r:id="rId26"/>
    <p:sldId id="415" r:id="rId27"/>
    <p:sldId id="416" r:id="rId28"/>
    <p:sldId id="420" r:id="rId29"/>
    <p:sldId id="418" r:id="rId30"/>
    <p:sldId id="419" r:id="rId31"/>
    <p:sldId id="402" r:id="rId32"/>
    <p:sldId id="421" r:id="rId33"/>
    <p:sldId id="400" r:id="rId34"/>
    <p:sldId id="393" r:id="rId3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>
      <p:cViewPr>
        <p:scale>
          <a:sx n="114" d="100"/>
          <a:sy n="114" d="100"/>
        </p:scale>
        <p:origin x="1040" y="2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4222E-11E2-44E5-BFA0-64DAF91584B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95E4D-3E1C-47C6-9156-B3D07E7AC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1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5E4D-3E1C-47C6-9156-B3D07E7AC92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899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f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4554" y="1536"/>
            <a:ext cx="3527290" cy="907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sz="3400" spc="10" dirty="0" err="1" smtClean="0"/>
              <a:t>язык</a:t>
            </a:r>
            <a:r>
              <a:rPr lang="ru-RU" sz="3400" spc="10" dirty="0" smtClean="0"/>
              <a:t/>
            </a:r>
            <a:br>
              <a:rPr lang="ru-RU" sz="3400" spc="10" dirty="0" smtClean="0"/>
            </a:br>
            <a:r>
              <a:rPr lang="ru-RU" sz="2400" spc="10" dirty="0" smtClean="0"/>
              <a:t>литературное чтение 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444500" y="1089025"/>
            <a:ext cx="2895600" cy="178382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sz="1750" b="1" spc="-20" dirty="0" err="1">
                <a:solidFill>
                  <a:srgbClr val="00518E"/>
                </a:solidFill>
                <a:latin typeface="Arial"/>
                <a:cs typeface="Arial"/>
              </a:rPr>
              <a:t>Тема</a:t>
            </a:r>
            <a:r>
              <a:rPr sz="1750" b="1" spc="-20" dirty="0" smtClean="0">
                <a:solidFill>
                  <a:srgbClr val="00518E"/>
                </a:solidFill>
                <a:latin typeface="Arial"/>
                <a:cs typeface="Arial"/>
              </a:rPr>
              <a:t>:</a:t>
            </a:r>
            <a:endParaRPr lang="ru-RU" sz="1750" b="1" spc="-20" dirty="0" smtClean="0">
              <a:solidFill>
                <a:srgbClr val="00518E"/>
              </a:solidFill>
              <a:latin typeface="Arial"/>
              <a:cs typeface="Arial"/>
            </a:endParaRPr>
          </a:p>
          <a:p>
            <a:pPr marL="18415" algn="ctr">
              <a:spcBef>
                <a:spcPts val="110"/>
              </a:spcBef>
            </a:pPr>
            <a:r>
              <a:rPr lang="ru-RU" sz="1750" b="1" spc="-20" dirty="0" smtClean="0">
                <a:solidFill>
                  <a:srgbClr val="0070C0"/>
                </a:solidFill>
                <a:latin typeface="Arial"/>
                <a:cs typeface="Arial"/>
              </a:rPr>
              <a:t>Вера Васильевна Чаплина</a:t>
            </a:r>
          </a:p>
          <a:p>
            <a:pPr marL="18415" algn="ctr">
              <a:spcBef>
                <a:spcPts val="110"/>
              </a:spcBef>
            </a:pPr>
            <a:endParaRPr lang="ru-RU" sz="20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 algn="ctr"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«Крылатый будильник»</a:t>
            </a:r>
            <a:endParaRPr lang="ru-RU" sz="2000" b="1" spc="-2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7636" y="126447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999" y="541953"/>
            <a:ext cx="60388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229753" y="218045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4" descr="D:\клипарт\школа\0_b410d_2f9dc2cf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635" y="249024"/>
            <a:ext cx="656763" cy="529060"/>
          </a:xfrm>
          <a:prstGeom prst="rect">
            <a:avLst/>
          </a:prstGeom>
          <a:noFill/>
        </p:spPr>
      </p:pic>
      <p:pic>
        <p:nvPicPr>
          <p:cNvPr id="6" name="Picture 2" descr="Чаплина Вера Васильевна — ПроДетЛи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831" y="1129542"/>
            <a:ext cx="789086" cy="91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1641" y="1796563"/>
            <a:ext cx="1986365" cy="13274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900" y="102424"/>
            <a:ext cx="4106147" cy="315471"/>
          </a:xfrm>
        </p:spPr>
        <p:txBody>
          <a:bodyPr/>
          <a:lstStyle/>
          <a:p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800" y="555625"/>
            <a:ext cx="5562600" cy="2954655"/>
          </a:xfrm>
        </p:spPr>
        <p:txBody>
          <a:bodyPr/>
          <a:lstStyle/>
          <a:p>
            <a:r>
              <a:rPr lang="ru-RU" sz="1600" b="0" i="0" dirty="0" smtClean="0"/>
              <a:t>поселился – </a:t>
            </a:r>
            <a:r>
              <a:rPr lang="uz-Latn-UZ" sz="1600" b="0" i="0" dirty="0" smtClean="0"/>
              <a:t>joylashdi</a:t>
            </a:r>
            <a:endParaRPr lang="ru-RU" sz="1600" b="0" i="0" dirty="0" smtClean="0"/>
          </a:p>
          <a:p>
            <a:r>
              <a:rPr lang="ru-RU" sz="1600" b="0" i="0" dirty="0"/>
              <a:t>к</a:t>
            </a:r>
            <a:r>
              <a:rPr lang="ru-RU" sz="1600" b="0" i="0" dirty="0" smtClean="0"/>
              <a:t>ормушка – </a:t>
            </a:r>
            <a:r>
              <a:rPr lang="uz-Latn-UZ" sz="1600" b="0" i="0" dirty="0" smtClean="0"/>
              <a:t>qushdon</a:t>
            </a:r>
            <a:endParaRPr lang="ru-RU" sz="1600" b="0" i="0" dirty="0" smtClean="0"/>
          </a:p>
          <a:p>
            <a:r>
              <a:rPr lang="ru-RU" sz="1600" b="0" i="0" dirty="0"/>
              <a:t>с</a:t>
            </a:r>
            <a:r>
              <a:rPr lang="ru-RU" sz="1600" b="0" i="0" dirty="0" smtClean="0"/>
              <a:t>трогал – </a:t>
            </a:r>
            <a:r>
              <a:rPr lang="en-US" sz="1600" b="0" i="0" dirty="0" err="1" smtClean="0"/>
              <a:t>randaladi</a:t>
            </a:r>
            <a:endParaRPr lang="ru-RU" sz="1600" b="0" i="0" dirty="0" smtClean="0"/>
          </a:p>
          <a:p>
            <a:r>
              <a:rPr lang="ru-RU" sz="1600" b="0" i="0" dirty="0"/>
              <a:t>с</a:t>
            </a:r>
            <a:r>
              <a:rPr lang="ru-RU" sz="1600" b="0" i="0" dirty="0" smtClean="0"/>
              <a:t>колачивал – </a:t>
            </a:r>
            <a:r>
              <a:rPr lang="uz-Latn-UZ" sz="1600" b="0" i="0" dirty="0" smtClean="0"/>
              <a:t>mix qoqdi</a:t>
            </a:r>
            <a:endParaRPr lang="ru-RU" sz="1600" b="0" i="0" dirty="0" smtClean="0"/>
          </a:p>
          <a:p>
            <a:r>
              <a:rPr lang="ru-RU" sz="1600" b="0" i="0" dirty="0"/>
              <a:t>к</a:t>
            </a:r>
            <a:r>
              <a:rPr lang="ru-RU" sz="1600" b="0" i="0" dirty="0" smtClean="0"/>
              <a:t>орм –</a:t>
            </a:r>
            <a:r>
              <a:rPr lang="uz-Latn-UZ" sz="1600" b="0" i="0" dirty="0" smtClean="0"/>
              <a:t> ozuqa</a:t>
            </a:r>
            <a:endParaRPr lang="ru-RU" sz="1600" b="0" i="0" dirty="0" smtClean="0"/>
          </a:p>
          <a:p>
            <a:r>
              <a:rPr lang="ru-RU" sz="1600" b="0" i="0" dirty="0"/>
              <a:t>в</a:t>
            </a:r>
            <a:r>
              <a:rPr lang="ru-RU" sz="1600" b="0" i="0" dirty="0" smtClean="0"/>
              <a:t>оробей – </a:t>
            </a:r>
            <a:r>
              <a:rPr lang="uz-Latn-UZ" sz="1600" b="0" i="0" dirty="0" smtClean="0"/>
              <a:t>chumchuq</a:t>
            </a:r>
            <a:endParaRPr lang="ru-RU" sz="1600" b="0" i="0" dirty="0" smtClean="0"/>
          </a:p>
          <a:p>
            <a:r>
              <a:rPr lang="ru-RU" sz="1600" b="0" i="0" dirty="0"/>
              <a:t>с</a:t>
            </a:r>
            <a:r>
              <a:rPr lang="ru-RU" sz="1600" b="0" i="0" dirty="0" smtClean="0"/>
              <a:t>иничка –</a:t>
            </a:r>
            <a:r>
              <a:rPr lang="uz-Latn-UZ" sz="1600" b="0" i="0" dirty="0" smtClean="0"/>
              <a:t> chittak</a:t>
            </a:r>
            <a:endParaRPr lang="ru-RU" sz="1600" b="0" i="0" dirty="0" smtClean="0"/>
          </a:p>
          <a:p>
            <a:r>
              <a:rPr lang="ru-RU" sz="1600" b="0" i="0" dirty="0"/>
              <a:t>с</a:t>
            </a:r>
            <a:r>
              <a:rPr lang="ru-RU" sz="1600" b="0" i="0" dirty="0" smtClean="0"/>
              <a:t>ало – </a:t>
            </a:r>
            <a:r>
              <a:rPr lang="uz-Latn-UZ" sz="1600" b="0" i="0" dirty="0" smtClean="0"/>
              <a:t>yog‘</a:t>
            </a:r>
            <a:endParaRPr lang="ru-RU" sz="1600" b="0" i="0" dirty="0" smtClean="0"/>
          </a:p>
          <a:p>
            <a:r>
              <a:rPr lang="ru-RU" sz="1600" b="0" i="0" dirty="0"/>
              <a:t>с</a:t>
            </a:r>
            <a:r>
              <a:rPr lang="ru-RU" sz="1600" b="0" i="0" dirty="0" smtClean="0"/>
              <a:t>тучать повадилась – </a:t>
            </a:r>
            <a:r>
              <a:rPr lang="uz-Latn-UZ" sz="1600" b="0" i="0" dirty="0" smtClean="0"/>
              <a:t>taqillatishni odat qildi</a:t>
            </a:r>
            <a:endParaRPr lang="ru-RU" sz="1600" b="0" i="0" dirty="0" smtClean="0"/>
          </a:p>
          <a:p>
            <a:r>
              <a:rPr lang="ru-RU" sz="1600" b="0" i="0" dirty="0"/>
              <a:t>н</a:t>
            </a:r>
            <a:r>
              <a:rPr lang="ru-RU" sz="1600" b="0" i="0" dirty="0" smtClean="0"/>
              <a:t>е сыщешь - </a:t>
            </a:r>
            <a:r>
              <a:rPr lang="uz-Latn-UZ" sz="1600" b="0" i="0" dirty="0" smtClean="0"/>
              <a:t>topolmaysan</a:t>
            </a:r>
            <a:endParaRPr lang="ru-RU" sz="1600" b="0" i="0" dirty="0" smtClean="0"/>
          </a:p>
          <a:p>
            <a:endParaRPr lang="ru-RU" sz="1600" b="0" i="0" dirty="0" smtClean="0"/>
          </a:p>
          <a:p>
            <a:endParaRPr lang="ru-RU" sz="1600" b="0" i="0" dirty="0" smtClean="0"/>
          </a:p>
        </p:txBody>
      </p:sp>
      <p:pic>
        <p:nvPicPr>
          <p:cNvPr id="27651" name="Picture 3" descr="Синица — птица. Описание синицы с картинкам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319" y="552001"/>
            <a:ext cx="1009728" cy="100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7" descr="ᐈ Векторное изображение воробья иллюстрация, вектор воробей | скачать на  Depositphotos®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906658"/>
            <a:ext cx="908489" cy="63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7" name="Picture 9" descr="Сонник Строгать рубанком, к чему снится Строгать во сне видеть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100" y="1689485"/>
            <a:ext cx="1177947" cy="72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38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700" y="102424"/>
            <a:ext cx="3420347" cy="315471"/>
          </a:xfrm>
        </p:spPr>
        <p:txBody>
          <a:bodyPr/>
          <a:lstStyle/>
          <a:p>
            <a:r>
              <a:rPr lang="ru-RU" dirty="0" smtClean="0"/>
              <a:t>Читаем вместе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743200" cy="2462213"/>
          </a:xfrm>
        </p:spPr>
        <p:txBody>
          <a:bodyPr/>
          <a:lstStyle/>
          <a:p>
            <a:r>
              <a:rPr lang="en-US" sz="1600" b="0" i="0" dirty="0" smtClean="0"/>
              <a:t>   </a:t>
            </a:r>
            <a:r>
              <a:rPr lang="ru-RU" sz="1600" b="0" i="0" dirty="0" smtClean="0"/>
              <a:t>У </a:t>
            </a:r>
            <a:r>
              <a:rPr lang="ru-RU" sz="1600" b="0" i="0" dirty="0"/>
              <a:t>Серёжи радость. Он с мамой и папой переехал в новый дом. Теперь у них квартира из двух комнат. Одна комната с балконом, в ней поселились родители, а в другой - Серёжа. Серёжа огорчился, что в комнате, где он будет </a:t>
            </a:r>
            <a:r>
              <a:rPr lang="ru-RU" sz="1600" b="0" i="0" dirty="0" smtClean="0"/>
              <a:t>жить, нет </a:t>
            </a:r>
            <a:r>
              <a:rPr lang="ru-RU" sz="1600" b="0" i="0" dirty="0" smtClean="0"/>
              <a:t>балкона.</a:t>
            </a:r>
            <a:endParaRPr lang="ru-RU" sz="1600" dirty="0"/>
          </a:p>
        </p:txBody>
      </p:sp>
      <p:pic>
        <p:nvPicPr>
          <p:cNvPr id="23554" name="Picture 2" descr="Квартира 42 кв.м. в современном стиле в жк водный. балкон и терраса в стиле  минимализм от студия архитектуры и дизайна дарьи ельниковой минимализм |  homify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543" y="593724"/>
            <a:ext cx="1119504" cy="236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Продается 2-х комнатная квартира, без балкона, в районе стадиона Истиклол,  кирпич, новостройка, тел: 91 328-52-8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1" y="593724"/>
            <a:ext cx="1485900" cy="236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21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810300"/>
            <a:ext cx="2572465" cy="2031325"/>
          </a:xfrm>
        </p:spPr>
        <p:txBody>
          <a:bodyPr/>
          <a:lstStyle/>
          <a:p>
            <a:r>
              <a:rPr lang="ru-RU" sz="2200" b="0" i="0" dirty="0" smtClean="0"/>
              <a:t>—</a:t>
            </a:r>
            <a:r>
              <a:rPr lang="en-US" sz="2200" b="0" i="0" dirty="0" smtClean="0"/>
              <a:t> </a:t>
            </a:r>
            <a:r>
              <a:rPr lang="ru-RU" sz="2200" b="0" i="0" dirty="0" smtClean="0"/>
              <a:t>Ничего</a:t>
            </a:r>
            <a:r>
              <a:rPr lang="ru-RU" sz="2200" b="0" i="0" dirty="0"/>
              <a:t>,- сказал папа.- Зато мы </a:t>
            </a:r>
            <a:r>
              <a:rPr lang="ru-RU" sz="2200" b="0" i="0" dirty="0" smtClean="0"/>
              <a:t>сделаем</a:t>
            </a:r>
          </a:p>
          <a:p>
            <a:r>
              <a:rPr lang="ru-RU" sz="2200" b="0" i="0" dirty="0"/>
              <a:t>кормушку для птиц, и ты будешь зимой их кормить</a:t>
            </a:r>
            <a:r>
              <a:rPr lang="ru-RU" sz="2200" b="0" i="0" dirty="0" smtClean="0"/>
              <a:t>.</a:t>
            </a:r>
          </a:p>
        </p:txBody>
      </p:sp>
      <p:pic>
        <p:nvPicPr>
          <p:cNvPr id="6146" name="Picture 2" descr="Кормушка для птиц своими руками оригинальные идеи, чертежи, фото, видео |  Компания «Большая земля»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981191"/>
            <a:ext cx="2508250" cy="167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71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753487" cy="2462213"/>
          </a:xfrm>
        </p:spPr>
        <p:txBody>
          <a:bodyPr/>
          <a:lstStyle/>
          <a:p>
            <a:r>
              <a:rPr lang="en-US" sz="1600" b="0" i="0" dirty="0" smtClean="0"/>
              <a:t>   </a:t>
            </a:r>
            <a:r>
              <a:rPr lang="ru-RU" sz="1600" b="0" i="0" dirty="0" smtClean="0"/>
              <a:t>Своё </a:t>
            </a:r>
            <a:r>
              <a:rPr lang="ru-RU" sz="1600" b="0" i="0" dirty="0"/>
              <a:t>обещание папа выполнил, и в первый выходной день они принялись за работу. Серёжа подавал гвозди, дощечки, а папа их строгал и сколачивал. Когда работа была закончена, папа взял кормушку и прибил её под самой форточкой</a:t>
            </a:r>
            <a:r>
              <a:rPr lang="ru-RU" sz="1600" b="0" i="0" dirty="0" smtClean="0"/>
              <a:t>. </a:t>
            </a:r>
            <a:endParaRPr lang="ru-RU" sz="1600" dirty="0"/>
          </a:p>
        </p:txBody>
      </p:sp>
      <p:pic>
        <p:nvPicPr>
          <p:cNvPr id="21506" name="Picture 2" descr="СКВОРЕЧНИК. Как самим сделать скворечник. Строим скворечник с папой. -  YouTube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8" r="128" b="12321"/>
          <a:stretch/>
        </p:blipFill>
        <p:spPr bwMode="auto">
          <a:xfrm>
            <a:off x="3059160" y="708025"/>
            <a:ext cx="2438431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кормушку для птиц Крылатый будильник Чаплина рассказ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0" b="7692"/>
          <a:stretch/>
        </p:blipFill>
        <p:spPr bwMode="auto">
          <a:xfrm>
            <a:off x="3059161" y="708025"/>
            <a:ext cx="241454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05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5410200" cy="2215991"/>
          </a:xfrm>
        </p:spPr>
        <p:txBody>
          <a:bodyPr/>
          <a:lstStyle/>
          <a:p>
            <a:r>
              <a:rPr lang="en-US" sz="1800" b="0" i="0" dirty="0" smtClean="0"/>
              <a:t>  </a:t>
            </a:r>
            <a:r>
              <a:rPr lang="ru-RU" sz="1800" b="0" i="0" dirty="0" smtClean="0"/>
              <a:t>— </a:t>
            </a:r>
            <a:r>
              <a:rPr lang="ru-RU" sz="1800" b="0" i="0" dirty="0"/>
              <a:t>Папа, а скоро мы начнём кормить птиц? - спросил он, когда всё было готово.- Ведь зима ещё не наступила</a:t>
            </a:r>
            <a:r>
              <a:rPr lang="ru-RU" sz="1800" b="0" i="0" dirty="0" smtClean="0"/>
              <a:t>.</a:t>
            </a:r>
          </a:p>
          <a:p>
            <a:r>
              <a:rPr lang="ru-RU" sz="1800" b="0" i="0" dirty="0"/>
              <a:t>  </a:t>
            </a:r>
            <a:r>
              <a:rPr lang="ru-RU" sz="1800" b="0" i="0" dirty="0" smtClean="0"/>
              <a:t>—</a:t>
            </a:r>
            <a:r>
              <a:rPr lang="en-US" sz="1800" b="0" i="0" dirty="0" smtClean="0"/>
              <a:t> </a:t>
            </a:r>
            <a:r>
              <a:rPr lang="ru-RU" sz="1800" b="0" i="0" dirty="0" smtClean="0"/>
              <a:t>Зачем </a:t>
            </a:r>
            <a:r>
              <a:rPr lang="ru-RU" sz="1800" b="0" i="0" dirty="0"/>
              <a:t>же зиму ждать? - ответил папа.- Теперь же и начнём. Ты думаешь, как насыпал корм, так все воробьи его клевать слетятся! Нет, братец, сначала их приучить нужно. Воробей хоть и живёт около человека, а птица осторожная</a:t>
            </a:r>
            <a:r>
              <a:rPr lang="ru-RU" sz="1800" b="0" i="0" dirty="0" smtClean="0"/>
              <a:t>. </a:t>
            </a:r>
            <a:endParaRPr lang="ru-RU" sz="1800" dirty="0"/>
          </a:p>
        </p:txBody>
      </p:sp>
      <p:pic>
        <p:nvPicPr>
          <p:cNvPr id="26626" name="Picture 2" descr="Воробьи – Курская прав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461833"/>
            <a:ext cx="5702300" cy="270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57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580513" cy="2462213"/>
          </a:xfrm>
        </p:spPr>
        <p:txBody>
          <a:bodyPr/>
          <a:lstStyle/>
          <a:p>
            <a:r>
              <a:rPr lang="en-US" sz="1600" b="0" i="0" dirty="0" smtClean="0"/>
              <a:t>   </a:t>
            </a:r>
            <a:r>
              <a:rPr lang="ru-RU" sz="1600" b="0" i="0" dirty="0" smtClean="0"/>
              <a:t>Все </a:t>
            </a:r>
            <a:r>
              <a:rPr lang="ru-RU" sz="1600" b="0" i="0" dirty="0"/>
              <a:t>советы отца Серёжа выполнял в точности. А вскоре стал замечать, что с каждым днём птицы становились всё смелей и смелей. Теперь они уже садились на ближние ветки тополя, потом вовсе расхрабрились и начали слетаться на столик</a:t>
            </a:r>
            <a:r>
              <a:rPr lang="ru-RU" sz="1600" b="0" i="0" dirty="0" smtClean="0"/>
              <a:t>.</a:t>
            </a:r>
          </a:p>
        </p:txBody>
      </p:sp>
      <p:pic>
        <p:nvPicPr>
          <p:cNvPr id="5" name="Picture 4" descr="Домик для зерна и сала: как сделать кормушку для птиц своими руками -  Недвижимость РИА Новости, 12.12.2018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497" y="834231"/>
            <a:ext cx="2508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74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904252" cy="2492990"/>
          </a:xfrm>
        </p:spPr>
        <p:txBody>
          <a:bodyPr/>
          <a:lstStyle/>
          <a:p>
            <a:r>
              <a:rPr lang="en-US" sz="1800" b="0" i="0" dirty="0" smtClean="0"/>
              <a:t>   </a:t>
            </a:r>
            <a:r>
              <a:rPr lang="ru-RU" sz="1800" b="0" i="0" dirty="0" smtClean="0"/>
              <a:t>Первое </a:t>
            </a:r>
            <a:r>
              <a:rPr lang="ru-RU" sz="1800" b="0" i="0" dirty="0"/>
              <a:t>время к Серёжиной кормушке прилетали одни воробьи, но вот однажды </a:t>
            </a:r>
            <a:r>
              <a:rPr lang="ru-RU" sz="1800" b="0" i="0" dirty="0" smtClean="0"/>
              <a:t>он заметил </a:t>
            </a:r>
            <a:r>
              <a:rPr lang="ru-RU" sz="1800" b="0" i="0" dirty="0"/>
              <a:t>среди них синичку</a:t>
            </a:r>
            <a:r>
              <a:rPr lang="ru-RU" sz="1800" b="0" i="0" dirty="0" smtClean="0"/>
              <a:t>.</a:t>
            </a:r>
            <a:r>
              <a:rPr lang="ru-RU" sz="1800" b="0" i="0" dirty="0"/>
              <a:t> Серёжа радовался, что новая гостья так охотно посещает его столовую. </a:t>
            </a:r>
            <a:endParaRPr lang="ru-RU" sz="1800" b="0" i="0" dirty="0" smtClean="0"/>
          </a:p>
        </p:txBody>
      </p:sp>
      <p:pic>
        <p:nvPicPr>
          <p:cNvPr id="20482" name="Picture 2" descr="Кормушки для птиц в преддверье зимы: мастерим своими руками - статья от  пользователя ОБИ Клуб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646" y="708025"/>
            <a:ext cx="2599453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90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videoplayback (14)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0" y="74643"/>
            <a:ext cx="5638800" cy="2891601"/>
          </a:xfrm>
        </p:spPr>
      </p:pic>
    </p:spTree>
    <p:extLst>
      <p:ext uri="{BB962C8B-B14F-4D97-AF65-F5344CB8AC3E}">
        <p14:creationId xmlns:p14="http://schemas.microsoft.com/office/powerpoint/2010/main" val="23152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667000" cy="2462213"/>
          </a:xfrm>
        </p:spPr>
        <p:txBody>
          <a:bodyPr/>
          <a:lstStyle/>
          <a:p>
            <a:r>
              <a:rPr lang="en-US" sz="2000" b="0" i="0" dirty="0" smtClean="0"/>
              <a:t>   </a:t>
            </a:r>
            <a:r>
              <a:rPr lang="ru-RU" sz="2000" b="0" i="0" dirty="0" smtClean="0"/>
              <a:t>Он </a:t>
            </a:r>
            <a:r>
              <a:rPr lang="ru-RU" sz="2000" b="0" i="0" dirty="0"/>
              <a:t>где-то читал, будто синицы любят сало. Достал кусочек, а чтобы не утащили его воробьи, подвесил на ниточке, как научил папа.</a:t>
            </a:r>
          </a:p>
          <a:p>
            <a:endParaRPr lang="ru-RU" sz="2000" dirty="0"/>
          </a:p>
        </p:txBody>
      </p:sp>
      <p:pic>
        <p:nvPicPr>
          <p:cNvPr id="13314" name="Picture 2" descr="Что едят синички зимой в кормушке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08025"/>
            <a:ext cx="2743199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56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60412"/>
            <a:ext cx="2895600" cy="2462213"/>
          </a:xfrm>
        </p:spPr>
        <p:txBody>
          <a:bodyPr/>
          <a:lstStyle/>
          <a:p>
            <a:r>
              <a:rPr lang="en-US" sz="1600" b="0" i="0" dirty="0" smtClean="0"/>
              <a:t>   </a:t>
            </a:r>
            <a:r>
              <a:rPr lang="ru-RU" sz="1600" b="0" i="0" dirty="0" smtClean="0"/>
              <a:t>Синичка </a:t>
            </a:r>
            <a:r>
              <a:rPr lang="ru-RU" sz="1600" b="0" i="0" dirty="0"/>
              <a:t>мигом догадалась, что это угощение припасли для неё. Тут же уцепилась за сало лапками, клюёт, а сама словно на качелях качается. Долго клевала. Сразу видно, что это лакомство пришлось ей по вкусу. </a:t>
            </a:r>
            <a:endParaRPr lang="ru-RU" sz="1600" dirty="0"/>
          </a:p>
        </p:txBody>
      </p:sp>
      <p:pic>
        <p:nvPicPr>
          <p:cNvPr id="10244" name="Picture 4" descr="Столовая для синичек и других зимних птичек - Гатчинская правд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08025"/>
            <a:ext cx="236537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91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Какой рассказ Пришвина вы читали?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3" y="708025"/>
            <a:ext cx="2963148" cy="2215991"/>
          </a:xfrm>
        </p:spPr>
        <p:txBody>
          <a:bodyPr/>
          <a:lstStyle/>
          <a:p>
            <a:r>
              <a:rPr lang="ru-RU" b="0" i="0" dirty="0" smtClean="0"/>
              <a:t>О чём был рассказ?</a:t>
            </a:r>
          </a:p>
          <a:p>
            <a:endParaRPr lang="ru-RU" b="0" i="0" dirty="0"/>
          </a:p>
          <a:p>
            <a:r>
              <a:rPr lang="ru-RU" b="0" i="0" dirty="0" smtClean="0"/>
              <a:t>Автор показал </a:t>
            </a:r>
            <a:r>
              <a:rPr lang="ru-RU" b="0" i="0" dirty="0"/>
              <a:t>любовь птицы к людям и людей к журавлю. </a:t>
            </a:r>
            <a:endParaRPr lang="ru-RU" dirty="0"/>
          </a:p>
        </p:txBody>
      </p:sp>
      <p:pic>
        <p:nvPicPr>
          <p:cNvPr id="19458" name="Picture 2" descr="Сказка Журка читать онлайн. Книга автора Михаил Пришвин полностью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1" y="631825"/>
            <a:ext cx="2133599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54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26152" y="860425"/>
            <a:ext cx="2819400" cy="2215991"/>
          </a:xfrm>
        </p:spPr>
        <p:txBody>
          <a:bodyPr/>
          <a:lstStyle/>
          <a:p>
            <a:r>
              <a:rPr lang="en-US" sz="1800" b="0" i="0" dirty="0" smtClean="0"/>
              <a:t>   </a:t>
            </a:r>
            <a:r>
              <a:rPr lang="ru-RU" sz="1800" b="0" i="0" dirty="0" smtClean="0"/>
              <a:t>Кормил </a:t>
            </a:r>
            <a:r>
              <a:rPr lang="ru-RU" sz="1800" b="0" i="0" dirty="0"/>
              <a:t>Серёжа своих птиц всегда утром и всегда в одно и то же время. Как прозвонит будильник, он вставал и насыпал в кормушку еду.</a:t>
            </a:r>
          </a:p>
          <a:p>
            <a:endParaRPr lang="ru-RU" sz="1800" dirty="0"/>
          </a:p>
        </p:txBody>
      </p:sp>
      <p:pic>
        <p:nvPicPr>
          <p:cNvPr id="11266" name="Picture 2" descr="Кормушка из ДВП :: Это интересно!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709" y="708025"/>
            <a:ext cx="200233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02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90391"/>
            <a:ext cx="3352800" cy="2708434"/>
          </a:xfrm>
        </p:spPr>
        <p:txBody>
          <a:bodyPr/>
          <a:lstStyle/>
          <a:p>
            <a:r>
              <a:rPr lang="en-US" sz="1600" b="0" i="0" dirty="0" smtClean="0"/>
              <a:t>   </a:t>
            </a:r>
            <a:r>
              <a:rPr lang="ru-RU" sz="1600" b="0" i="0" dirty="0" smtClean="0"/>
              <a:t>Воробьи </a:t>
            </a:r>
            <a:r>
              <a:rPr lang="ru-RU" sz="1600" b="0" i="0" dirty="0"/>
              <a:t>это время уже ждали, но особенно ждала синичка. Она появлялась неизвестно откуда и смело опускалась на столик. К тому же синичка оказалась очень смекалистой. Это она разобралась первая, что, если утром стукнула Серёжина форточка, надо спешить к завтраку</a:t>
            </a:r>
            <a:r>
              <a:rPr lang="ru-RU" sz="1600" b="0" i="0" dirty="0" smtClean="0"/>
              <a:t>.</a:t>
            </a:r>
          </a:p>
        </p:txBody>
      </p:sp>
      <p:pic>
        <p:nvPicPr>
          <p:cNvPr id="12290" name="Picture 2" descr="Кормушка из ДВП :: Это интересно!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84" b="6030"/>
          <a:stretch/>
        </p:blipFill>
        <p:spPr bwMode="auto">
          <a:xfrm>
            <a:off x="3568700" y="784225"/>
            <a:ext cx="19812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98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656680" cy="2492990"/>
          </a:xfrm>
        </p:spPr>
        <p:txBody>
          <a:bodyPr/>
          <a:lstStyle/>
          <a:p>
            <a:r>
              <a:rPr lang="en-US" sz="1800" b="0" i="0" dirty="0" smtClean="0"/>
              <a:t>   </a:t>
            </a:r>
            <a:r>
              <a:rPr lang="ru-RU" sz="1800" b="0" i="0" dirty="0" smtClean="0"/>
              <a:t>Однажды </a:t>
            </a:r>
            <a:r>
              <a:rPr lang="ru-RU" sz="1800" b="0" i="0" dirty="0"/>
              <a:t>случилось так, что будильник испортился. Что он испортился, никто не знал. Даже мама не знала. Она могла проспать и опоздать на работу, если бы не синица</a:t>
            </a:r>
            <a:r>
              <a:rPr lang="ru-RU" sz="1800" b="0" i="0" dirty="0" smtClean="0"/>
              <a:t>.</a:t>
            </a:r>
          </a:p>
        </p:txBody>
      </p:sp>
      <p:pic>
        <p:nvPicPr>
          <p:cNvPr id="19460" name="Picture 4" descr="Cute Woman Waking up with Stock Footage Video (100% Royalty-free) 1247269 |  Shutter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018" y="784225"/>
            <a:ext cx="2627047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90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25634"/>
            <a:ext cx="2819400" cy="2215991"/>
          </a:xfrm>
        </p:spPr>
        <p:txBody>
          <a:bodyPr/>
          <a:lstStyle/>
          <a:p>
            <a:r>
              <a:rPr lang="en-US" sz="1600" b="0" i="0" dirty="0" smtClean="0"/>
              <a:t>   </a:t>
            </a:r>
            <a:r>
              <a:rPr lang="ru-RU" sz="1600" b="0" i="0" dirty="0" smtClean="0"/>
              <a:t>Прилетела </a:t>
            </a:r>
            <a:r>
              <a:rPr lang="ru-RU" sz="1600" b="0" i="0" dirty="0"/>
              <a:t>птичка завтракать, видит - никто форточку не открывает, никто еду не сыплет. Попрыгала она с воробьями по пустому столику, попрыгала и стала клювом по стеклу стучать: «Давайте, мол, кушать скорей</a:t>
            </a:r>
            <a:r>
              <a:rPr lang="ru-RU" sz="1600" b="0" i="0" dirty="0" smtClean="0"/>
              <a:t>!»</a:t>
            </a:r>
            <a:endParaRPr lang="ru-RU" sz="1600" dirty="0"/>
          </a:p>
        </p:txBody>
      </p:sp>
      <p:pic>
        <p:nvPicPr>
          <p:cNvPr id="14340" name="Picture 4" descr="Толкование приметы: зачем синица стучится в окно | CLUB-WOMAN: Психология |  Яндекс Дзе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08025"/>
            <a:ext cx="2289175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08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80513" cy="2492990"/>
          </a:xfrm>
        </p:spPr>
        <p:txBody>
          <a:bodyPr/>
          <a:lstStyle/>
          <a:p>
            <a:r>
              <a:rPr lang="en-US" sz="1800" b="0" i="0" dirty="0" smtClean="0"/>
              <a:t>   </a:t>
            </a:r>
            <a:r>
              <a:rPr lang="ru-RU" sz="1800" b="0" i="0" dirty="0" smtClean="0"/>
              <a:t>Да </a:t>
            </a:r>
            <a:r>
              <a:rPr lang="ru-RU" sz="1800" b="0" i="0" dirty="0"/>
              <a:t>так усердно стучала, что Серёжа проснулся. Проснулся и понять не может, почему синичка в окно стучит. Потом подумал - наверное, она голодная и есть просит.</a:t>
            </a:r>
          </a:p>
          <a:p>
            <a:endParaRPr lang="ru-RU" sz="1800" dirty="0"/>
          </a:p>
        </p:txBody>
      </p:sp>
      <p:pic>
        <p:nvPicPr>
          <p:cNvPr id="15362" name="Picture 2" descr="К чему синица стучит в окно: примета и подробные объяснен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103" y="631825"/>
            <a:ext cx="250825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46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68300" y="708025"/>
            <a:ext cx="2590799" cy="2215991"/>
          </a:xfrm>
        </p:spPr>
        <p:txBody>
          <a:bodyPr/>
          <a:lstStyle/>
          <a:p>
            <a:r>
              <a:rPr lang="en-US" sz="1800" b="0" i="0" dirty="0" smtClean="0"/>
              <a:t>   </a:t>
            </a:r>
            <a:r>
              <a:rPr lang="ru-RU" sz="1800" b="0" i="0" dirty="0" smtClean="0"/>
              <a:t>Встал</a:t>
            </a:r>
            <a:r>
              <a:rPr lang="ru-RU" sz="1800" b="0" i="0" dirty="0"/>
              <a:t>. Насыпал птицам еду, смотрит, а на стенных часах стрелки уже почти девять показывают. Тут Серёжа маму, папу разбудил и скорее в школу побежал</a:t>
            </a:r>
            <a:r>
              <a:rPr lang="ru-RU" sz="1800" b="0" i="0" dirty="0" smtClean="0"/>
              <a:t>.</a:t>
            </a:r>
          </a:p>
        </p:txBody>
      </p:sp>
      <p:pic>
        <p:nvPicPr>
          <p:cNvPr id="5" name="Picture 2" descr="Оно часы ` ` s 9 o уже, время проспать вверх для завтрака, винтажного старого черного металлического будильника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 b="9584"/>
          <a:stretch/>
        </p:blipFill>
        <p:spPr bwMode="auto">
          <a:xfrm>
            <a:off x="3340100" y="631825"/>
            <a:ext cx="1905000" cy="213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Отмена занятий в Нур-Султане ученикам второй смены 17 января 2020 го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747713"/>
            <a:ext cx="2599533" cy="223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80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08012"/>
            <a:ext cx="2656713" cy="2462213"/>
          </a:xfrm>
        </p:spPr>
        <p:txBody>
          <a:bodyPr/>
          <a:lstStyle/>
          <a:p>
            <a:r>
              <a:rPr lang="en-US" sz="2000" b="0" i="0" dirty="0" smtClean="0"/>
              <a:t>   </a:t>
            </a:r>
            <a:r>
              <a:rPr lang="ru-RU" sz="2000" b="0" i="0" dirty="0" smtClean="0"/>
              <a:t>С </a:t>
            </a:r>
            <a:r>
              <a:rPr lang="ru-RU" sz="2000" b="0" i="0" dirty="0"/>
              <a:t>этих пор синичка каждое утро к нему в окно </a:t>
            </a:r>
            <a:r>
              <a:rPr lang="ru-RU" sz="2000" b="0" i="0" dirty="0" smtClean="0"/>
              <a:t>стучат</a:t>
            </a:r>
            <a:r>
              <a:rPr lang="ru-RU" sz="2000" b="0" i="0" dirty="0"/>
              <a:t>ь</a:t>
            </a:r>
            <a:r>
              <a:rPr lang="ru-RU" sz="2000" b="0" i="0" dirty="0" smtClean="0"/>
              <a:t> </a:t>
            </a:r>
            <a:r>
              <a:rPr lang="ru-RU" sz="2000" b="0" i="0" dirty="0"/>
              <a:t>повадилась. И стучала-то как - ровно в восемь. Будто по </a:t>
            </a:r>
            <a:r>
              <a:rPr lang="ru-RU" sz="2000" b="0" i="0" dirty="0" smtClean="0"/>
              <a:t>часам </a:t>
            </a:r>
            <a:r>
              <a:rPr lang="ru-RU" sz="2000" b="0" i="0" dirty="0"/>
              <a:t>это время угадывала</a:t>
            </a:r>
            <a:r>
              <a:rPr lang="ru-RU" sz="2000" b="0" i="0" dirty="0" smtClean="0"/>
              <a:t>!</a:t>
            </a:r>
          </a:p>
        </p:txBody>
      </p:sp>
      <p:pic>
        <p:nvPicPr>
          <p:cNvPr id="9218" name="Picture 2" descr="Синица - Анимированная картинка, анимация, gif, гифка"/>
          <p:cNvPicPr>
            <a:picLocks noGrp="1" noChangeAspect="1" noChangeArrowheads="1" noCrop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31825"/>
            <a:ext cx="2284139" cy="227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64101" y="2648506"/>
            <a:ext cx="455338" cy="2563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1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3048000" cy="2462213"/>
          </a:xfrm>
        </p:spPr>
        <p:txBody>
          <a:bodyPr/>
          <a:lstStyle/>
          <a:p>
            <a:r>
              <a:rPr lang="ru-RU" sz="1600" b="0" i="0" dirty="0" smtClean="0"/>
              <a:t>   Бывало</a:t>
            </a:r>
            <a:r>
              <a:rPr lang="ru-RU" sz="1600" b="0" i="0" dirty="0"/>
              <a:t>, только постучит она клювиком, Серёжа скорее </a:t>
            </a:r>
            <a:r>
              <a:rPr lang="ru-RU" sz="1600" b="0" i="0" dirty="0" smtClean="0"/>
              <a:t>с </a:t>
            </a:r>
            <a:r>
              <a:rPr lang="ru-RU" sz="1600" b="0" i="0" dirty="0"/>
              <a:t>постели вскакивал - одеваться спешил. </a:t>
            </a:r>
            <a:r>
              <a:rPr lang="ru-RU" sz="1600" b="0" i="0" dirty="0" smtClean="0"/>
              <a:t>Мама </a:t>
            </a:r>
            <a:r>
              <a:rPr lang="ru-RU" sz="1600" b="0" i="0" dirty="0"/>
              <a:t>и та смеялась: </a:t>
            </a:r>
            <a:endParaRPr lang="ru-RU" sz="1600" b="0" i="0" dirty="0" smtClean="0"/>
          </a:p>
          <a:p>
            <a:r>
              <a:rPr lang="ru-RU" sz="1600" b="0" i="0" dirty="0"/>
              <a:t> </a:t>
            </a:r>
            <a:r>
              <a:rPr lang="ru-RU" sz="1600" b="0" i="0" dirty="0" smtClean="0"/>
              <a:t>  - Ишь</a:t>
            </a:r>
            <a:r>
              <a:rPr lang="ru-RU" sz="1600" b="0" i="0" dirty="0"/>
              <a:t>, будильник прилетел! </a:t>
            </a:r>
            <a:endParaRPr lang="ru-RU" sz="1600" b="0" i="0" dirty="0" smtClean="0"/>
          </a:p>
          <a:p>
            <a:r>
              <a:rPr lang="ru-RU" sz="1600" b="0" i="0" dirty="0" smtClean="0"/>
              <a:t>А </a:t>
            </a:r>
            <a:r>
              <a:rPr lang="ru-RU" sz="1600" b="0" i="0" dirty="0"/>
              <a:t>папа говорит: </a:t>
            </a:r>
            <a:endParaRPr lang="ru-RU" sz="1600" b="0" i="0" dirty="0" smtClean="0"/>
          </a:p>
          <a:p>
            <a:r>
              <a:rPr lang="ru-RU" sz="1600" b="0" i="0" dirty="0"/>
              <a:t> </a:t>
            </a:r>
            <a:r>
              <a:rPr lang="ru-RU" sz="1600" b="0" i="0" dirty="0" smtClean="0"/>
              <a:t>  - </a:t>
            </a:r>
            <a:r>
              <a:rPr lang="ru-RU" sz="1600" b="0" i="0" dirty="0"/>
              <a:t>Молодец, сынок! Такого будильника ни в одном магазине не сыщешь. Выходит, ты недаром трудился</a:t>
            </a:r>
            <a:r>
              <a:rPr lang="ru-RU" sz="1600" b="0" i="0" dirty="0" smtClean="0"/>
              <a:t>.</a:t>
            </a:r>
          </a:p>
        </p:txBody>
      </p:sp>
      <p:pic>
        <p:nvPicPr>
          <p:cNvPr id="8194" name="Picture 2" descr="Синица: фото синицы. Как выглядит синица? Чем питаются синицы?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19931"/>
            <a:ext cx="2286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036 Будильник - Мини-сказки 30-39 слов - По количеству слов - МИНИ-СКАЗКИ -  БИБЛИОТЕКА Мини-сказ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19931"/>
            <a:ext cx="2306637" cy="219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93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Какие птицы прилетали к Серёже?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900" y="734950"/>
            <a:ext cx="2508250" cy="214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Синица — птица. Описание синицы с картинкам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980" y="746125"/>
            <a:ext cx="2245519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Синицы начали убивать птиц из-за изменения климат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68" y="734950"/>
            <a:ext cx="2785534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28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276999"/>
          </a:xfrm>
        </p:spPr>
        <p:txBody>
          <a:bodyPr/>
          <a:lstStyle/>
          <a:p>
            <a:pPr algn="ctr"/>
            <a:r>
              <a:rPr lang="ru-RU" sz="1800" dirty="0" smtClean="0"/>
              <a:t>Какую птицу назвали крылатым будильником?</a:t>
            </a:r>
            <a:endParaRPr lang="ru-RU" sz="1800" dirty="0"/>
          </a:p>
        </p:txBody>
      </p:sp>
      <p:pic>
        <p:nvPicPr>
          <p:cNvPr id="16386" name="Picture 2" descr="В моё окно стучит синица ~ Поэзия (Мир души)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787" y="708025"/>
            <a:ext cx="2447925" cy="217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Синица. Какие они? | Пикабу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08025"/>
            <a:ext cx="2508250" cy="217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27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2542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Сегодня на уроке мы</a:t>
            </a:r>
            <a:endParaRPr spc="-5" dirty="0"/>
          </a:p>
        </p:txBody>
      </p:sp>
      <p:sp>
        <p:nvSpPr>
          <p:cNvPr id="12" name="object 12"/>
          <p:cNvSpPr txBox="1"/>
          <p:nvPr/>
        </p:nvSpPr>
        <p:spPr>
          <a:xfrm>
            <a:off x="1237702" y="1986658"/>
            <a:ext cx="3256915" cy="543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2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Изменяется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9788" y="695837"/>
            <a:ext cx="361691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 познакомимся с биографией и творчеством Веры Васильевны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Чаплиной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прочитаем рассказ «Крылатый будильник»;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оработаем над содержанием рассказа;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тветим на вопросы.</a:t>
            </a: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Вера Васильевна Чапл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345" y="784225"/>
            <a:ext cx="1488186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рылатый будильник // Чаплина Вера Васильев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161" y="695837"/>
            <a:ext cx="1620739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Если синица стучится в окно дома: что может означать примета и как избежать  беды - Мой Храм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5686425" cy="323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32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249147" cy="315471"/>
          </a:xfrm>
        </p:spPr>
        <p:txBody>
          <a:bodyPr/>
          <a:lstStyle/>
          <a:p>
            <a:pPr algn="ctr"/>
            <a:r>
              <a:rPr lang="ru-RU" dirty="0" smtClean="0"/>
              <a:t>Чему учит рассказ?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28824"/>
            <a:ext cx="4191000" cy="2215991"/>
          </a:xfrm>
        </p:spPr>
        <p:txBody>
          <a:bodyPr/>
          <a:lstStyle/>
          <a:p>
            <a:r>
              <a:rPr lang="ru-RU" sz="1600" i="0" dirty="0" smtClean="0"/>
              <a:t>   Рассказ</a:t>
            </a:r>
            <a:r>
              <a:rPr lang="ru-RU" sz="1600" b="0" i="0" dirty="0"/>
              <a:t> </a:t>
            </a:r>
            <a:r>
              <a:rPr lang="ru-RU" sz="1600" b="0" i="0" dirty="0" err="1"/>
              <a:t>Чаплиной</a:t>
            </a:r>
            <a:r>
              <a:rPr lang="ru-RU" sz="1600" b="0" i="0" dirty="0"/>
              <a:t> «</a:t>
            </a:r>
            <a:r>
              <a:rPr lang="ru-RU" sz="1600" i="0" dirty="0"/>
              <a:t>Крылатый будильник</a:t>
            </a:r>
            <a:r>
              <a:rPr lang="ru-RU" sz="1600" b="0" i="0" dirty="0"/>
              <a:t>» </a:t>
            </a:r>
            <a:r>
              <a:rPr lang="ru-RU" sz="1600" i="0" dirty="0"/>
              <a:t>учит</a:t>
            </a:r>
            <a:r>
              <a:rPr lang="ru-RU" sz="1600" b="0" i="0" dirty="0"/>
              <a:t> быть заботливым и ответственным. Сережа никогда не забывал пополнять кормушку, и лишь однажды </a:t>
            </a:r>
            <a:r>
              <a:rPr lang="ru-RU" sz="1600" b="0" i="0" dirty="0" smtClean="0"/>
              <a:t>из-за сломавшегося</a:t>
            </a:r>
            <a:r>
              <a:rPr lang="ru-RU" sz="1600" b="0" i="0" dirty="0"/>
              <a:t> </a:t>
            </a:r>
            <a:r>
              <a:rPr lang="ru-RU" sz="1600" i="0" dirty="0"/>
              <a:t>будильника</a:t>
            </a:r>
            <a:r>
              <a:rPr lang="ru-RU" sz="1600" b="0" i="0" dirty="0"/>
              <a:t> он не сделал это вовремя. Но настойчивая синичка разбудила мальчика и, благодаря ее действиям, Сережа не опоздал в школу.</a:t>
            </a:r>
            <a:endParaRPr lang="ru-RU" sz="1600" dirty="0"/>
          </a:p>
        </p:txBody>
      </p:sp>
      <p:pic>
        <p:nvPicPr>
          <p:cNvPr id="7170" name="Picture 2" descr="Крылатый будильник Искателькнига 9498071 в интернет-магазине Wildberries.am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61" b="712"/>
          <a:stretch/>
        </p:blipFill>
        <p:spPr bwMode="auto">
          <a:xfrm>
            <a:off x="4102100" y="784225"/>
            <a:ext cx="1362947" cy="212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74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2585323"/>
          </a:xfrm>
        </p:spPr>
        <p:txBody>
          <a:bodyPr/>
          <a:lstStyle/>
          <a:p>
            <a:r>
              <a:rPr lang="ru-RU" sz="1800" b="0" i="0" dirty="0" smtClean="0"/>
              <a:t>   Этот </a:t>
            </a:r>
            <a:r>
              <a:rPr lang="ru-RU" sz="1800" b="0" i="0" dirty="0"/>
              <a:t>рассказ учит тому, что нужно помогать птицам в трудные зимние времена, когда недостаточно у них </a:t>
            </a:r>
            <a:r>
              <a:rPr lang="ru-RU" sz="1800" b="0" i="0" dirty="0" smtClean="0"/>
              <a:t>корма. Нельзя стрелять в птиц рогаткой </a:t>
            </a:r>
            <a:r>
              <a:rPr lang="ru-RU" sz="1800" b="0" i="0" dirty="0"/>
              <a:t>и </a:t>
            </a:r>
            <a:r>
              <a:rPr lang="ru-RU" sz="1800" b="0" i="0" dirty="0" smtClean="0"/>
              <a:t>пугать их, </a:t>
            </a:r>
            <a:r>
              <a:rPr lang="ru-RU" sz="1800" b="0" i="0" dirty="0"/>
              <a:t>ведь не бывает среди них ненужных или вредных для природы. Птицы, видя к ним доброе отношение и заботу ведут себя естественно, без опаски и наблюдение за ними задает нам отличное настроение и </a:t>
            </a:r>
            <a:r>
              <a:rPr lang="ru-RU" sz="1800" b="0" i="0" dirty="0" smtClean="0"/>
              <a:t>заряд бодрости </a:t>
            </a:r>
            <a:r>
              <a:rPr lang="ru-RU" sz="1800" b="0" i="0" dirty="0"/>
              <a:t>на весь день</a:t>
            </a:r>
            <a:r>
              <a:rPr lang="ru-RU" b="0" i="0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137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200400" cy="1384995"/>
          </a:xfrm>
        </p:spPr>
        <p:txBody>
          <a:bodyPr/>
          <a:lstStyle/>
          <a:p>
            <a:r>
              <a:rPr lang="ru-RU" sz="1800" b="0" i="0" dirty="0" smtClean="0"/>
              <a:t>В </a:t>
            </a:r>
            <a:r>
              <a:rPr lang="ru-RU" sz="1800" b="0" i="0" dirty="0"/>
              <a:t>моё окно стучит синица: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b="0" i="0" dirty="0"/>
              <a:t>«Вставай, не спи</a:t>
            </a:r>
            <a:r>
              <a:rPr lang="ru-RU" sz="1800" b="0" i="0" dirty="0" smtClean="0"/>
              <a:t>» - </a:t>
            </a:r>
            <a:r>
              <a:rPr lang="ru-RU" sz="1800" b="0" i="0" dirty="0"/>
              <a:t>она </a:t>
            </a:r>
            <a:endParaRPr lang="ru-RU" sz="1800" b="0" i="0" dirty="0" smtClean="0"/>
          </a:p>
          <a:p>
            <a:r>
              <a:rPr lang="ru-RU" sz="1800" b="0" i="0" dirty="0"/>
              <a:t> </a:t>
            </a:r>
            <a:r>
              <a:rPr lang="ru-RU" sz="1800" b="0" i="0" dirty="0" smtClean="0"/>
              <a:t>                                   звенит.</a:t>
            </a:r>
          </a:p>
          <a:p>
            <a:r>
              <a:rPr lang="ru-RU" sz="1800" b="0" i="0" dirty="0"/>
              <a:t>Стучит синица в непогоду,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800" b="0" i="0" dirty="0"/>
              <a:t>Но просит крошек, не звенит</a:t>
            </a:r>
            <a:r>
              <a:rPr lang="ru-RU" sz="1400" b="0" i="0" dirty="0"/>
              <a:t>.</a:t>
            </a:r>
            <a:endParaRPr lang="ru-RU" sz="1100" dirty="0"/>
          </a:p>
        </p:txBody>
      </p:sp>
      <p:pic>
        <p:nvPicPr>
          <p:cNvPr id="18434" name="Picture 2" descr="В моё окно стучит синиц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555625"/>
            <a:ext cx="1901218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500" y="2016820"/>
            <a:ext cx="426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Наряд синицы пёстрый, яркий:</a:t>
            </a:r>
            <a:b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ней неба синь и зелень трав.</a:t>
            </a:r>
            <a:b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Она, как радостный подарок,</a:t>
            </a:r>
            <a:b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Звенит к весне, зиму поправ.</a:t>
            </a:r>
          </a:p>
        </p:txBody>
      </p:sp>
    </p:spTree>
    <p:extLst>
      <p:ext uri="{BB962C8B-B14F-4D97-AF65-F5344CB8AC3E}">
        <p14:creationId xmlns:p14="http://schemas.microsoft.com/office/powerpoint/2010/main" val="224506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самостоятельного чтения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631825"/>
            <a:ext cx="2667000" cy="2215991"/>
          </a:xfrm>
        </p:spPr>
        <p:txBody>
          <a:bodyPr/>
          <a:lstStyle/>
          <a:p>
            <a:r>
              <a:rPr lang="ru-RU" dirty="0" smtClean="0"/>
              <a:t>Прочитать рассказ выразительно,</a:t>
            </a:r>
          </a:p>
          <a:p>
            <a:r>
              <a:rPr lang="ru-RU" dirty="0"/>
              <a:t>о</a:t>
            </a:r>
            <a:r>
              <a:rPr lang="ru-RU" dirty="0" smtClean="0"/>
              <a:t>тветить на вопросы на странице 148. </a:t>
            </a:r>
            <a:endParaRPr lang="ru-RU" dirty="0"/>
          </a:p>
        </p:txBody>
      </p:sp>
      <p:pic>
        <p:nvPicPr>
          <p:cNvPr id="28674" name="Picture 2" descr="Синица птица. Образ жизни и среда обитания синицы | Живность.ру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94" b="7143"/>
          <a:stretch/>
        </p:blipFill>
        <p:spPr bwMode="auto">
          <a:xfrm>
            <a:off x="3263900" y="708025"/>
            <a:ext cx="220979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7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899" y="102424"/>
            <a:ext cx="4487147" cy="369332"/>
          </a:xfrm>
        </p:spPr>
        <p:txBody>
          <a:bodyPr/>
          <a:lstStyle/>
          <a:p>
            <a:r>
              <a:rPr lang="ru-RU" sz="2400" dirty="0" smtClean="0"/>
              <a:t>Вера Чаплина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860425"/>
            <a:ext cx="3581399" cy="1815882"/>
          </a:xfrm>
        </p:spPr>
        <p:txBody>
          <a:bodyPr/>
          <a:lstStyle/>
          <a:p>
            <a:r>
              <a:rPr lang="ru-RU" sz="2000" b="0" i="0" dirty="0" smtClean="0"/>
              <a:t>   Родилась </a:t>
            </a:r>
            <a:r>
              <a:rPr lang="ru-RU" sz="2000" b="0" i="0" dirty="0"/>
              <a:t>Вера Васильевна Михайлова </a:t>
            </a:r>
            <a:r>
              <a:rPr lang="ru-RU" sz="2000" b="0" i="0" dirty="0" smtClean="0"/>
              <a:t>в Москве 24 апреля. </a:t>
            </a:r>
          </a:p>
          <a:p>
            <a:r>
              <a:rPr lang="ru-RU" sz="2000" b="0" i="0" dirty="0"/>
              <a:t> </a:t>
            </a:r>
            <a:r>
              <a:rPr lang="ru-RU" sz="2000" b="0" i="0" dirty="0" smtClean="0"/>
              <a:t>  Родители: мать </a:t>
            </a:r>
            <a:r>
              <a:rPr lang="ru-RU" sz="2000" b="0" i="0" dirty="0"/>
              <a:t>закончила консерваторию, отец – юрист</a:t>
            </a:r>
            <a:r>
              <a:rPr lang="ru-RU" sz="2000" b="0" i="0" dirty="0" smtClean="0"/>
              <a:t>.</a:t>
            </a:r>
          </a:p>
          <a:p>
            <a:endParaRPr lang="ru-RU" sz="1800" dirty="0"/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596899" y="784225"/>
            <a:ext cx="205740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4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kern="0" smtClean="0"/>
              <a:t>   </a:t>
            </a:r>
            <a:endParaRPr lang="ru-RU" sz="2000" kern="0" dirty="0"/>
          </a:p>
        </p:txBody>
      </p:sp>
      <p:pic>
        <p:nvPicPr>
          <p:cNvPr id="4098" name="Picture 2" descr="Список книг и других произведений Вера Васильевна Чаплина Сортировка  новинки - LibreBook.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94" y="665956"/>
            <a:ext cx="1553352" cy="215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53534" y="102424"/>
            <a:ext cx="15808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(1908-1994)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8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6"/>
            <a:ext cx="3200399" cy="2462213"/>
          </a:xfrm>
        </p:spPr>
        <p:txBody>
          <a:bodyPr/>
          <a:lstStyle/>
          <a:p>
            <a:r>
              <a:rPr lang="ru-RU" sz="2000" b="0" i="0" dirty="0" smtClean="0"/>
              <a:t>   После </a:t>
            </a:r>
            <a:r>
              <a:rPr lang="ru-RU" sz="2000" b="0" i="0" dirty="0"/>
              <a:t>революции 1917 года десятилетняя Вера потерялась и, как беспризорница, оказалась в детском доме в Ташкенте. </a:t>
            </a:r>
            <a:r>
              <a:rPr lang="ru-RU" sz="2000" b="0" i="0" dirty="0" smtClean="0"/>
              <a:t>В 1923 году Веру разыскала мать и привезла в Москву.</a:t>
            </a:r>
            <a:endParaRPr lang="ru-RU" sz="2000" dirty="0"/>
          </a:p>
        </p:txBody>
      </p:sp>
      <p:pic>
        <p:nvPicPr>
          <p:cNvPr id="5122" name="Picture 2" descr="Вера Чаплина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1825"/>
            <a:ext cx="2057400" cy="243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31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25634"/>
            <a:ext cx="5334000" cy="2215991"/>
          </a:xfrm>
        </p:spPr>
        <p:txBody>
          <a:bodyPr/>
          <a:lstStyle/>
          <a:p>
            <a:r>
              <a:rPr lang="ru-RU" sz="1800" b="0" i="0" dirty="0" smtClean="0"/>
              <a:t>   Пережить </a:t>
            </a:r>
            <a:r>
              <a:rPr lang="ru-RU" sz="1800" b="0" i="0" dirty="0"/>
              <a:t>первое большое горе ей </a:t>
            </a:r>
            <a:r>
              <a:rPr lang="ru-RU" sz="1800" b="0" i="0" dirty="0" smtClean="0"/>
              <a:t>помогла </a:t>
            </a:r>
            <a:r>
              <a:rPr lang="ru-RU" sz="1800" b="0" i="0" dirty="0"/>
              <a:t>любовь к животным. Даже в детском доме она умудрялась держать котят, щенят и птенцов. Она прятала их от воспитателей ночью, а </a:t>
            </a:r>
            <a:r>
              <a:rPr lang="ru-RU" sz="1800" b="0" i="0" dirty="0" smtClean="0"/>
              <a:t>днём </a:t>
            </a:r>
            <a:r>
              <a:rPr lang="ru-RU" sz="1800" b="0" i="0" dirty="0"/>
              <a:t>уносила в сад. Любовь к животным, а также ответственность за их жизни воспитали в девочке умение преодолевать трудности и решительность.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07683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3276600" cy="2492990"/>
          </a:xfrm>
        </p:spPr>
        <p:txBody>
          <a:bodyPr/>
          <a:lstStyle/>
          <a:p>
            <a:r>
              <a:rPr lang="ru-RU" sz="1800" b="0" i="0" dirty="0" smtClean="0"/>
              <a:t>   Это </a:t>
            </a:r>
            <a:r>
              <a:rPr lang="ru-RU" sz="1800" b="0" i="0" dirty="0"/>
              <a:t>известная детская писательница, творчество которой посвящено животному миру. С ним связаны не только ее произведения, но и жизненный путь. Долгие годы проработала в Московском зоопарке Вера Чаплина.</a:t>
            </a:r>
            <a:endParaRPr lang="ru-RU" sz="1800" dirty="0"/>
          </a:p>
        </p:txBody>
      </p:sp>
      <p:pic>
        <p:nvPicPr>
          <p:cNvPr id="29698" name="Picture 2" descr="Календарь знаменательных дат в мире детской литературы - Вера Чапл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784225"/>
            <a:ext cx="2133600" cy="169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16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2819400" cy="2462213"/>
          </a:xfrm>
        </p:spPr>
        <p:txBody>
          <a:bodyPr/>
          <a:lstStyle/>
          <a:p>
            <a:r>
              <a:rPr lang="ru-RU" sz="2000" b="0" i="0" dirty="0" smtClean="0"/>
              <a:t>   Писательница не </a:t>
            </a:r>
            <a:r>
              <a:rPr lang="ru-RU" sz="2000" b="0" i="0" dirty="0"/>
              <a:t>столько рассказывает какие-то истории, сколько просто помогает заметить и разглядеть </a:t>
            </a:r>
            <a:r>
              <a:rPr lang="ru-RU" sz="2000" b="0" i="0" dirty="0" smtClean="0"/>
              <a:t>наших четвероногих </a:t>
            </a:r>
            <a:r>
              <a:rPr lang="ru-RU" sz="2000" b="0" i="0" dirty="0"/>
              <a:t>и крылатых соседей</a:t>
            </a:r>
            <a:r>
              <a:rPr lang="ru-RU" sz="1800" b="0" i="0" dirty="0"/>
              <a:t>.</a:t>
            </a:r>
            <a:endParaRPr lang="ru-RU" sz="1800" dirty="0"/>
          </a:p>
        </p:txBody>
      </p:sp>
      <p:pic>
        <p:nvPicPr>
          <p:cNvPr id="3074" name="Picture 2" descr="Вера Васильевна Чапл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88499"/>
            <a:ext cx="2362200" cy="228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86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0" y="102424"/>
            <a:ext cx="4182347" cy="315471"/>
          </a:xfrm>
        </p:spPr>
        <p:txBody>
          <a:bodyPr/>
          <a:lstStyle/>
          <a:p>
            <a:r>
              <a:rPr lang="ru-RU" dirty="0" smtClean="0"/>
              <a:t>Книги Веры </a:t>
            </a:r>
            <a:r>
              <a:rPr lang="ru-RU" dirty="0" err="1" smtClean="0"/>
              <a:t>Чаплиной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708025"/>
            <a:ext cx="5486399" cy="2057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708025"/>
            <a:ext cx="2909521" cy="2095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9221" y="682625"/>
            <a:ext cx="2576878" cy="212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9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1320</TotalTime>
  <Words>980</Words>
  <Application>Microsoft Office PowerPoint</Application>
  <PresentationFormat>Произвольный</PresentationFormat>
  <Paragraphs>75</Paragraphs>
  <Slides>34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Русский язык литературное чтение </vt:lpstr>
      <vt:lpstr>Какой рассказ Пришвина вы читали?</vt:lpstr>
      <vt:lpstr>Сегодня на уроке мы</vt:lpstr>
      <vt:lpstr>Вера Чаплина</vt:lpstr>
      <vt:lpstr>Презентация PowerPoint</vt:lpstr>
      <vt:lpstr>Презентация PowerPoint</vt:lpstr>
      <vt:lpstr>Презентация PowerPoint</vt:lpstr>
      <vt:lpstr>Презентация PowerPoint</vt:lpstr>
      <vt:lpstr>Книги Веры Чаплиной</vt:lpstr>
      <vt:lpstr>Словарная работа</vt:lpstr>
      <vt:lpstr>Читаем вместе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птицы прилетали к Серёже?</vt:lpstr>
      <vt:lpstr>Какую птицу назвали крылатым будильником?</vt:lpstr>
      <vt:lpstr>Презентация PowerPoint</vt:lpstr>
      <vt:lpstr>Чему учит рассказ?</vt:lpstr>
      <vt:lpstr>Презентация PowerPoint</vt:lpstr>
      <vt:lpstr>Презентация PowerPoint</vt:lpstr>
      <vt:lpstr>Задание для самостоятельного чтения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120</cp:revision>
  <dcterms:created xsi:type="dcterms:W3CDTF">2020-04-13T08:05:42Z</dcterms:created>
  <dcterms:modified xsi:type="dcterms:W3CDTF">2020-12-29T08:21:09Z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