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92" r:id="rId4"/>
    <p:sldId id="308" r:id="rId5"/>
    <p:sldId id="391" r:id="rId6"/>
    <p:sldId id="413" r:id="rId7"/>
    <p:sldId id="383" r:id="rId8"/>
    <p:sldId id="414" r:id="rId9"/>
    <p:sldId id="419" r:id="rId10"/>
    <p:sldId id="401" r:id="rId11"/>
    <p:sldId id="397" r:id="rId12"/>
    <p:sldId id="404" r:id="rId13"/>
    <p:sldId id="398" r:id="rId14"/>
    <p:sldId id="402" r:id="rId15"/>
    <p:sldId id="403" r:id="rId16"/>
    <p:sldId id="400" r:id="rId17"/>
    <p:sldId id="399" r:id="rId18"/>
    <p:sldId id="406" r:id="rId19"/>
    <p:sldId id="412" r:id="rId20"/>
    <p:sldId id="407" r:id="rId21"/>
    <p:sldId id="411" r:id="rId22"/>
    <p:sldId id="405" r:id="rId23"/>
    <p:sldId id="408" r:id="rId24"/>
    <p:sldId id="415" r:id="rId25"/>
    <p:sldId id="420" r:id="rId26"/>
    <p:sldId id="417" r:id="rId27"/>
    <p:sldId id="416" r:id="rId28"/>
    <p:sldId id="418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 smtClean="0"/>
              <a:t>литературное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73100" y="1470025"/>
            <a:ext cx="3352800" cy="10656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sz="1750" spc="-20" dirty="0" err="1">
                <a:solidFill>
                  <a:srgbClr val="00518E"/>
                </a:solidFill>
                <a:latin typeface="Arial"/>
                <a:cs typeface="Arial"/>
              </a:rPr>
              <a:t>Тема</a:t>
            </a:r>
            <a:r>
              <a:rPr sz="1750" spc="-20" dirty="0" smtClean="0">
                <a:solidFill>
                  <a:srgbClr val="00518E"/>
                </a:solidFill>
                <a:latin typeface="Arial"/>
                <a:cs typeface="Arial"/>
              </a:rPr>
              <a:t>:</a:t>
            </a:r>
            <a:r>
              <a:rPr lang="ru-RU" sz="1750" spc="-20" dirty="0" smtClean="0">
                <a:solidFill>
                  <a:srgbClr val="00518E"/>
                </a:solidFill>
                <a:latin typeface="Arial"/>
                <a:cs typeface="Arial"/>
              </a:rPr>
              <a:t> Виктор Юзефович Драгунский.</a:t>
            </a: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20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70C0"/>
                </a:solidFill>
                <a:latin typeface="Arial"/>
                <a:cs typeface="Arial"/>
              </a:rPr>
              <a:t>« Он живой и светится»</a:t>
            </a:r>
            <a:endParaRPr lang="ru-RU" sz="20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36" y="126447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9753" y="218045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pic>
        <p:nvPicPr>
          <p:cNvPr id="1026" name="Picture 2" descr="Драгунский Викто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06" b="10145"/>
          <a:stretch/>
        </p:blipFill>
        <p:spPr bwMode="auto">
          <a:xfrm>
            <a:off x="4701999" y="1072973"/>
            <a:ext cx="979501" cy="12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н живой и светится - слушать рассказ Драгунского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63" y="1762051"/>
            <a:ext cx="883852" cy="11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810000" cy="2462213"/>
          </a:xfrm>
        </p:spPr>
        <p:txBody>
          <a:bodyPr/>
          <a:lstStyle/>
          <a:p>
            <a:r>
              <a:rPr lang="ru-RU" sz="1600" b="0" i="0" dirty="0" smtClean="0"/>
              <a:t>   Однажды </a:t>
            </a:r>
            <a:r>
              <a:rPr lang="ru-RU" sz="1600" b="0" i="0" dirty="0"/>
              <a:t>вечером я сидел во дворе, возле песка, и ждал маму. Она, наверно, задерживалась в институте, или в магазине, или, может быть, долго стояла на автобусной остановке. Не знаю. Только все родители нашего двора уже пришли, и все ребята пошли с ними по домам и уже, наверно, пили чай с бубликами и брынзой, а моей мамы все еще не было…</a:t>
            </a:r>
            <a:endParaRPr lang="ru-RU" sz="1600" dirty="0"/>
          </a:p>
        </p:txBody>
      </p:sp>
      <p:pic>
        <p:nvPicPr>
          <p:cNvPr id="7170" name="Picture 2" descr="Он живой и светится» В.Драгунский. Слушать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08025"/>
            <a:ext cx="16002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6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743200" cy="2215991"/>
          </a:xfrm>
        </p:spPr>
        <p:txBody>
          <a:bodyPr/>
          <a:lstStyle/>
          <a:p>
            <a:r>
              <a:rPr lang="ru-RU" sz="1800" b="0" i="0" dirty="0" smtClean="0"/>
              <a:t>   И </a:t>
            </a:r>
            <a:r>
              <a:rPr lang="ru-RU" sz="1800" b="0" i="0" dirty="0"/>
              <a:t>вот уже стали зажигаться в окнах огоньки, и радио заиграло музыку, и в небе задвигались темные облака — они были похожи на бородатых стариков…</a:t>
            </a:r>
            <a:endParaRPr lang="ru-RU" sz="1800" dirty="0"/>
          </a:p>
        </p:txBody>
      </p:sp>
      <p:pic>
        <p:nvPicPr>
          <p:cNvPr id="3076" name="Picture 4" descr="Драгунский «Он живой и светится...» читать текст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16152"/>
            <a:ext cx="2641912" cy="20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830997"/>
          </a:xfrm>
        </p:spPr>
        <p:txBody>
          <a:bodyPr/>
          <a:lstStyle/>
          <a:p>
            <a:r>
              <a:rPr lang="ru-RU" sz="1800" b="0" i="0" dirty="0"/>
              <a:t>И в это время во двор вышел Мишка. Он сказал:</a:t>
            </a:r>
            <a:endParaRPr lang="ru-RU" sz="1800" dirty="0"/>
          </a:p>
        </p:txBody>
      </p:sp>
      <p:pic>
        <p:nvPicPr>
          <p:cNvPr id="10242" name="Picture 2" descr="Школьное чтиво: Драгунский В. &quot;Он живой и светится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16152"/>
            <a:ext cx="188595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300" y="1577312"/>
            <a:ext cx="2949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 Здорово!</a:t>
            </a:r>
          </a:p>
          <a:p>
            <a:pPr fontAlgn="base"/>
            <a:r>
              <a:rPr lang="ru-RU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 сказал:</a:t>
            </a:r>
          </a:p>
          <a:p>
            <a:pPr fontAlgn="base"/>
            <a:r>
              <a:rPr lang="ru-RU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 Здорово!</a:t>
            </a:r>
            <a:endParaRPr lang="ru-RU" b="0" i="0" dirty="0">
              <a:solidFill>
                <a:srgbClr val="3D3D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12425"/>
            <a:ext cx="2658348" cy="2708434"/>
          </a:xfrm>
        </p:spPr>
        <p:txBody>
          <a:bodyPr/>
          <a:lstStyle/>
          <a:p>
            <a:pPr fontAlgn="base"/>
            <a:r>
              <a:rPr lang="ru-RU" sz="1600" b="0" i="0" dirty="0"/>
              <a:t>Мишка сел со мной и взял в руки самосвал.</a:t>
            </a:r>
          </a:p>
          <a:p>
            <a:pPr fontAlgn="base"/>
            <a:r>
              <a:rPr lang="ru-RU" sz="1600" b="0" i="0" dirty="0"/>
              <a:t>— Ого! — сказал Мишка. — Где достал? А он сам набирает песок? Не сам? А сам сваливает? Да? А ручка? Для чего она? Ее можно вертеть? Да? А? Ого! Дашь мне его домой?</a:t>
            </a:r>
          </a:p>
          <a:p>
            <a:endParaRPr lang="ru-RU" sz="1600" dirty="0"/>
          </a:p>
        </p:txBody>
      </p:sp>
      <p:pic>
        <p:nvPicPr>
          <p:cNvPr id="4098" name="Picture 2" descr="ОН ЖИВОЙ И СВЕТИТСЯ...». Рассказ Виктора Драгунского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40206"/>
            <a:ext cx="2505947" cy="22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Электронная библиотека: Рассказ Драгунского Он живой и светитс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03118"/>
            <a:ext cx="231306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139700" y="619725"/>
            <a:ext cx="335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cs typeface="Arial" panose="020B0604020202020204" pitchFamily="34" charset="0"/>
              </a:rPr>
              <a:t>Я сказал: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cs typeface="Arial" panose="020B0604020202020204" pitchFamily="34" charset="0"/>
              </a:rPr>
              <a:t>— Нет, не дам. Подарок.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cs typeface="Arial" panose="020B0604020202020204" pitchFamily="34" charset="0"/>
              </a:rPr>
              <a:t>Папа подарил перед отъездом.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cs typeface="Arial" panose="020B0604020202020204" pitchFamily="34" charset="0"/>
              </a:rPr>
              <a:t>Мишка надулся и отодвинулся от меня.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cs typeface="Arial" panose="020B0604020202020204" pitchFamily="34" charset="0"/>
              </a:rPr>
              <a:t> На дворе стало еще темнее.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cs typeface="Arial" panose="020B0604020202020204" pitchFamily="34" charset="0"/>
              </a:rPr>
              <a:t>Я смотрел на ворота, чтоб не пропустить, когда придет мама. Но она все не шла.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752725" cy="2585323"/>
          </a:xfrm>
        </p:spPr>
        <p:txBody>
          <a:bodyPr/>
          <a:lstStyle/>
          <a:p>
            <a:r>
              <a:rPr lang="ru-RU" sz="1400" b="0" i="0" dirty="0"/>
              <a:t>Тут Мишка говорит:</a:t>
            </a:r>
          </a:p>
          <a:p>
            <a:r>
              <a:rPr lang="ru-RU" sz="1400" b="0" i="0" dirty="0"/>
              <a:t>– Не дашь самосвал?</a:t>
            </a:r>
          </a:p>
          <a:p>
            <a:r>
              <a:rPr lang="ru-RU" sz="1400" b="0" i="0" dirty="0"/>
              <a:t>– Отвяжись, Мишка.</a:t>
            </a:r>
          </a:p>
          <a:p>
            <a:r>
              <a:rPr lang="ru-RU" sz="1400" b="0" i="0" dirty="0"/>
              <a:t>И Мишка опять надулся. А потом говорит:</a:t>
            </a:r>
          </a:p>
          <a:p>
            <a:r>
              <a:rPr lang="ru-RU" sz="1400" b="0" i="0" dirty="0"/>
              <a:t>– Ну, была не была! Знай мою доброту! На!</a:t>
            </a:r>
          </a:p>
          <a:p>
            <a:r>
              <a:rPr lang="ru-RU" sz="1400" b="0" i="0" dirty="0"/>
              <a:t>И он протянул мне коробочку от спичек. Я взял ее в руки.</a:t>
            </a:r>
          </a:p>
          <a:p>
            <a:r>
              <a:rPr lang="ru-RU" sz="1400" b="0" i="0" dirty="0"/>
              <a:t>– Ты открой ее, – сказал Мишка, – тогда увидишь!</a:t>
            </a:r>
          </a:p>
          <a:p>
            <a:endParaRPr lang="ru-RU" sz="1400" dirty="0"/>
          </a:p>
        </p:txBody>
      </p:sp>
      <p:pic>
        <p:nvPicPr>
          <p:cNvPr id="5122" name="Picture 2" descr="Отзыв о рассказе В.Драгунского «Он живой и светится»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08025"/>
            <a:ext cx="2508250" cy="21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3200400" cy="2369880"/>
          </a:xfrm>
        </p:spPr>
        <p:txBody>
          <a:bodyPr/>
          <a:lstStyle/>
          <a:p>
            <a:r>
              <a:rPr lang="ru-RU" sz="1400" b="0" i="0" dirty="0" smtClean="0"/>
              <a:t>   Я </a:t>
            </a:r>
            <a:r>
              <a:rPr lang="ru-RU" sz="1400" b="0" i="0" dirty="0"/>
              <a:t>открыл коробочку и сперва ничего не увидел, а потом увидел маленький светло-зеленый огонек, как будто где-то далеко-далеко от меня горела крошечная звездочка, и в то же время я сам держал ее сейчас в руках.</a:t>
            </a:r>
          </a:p>
          <a:p>
            <a:r>
              <a:rPr lang="ru-RU" sz="1400" b="0" i="0" dirty="0"/>
              <a:t>– Что это, Мишка, – сказал я шепотом, – что это такое?</a:t>
            </a:r>
          </a:p>
          <a:p>
            <a:r>
              <a:rPr lang="ru-RU" sz="1400" b="0" i="0" dirty="0"/>
              <a:t>– Это светлячок, – сказал Мишка. – Что, хорош? Он живой, не думай.</a:t>
            </a:r>
          </a:p>
          <a:p>
            <a:endParaRPr lang="ru-RU" sz="1400" dirty="0"/>
          </a:p>
        </p:txBody>
      </p:sp>
      <p:pic>
        <p:nvPicPr>
          <p:cNvPr id="9218" name="Picture 2" descr="Аудиокнига Драгунского Он живой и светитс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84225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54436"/>
          </a:xfrm>
        </p:spPr>
        <p:txBody>
          <a:bodyPr/>
          <a:lstStyle/>
          <a:p>
            <a:r>
              <a:rPr lang="ru-RU" sz="2000" b="0" i="0" dirty="0"/>
              <a:t>– Мишка, – сказал я, – бери мой самосвал, хочешь? Навсегда бери, насовсем! А мне отдай эту звездочку, я ее домой возьму…</a:t>
            </a:r>
            <a:endParaRPr lang="ru-RU" sz="2000" dirty="0"/>
          </a:p>
        </p:txBody>
      </p:sp>
      <p:pic>
        <p:nvPicPr>
          <p:cNvPr id="8194" name="Picture 2" descr="Episode 76 – He is alive and glows – Real Russian Club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33190"/>
            <a:ext cx="2508250" cy="19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895600" cy="2585323"/>
          </a:xfrm>
        </p:spPr>
        <p:txBody>
          <a:bodyPr/>
          <a:lstStyle/>
          <a:p>
            <a:r>
              <a:rPr lang="ru-RU" sz="1400" b="0" i="0" dirty="0"/>
              <a:t>И Мишка схватил мой самосвал и побежал домой. А я остался со своим светлячком, глядел на него, глядел и никак не мог наглядеться: какой он </a:t>
            </a:r>
            <a:r>
              <a:rPr lang="ru-RU" sz="1400" b="0" i="0" dirty="0" smtClean="0"/>
              <a:t>зелёный</a:t>
            </a:r>
            <a:r>
              <a:rPr lang="ru-RU" sz="1400" b="0" i="0" dirty="0"/>
              <a:t>, словно в сказке, и как он хоть и близко, на ладони, а светит, словно издалека… И я не мог ровно дышать, и я слышал, как стучит мое сердце, и чуть-чуть кололо в носу, как будто хотелось плакать.</a:t>
            </a:r>
            <a:endParaRPr lang="ru-RU" sz="1400" dirty="0"/>
          </a:p>
        </p:txBody>
      </p:sp>
      <p:pic>
        <p:nvPicPr>
          <p:cNvPr id="12290" name="Picture 2" descr="Драгунский &quot;Он живой и светится&quot;. Вопросы к рассказу какие задать можно?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21" y="807274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b="0" i="0" dirty="0"/>
              <a:t>И я долго так сидел, очень долго. И никого не было вокруг. И я забыл про всех на белом свете.</a:t>
            </a:r>
            <a:endParaRPr lang="ru-RU" sz="1800" dirty="0"/>
          </a:p>
        </p:txBody>
      </p:sp>
      <p:pic>
        <p:nvPicPr>
          <p:cNvPr id="18434" name="Picture 2" descr="Он живой и светится Виктор Драгунский Аудиорассказ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19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 мы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20" y="708025"/>
            <a:ext cx="3752388" cy="312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 познакомимся с биографией и творчеством детского писателя В.Ю. Драгунского;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прочитаем рассказ «Он живой и светится»;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оработаем над содержанием рассказа;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тветим на вопросы.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нига Он живой и светится (Драгунский Виктор Юзефович) — купить в  интернет-магазине ОНЛАЙН ТРЕЙД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936625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92990"/>
          </a:xfrm>
        </p:spPr>
        <p:txBody>
          <a:bodyPr/>
          <a:lstStyle/>
          <a:p>
            <a:r>
              <a:rPr lang="ru-RU" sz="1800" b="0" i="0" dirty="0"/>
              <a:t>Но тут пришла мама, и я очень обрадовался, и мы пошли домой. А когда стали пить чай с бубликами и брынзой, мама спросила:</a:t>
            </a:r>
          </a:p>
          <a:p>
            <a:r>
              <a:rPr lang="ru-RU" sz="1800" b="0" i="0" dirty="0"/>
              <a:t>– Ну, как твой самосвал?</a:t>
            </a:r>
          </a:p>
          <a:p>
            <a:endParaRPr lang="ru-RU" sz="1800" dirty="0"/>
          </a:p>
        </p:txBody>
      </p:sp>
      <p:pic>
        <p:nvPicPr>
          <p:cNvPr id="13314" name="Picture 2" descr="Драгунский &quot;Он живой и светится&quot;, кто главные герои?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39965"/>
            <a:ext cx="2582147" cy="20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899" y="555625"/>
            <a:ext cx="3733801" cy="2400657"/>
          </a:xfrm>
        </p:spPr>
        <p:txBody>
          <a:bodyPr/>
          <a:lstStyle/>
          <a:p>
            <a:r>
              <a:rPr lang="ru-RU" sz="1400" b="0" i="0" dirty="0"/>
              <a:t>А я сказал:</a:t>
            </a:r>
          </a:p>
          <a:p>
            <a:r>
              <a:rPr lang="ru-RU" sz="1400" b="0" i="0" dirty="0"/>
              <a:t>– Я, мама, променял его.</a:t>
            </a:r>
          </a:p>
          <a:p>
            <a:r>
              <a:rPr lang="ru-RU" sz="1400" b="0" i="0" dirty="0"/>
              <a:t>Мама сказала:</a:t>
            </a:r>
          </a:p>
          <a:p>
            <a:r>
              <a:rPr lang="ru-RU" sz="1400" b="0" i="0" dirty="0"/>
              <a:t>– Интересно! А на что?</a:t>
            </a:r>
          </a:p>
          <a:p>
            <a:r>
              <a:rPr lang="ru-RU" sz="1400" b="0" i="0" dirty="0"/>
              <a:t>Я ответил:</a:t>
            </a:r>
          </a:p>
          <a:p>
            <a:r>
              <a:rPr lang="ru-RU" sz="1400" b="0" i="0" dirty="0"/>
              <a:t>– На светлячка! Вот он, в коробочке </a:t>
            </a:r>
            <a:r>
              <a:rPr lang="ru-RU" sz="1400" b="0" i="0" dirty="0" smtClean="0"/>
              <a:t>живёт</a:t>
            </a:r>
            <a:r>
              <a:rPr lang="ru-RU" sz="1400" b="0" i="0" dirty="0"/>
              <a:t>. Погаси-ка свет!</a:t>
            </a:r>
          </a:p>
          <a:p>
            <a:r>
              <a:rPr lang="ru-RU" sz="1400" b="0" i="0" dirty="0"/>
              <a:t>И мама погасила свет, и в комнате стало темно, и мы стали вдвоем смотреть на бледно-зеленую звездочку.</a:t>
            </a:r>
          </a:p>
          <a:p>
            <a:endParaRPr lang="ru-RU" sz="1600" dirty="0"/>
          </a:p>
        </p:txBody>
      </p:sp>
      <p:pic>
        <p:nvPicPr>
          <p:cNvPr id="17410" name="Picture 2" descr="Он живой и светится&quot; В.Драгунского с рисунками В.Горяева (1961 г.):  kid_book_museum — LiveJournal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685184"/>
            <a:ext cx="1632922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585323"/>
          </a:xfrm>
        </p:spPr>
        <p:txBody>
          <a:bodyPr/>
          <a:lstStyle/>
          <a:p>
            <a:r>
              <a:rPr lang="ru-RU" sz="1400" b="0" i="0" dirty="0" smtClean="0"/>
              <a:t>Потом </a:t>
            </a:r>
            <a:r>
              <a:rPr lang="ru-RU" sz="1400" b="0" i="0" dirty="0"/>
              <a:t>мама зажгла свет.</a:t>
            </a:r>
          </a:p>
          <a:p>
            <a:r>
              <a:rPr lang="ru-RU" sz="1400" b="0" i="0" dirty="0"/>
              <a:t>– Да, – сказала она, – это волшебство! Но все-таки как ты решился отдать такую ценную вещь, как самосвал, за этого червячка?</a:t>
            </a:r>
          </a:p>
          <a:p>
            <a:r>
              <a:rPr lang="ru-RU" sz="1400" b="0" i="0" dirty="0"/>
              <a:t>– Я так долго ждал тебя, – сказал я, – и мне было так скучно, а этот светлячок, он оказался лучше любого самосвала на свете.</a:t>
            </a:r>
          </a:p>
          <a:p>
            <a:endParaRPr lang="ru-RU" sz="1400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746315"/>
            <a:ext cx="2505947" cy="224771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3"/>
          </a:xfrm>
        </p:spPr>
        <p:txBody>
          <a:bodyPr/>
          <a:lstStyle/>
          <a:p>
            <a:r>
              <a:rPr lang="ru-RU" sz="1600" b="0" i="0" dirty="0"/>
              <a:t>Мама пристально посмотрела на меня и спросила:</a:t>
            </a:r>
          </a:p>
          <a:p>
            <a:r>
              <a:rPr lang="ru-RU" sz="1600" b="0" i="0" dirty="0"/>
              <a:t>– А чем же, чем же именно он лучше?</a:t>
            </a:r>
          </a:p>
          <a:p>
            <a:r>
              <a:rPr lang="ru-RU" sz="1600" b="0" i="0" dirty="0"/>
              <a:t>Я сказал:</a:t>
            </a:r>
          </a:p>
          <a:p>
            <a:r>
              <a:rPr lang="ru-RU" sz="1600" b="0" i="0" dirty="0"/>
              <a:t>– Да как же ты не понимаешь?! Ведь он живой! И светится!..</a:t>
            </a:r>
          </a:p>
          <a:p>
            <a:endParaRPr lang="ru-RU" sz="1600" dirty="0"/>
          </a:p>
        </p:txBody>
      </p:sp>
      <p:pic>
        <p:nvPicPr>
          <p:cNvPr id="7" name="Picture 4" descr="ОН ЖИВОЙ И СВЕТИТСЯ...». Рассказ Виктора Драгунского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1825"/>
            <a:ext cx="2286000" cy="23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769989"/>
          </a:xfrm>
        </p:spPr>
        <p:txBody>
          <a:bodyPr/>
          <a:lstStyle/>
          <a:p>
            <a:r>
              <a:rPr lang="ru-RU" sz="1800" b="0" i="0" dirty="0" smtClean="0"/>
              <a:t>-  Кто главный герой рассказа</a:t>
            </a:r>
            <a:r>
              <a:rPr lang="ru-RU" sz="1800" b="0" i="0" dirty="0"/>
              <a:t>? </a:t>
            </a:r>
            <a:endParaRPr lang="ru-RU" sz="1800" b="0" i="0" dirty="0" smtClean="0"/>
          </a:p>
          <a:p>
            <a:r>
              <a:rPr lang="ru-RU" sz="1800" b="0" i="0" dirty="0" smtClean="0"/>
              <a:t>-  Что делал Дениска в начале рассказа?</a:t>
            </a:r>
            <a:r>
              <a:rPr lang="ru-RU" sz="1800" b="0" i="0" dirty="0"/>
              <a:t> </a:t>
            </a:r>
            <a:endParaRPr lang="ru-RU" sz="1800" b="0" i="0" dirty="0" smtClean="0"/>
          </a:p>
          <a:p>
            <a:r>
              <a:rPr lang="ru-RU" sz="1800" b="0" i="0" dirty="0" smtClean="0"/>
              <a:t>-  Кто подошёл к Дениске?</a:t>
            </a:r>
          </a:p>
          <a:p>
            <a:r>
              <a:rPr lang="ru-RU" sz="1400" b="0" i="0" dirty="0" smtClean="0"/>
              <a:t>-   </a:t>
            </a:r>
            <a:r>
              <a:rPr lang="ru-RU" sz="1800" b="0" i="0" dirty="0" smtClean="0"/>
              <a:t>Чей был самосвал? Какого цвета была игрушка?</a:t>
            </a:r>
          </a:p>
          <a:p>
            <a:r>
              <a:rPr lang="ru-RU" sz="1800" b="0" i="0" dirty="0" smtClean="0"/>
              <a:t>-  Можно </a:t>
            </a:r>
            <a:r>
              <a:rPr lang="ru-RU" sz="1800" b="0" i="0" dirty="0"/>
              <a:t>ли Дениску и Мишку назвать </a:t>
            </a:r>
            <a:r>
              <a:rPr lang="ru-RU" sz="1800" b="0" i="0" dirty="0" smtClean="0"/>
              <a:t>друзьями?</a:t>
            </a:r>
          </a:p>
          <a:p>
            <a:r>
              <a:rPr lang="ru-RU" sz="1800" b="0" i="0" dirty="0" smtClean="0"/>
              <a:t>-  Кем </a:t>
            </a:r>
            <a:r>
              <a:rPr lang="ru-RU" sz="1800" b="0" i="0" dirty="0"/>
              <a:t>на ваш взгляд </a:t>
            </a:r>
            <a:r>
              <a:rPr lang="ru-RU" sz="1800" b="0" i="0" dirty="0" smtClean="0"/>
              <a:t>являются мальчики – товарищи, друзья, соседи? </a:t>
            </a:r>
          </a:p>
          <a:p>
            <a:r>
              <a:rPr lang="ru-RU" sz="1800" b="0" i="0" dirty="0" smtClean="0"/>
              <a:t>-  Дениска </a:t>
            </a:r>
            <a:r>
              <a:rPr lang="ru-RU" sz="1800" b="0" i="0" dirty="0"/>
              <a:t>был жадным?</a:t>
            </a:r>
          </a:p>
          <a:p>
            <a:r>
              <a:rPr lang="ru-RU" sz="1800" b="0" i="0" dirty="0" smtClean="0"/>
              <a:t>-  Кто </a:t>
            </a:r>
            <a:r>
              <a:rPr lang="ru-RU" sz="1800" b="0" i="0" dirty="0"/>
              <a:t>подарил самосвал Дениске?</a:t>
            </a:r>
          </a:p>
          <a:p>
            <a:pPr marL="285750" indent="-285750">
              <a:buFontTx/>
              <a:buChar char="-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09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555625"/>
            <a:ext cx="4531172" cy="1846659"/>
          </a:xfrm>
        </p:spPr>
        <p:txBody>
          <a:bodyPr/>
          <a:lstStyle/>
          <a:p>
            <a:pPr rtl="0" eaLnBrk="1" fontAlgn="t" latinLnBrk="0" hangingPunct="1"/>
            <a:r>
              <a:rPr lang="ru-RU" i="0" dirty="0" smtClean="0"/>
              <a:t>Дениска</a:t>
            </a:r>
            <a:r>
              <a:rPr lang="ru-RU" b="0" i="0" dirty="0"/>
              <a:t> </a:t>
            </a:r>
            <a:r>
              <a:rPr lang="ru-RU" b="0" i="0" dirty="0" smtClean="0"/>
              <a:t>                     </a:t>
            </a:r>
            <a:r>
              <a:rPr lang="ru-RU" i="0" dirty="0" smtClean="0"/>
              <a:t>Мишка</a:t>
            </a:r>
          </a:p>
          <a:p>
            <a:pPr rtl="0" eaLnBrk="1" fontAlgn="t" latinLnBrk="0" hangingPunct="1"/>
            <a:r>
              <a:rPr lang="ru-RU" i="0" dirty="0" smtClean="0"/>
              <a:t>добрый</a:t>
            </a:r>
          </a:p>
          <a:p>
            <a:pPr rtl="0" eaLnBrk="1" fontAlgn="t" latinLnBrk="0" hangingPunct="1"/>
            <a:r>
              <a:rPr lang="ru-RU" i="0" dirty="0"/>
              <a:t>т</a:t>
            </a:r>
            <a:r>
              <a:rPr lang="ru-RU" i="0" dirty="0" smtClean="0"/>
              <a:t>ерпеливый</a:t>
            </a:r>
            <a:endParaRPr lang="ru-RU" b="0" i="0" dirty="0"/>
          </a:p>
          <a:p>
            <a:pPr rtl="0" eaLnBrk="1" fontAlgn="t" latinLnBrk="0" hangingPunct="1"/>
            <a:r>
              <a:rPr lang="ru-RU" i="0" dirty="0"/>
              <a:t>л</a:t>
            </a:r>
            <a:r>
              <a:rPr lang="ru-RU" i="0" dirty="0" smtClean="0"/>
              <a:t>юбит </a:t>
            </a:r>
            <a:r>
              <a:rPr lang="ru-RU" i="0" dirty="0"/>
              <a:t>маму</a:t>
            </a:r>
            <a:endParaRPr lang="ru-RU" b="0" i="0" dirty="0"/>
          </a:p>
          <a:p>
            <a:pPr rtl="0" eaLnBrk="1" fontAlgn="t" latinLnBrk="0" hangingPunct="1"/>
            <a:r>
              <a:rPr lang="ru-RU" i="0" dirty="0" smtClean="0"/>
              <a:t>любит природу</a:t>
            </a:r>
            <a:endParaRPr lang="ru-RU" b="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7700" y="936625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бестактный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настырный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авистливый</a:t>
            </a:r>
          </a:p>
          <a:p>
            <a:pPr fontAlgn="t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невежливый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946413"/>
          </a:xfrm>
        </p:spPr>
        <p:txBody>
          <a:bodyPr/>
          <a:lstStyle/>
          <a:p>
            <a:r>
              <a:rPr lang="ru-RU" dirty="0"/>
              <a:t>Какие пословицы </a:t>
            </a:r>
            <a:r>
              <a:rPr lang="ru-RU" dirty="0" smtClean="0"/>
              <a:t>подходят </a:t>
            </a:r>
            <a:r>
              <a:rPr lang="ru-RU" dirty="0"/>
              <a:t>к </a:t>
            </a:r>
            <a:r>
              <a:rPr lang="ru-RU" dirty="0" smtClean="0"/>
              <a:t>рассказу?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555626"/>
            <a:ext cx="4876800" cy="2810826"/>
          </a:xfrm>
        </p:spPr>
        <p:txBody>
          <a:bodyPr/>
          <a:lstStyle/>
          <a:p>
            <a:pPr fontAlgn="base"/>
            <a:r>
              <a:rPr lang="ru-RU" b="0" i="0" dirty="0" smtClean="0"/>
              <a:t>Жизнь </a:t>
            </a:r>
            <a:r>
              <a:rPr lang="ru-RU" b="0" i="0" dirty="0"/>
              <a:t>полна чудес</a:t>
            </a:r>
            <a:r>
              <a:rPr lang="ru-RU" b="0" i="0" dirty="0" smtClean="0"/>
              <a:t>.</a:t>
            </a:r>
            <a:r>
              <a:rPr lang="ru-RU" b="0" i="0" dirty="0"/>
              <a:t/>
            </a:r>
            <a:br>
              <a:rPr lang="ru-RU" b="0" i="0" dirty="0"/>
            </a:br>
            <a:r>
              <a:rPr lang="ru-RU" b="0" i="0" dirty="0"/>
              <a:t>Легче поверить в чудо, чем объяснить его.</a:t>
            </a:r>
            <a:br>
              <a:rPr lang="ru-RU" b="0" i="0" dirty="0"/>
            </a:br>
            <a:r>
              <a:rPr lang="ru-RU" b="0" i="0" dirty="0"/>
              <a:t>Иногда чудеса бывают такими крошечными, что люди просто не замечают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Чему учит рассказ?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708025"/>
            <a:ext cx="5105400" cy="1661993"/>
          </a:xfrm>
        </p:spPr>
        <p:txBody>
          <a:bodyPr/>
          <a:lstStyle/>
          <a:p>
            <a:r>
              <a:rPr lang="ru-RU" sz="1800" b="0" i="0" dirty="0" smtClean="0"/>
              <a:t>Рассказ Драгунского «Он живой и светится» </a:t>
            </a:r>
            <a:r>
              <a:rPr lang="ru-RU" sz="1800" b="0" i="0" dirty="0"/>
              <a:t>учит любить природу, любить живое и не сравнивать </a:t>
            </a:r>
            <a:r>
              <a:rPr lang="ru-RU" sz="1800" b="0" i="0" dirty="0" smtClean="0"/>
              <a:t>живое существо </a:t>
            </a:r>
            <a:r>
              <a:rPr lang="ru-RU" sz="1800" b="0" i="0" dirty="0"/>
              <a:t>и </a:t>
            </a:r>
            <a:r>
              <a:rPr lang="ru-RU" sz="1800" b="0" i="0" dirty="0" smtClean="0"/>
              <a:t>игрушку</a:t>
            </a:r>
            <a:r>
              <a:rPr lang="ru-RU" sz="1800" b="0" i="0" dirty="0"/>
              <a:t>. Учит быть добрым и любознательным. Учит мечтать и видеть волшебство в самом обыкновенном светлячке.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2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98425"/>
            <a:ext cx="5257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1231106"/>
          </a:xfrm>
        </p:spPr>
        <p:txBody>
          <a:bodyPr/>
          <a:lstStyle/>
          <a:p>
            <a:pPr algn="ctr"/>
            <a:r>
              <a:rPr lang="ru-RU" sz="2000" b="0" i="0" dirty="0" smtClean="0"/>
              <a:t>Прочитать рассказ внимательно.</a:t>
            </a:r>
          </a:p>
          <a:p>
            <a:pPr algn="ctr"/>
            <a:r>
              <a:rPr lang="ru-RU" sz="2000" b="0" i="0" dirty="0" smtClean="0"/>
              <a:t>Ответить на вопросы на странице 150 письменно. </a:t>
            </a:r>
          </a:p>
          <a:p>
            <a:pPr algn="ctr"/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val="2228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r>
              <a:rPr lang="ru-RU" dirty="0" smtClean="0"/>
              <a:t>Виктор Драгунский (1913-1972)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3429000" cy="2462213"/>
          </a:xfrm>
        </p:spPr>
        <p:txBody>
          <a:bodyPr/>
          <a:lstStyle/>
          <a:p>
            <a:r>
              <a:rPr lang="ru-RU" sz="1600" b="0" i="0" dirty="0" smtClean="0">
                <a:solidFill>
                  <a:schemeClr val="tx1"/>
                </a:solidFill>
              </a:rPr>
              <a:t>   Виктор </a:t>
            </a:r>
            <a:r>
              <a:rPr lang="ru-RU" sz="1600" b="0" i="0" dirty="0">
                <a:solidFill>
                  <a:schemeClr val="tx1"/>
                </a:solidFill>
              </a:rPr>
              <a:t>Юзефович Драгунский родился 1 декабря 1913 года в Нью-Йорке. Родители будущего писателя были белорусскими эмигрантами. Жизнь семьи Драгунских в Америке не сложилась, поэтому в 1914 году они вернулись в Белоруссию в Гомель. Здесь и прошло детство Виктора Юзефовича.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Презентация на тему: &quot;План-конспект урока по чтению (3 класс) по теме:  Конспект урока литературного чтения (3 класс) по теме &quot;В.Драгунский &quot;Он  живой и светится&quot;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b="-3588"/>
          <a:stretch/>
        </p:blipFill>
        <p:spPr bwMode="auto">
          <a:xfrm>
            <a:off x="4483100" y="558801"/>
            <a:ext cx="1143001" cy="15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рагунский, Виктор Юзефо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012825"/>
            <a:ext cx="1275684" cy="18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99" y="102424"/>
            <a:ext cx="5020548" cy="369332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99" y="631825"/>
            <a:ext cx="2057401" cy="215444"/>
          </a:xfrm>
        </p:spPr>
        <p:txBody>
          <a:bodyPr/>
          <a:lstStyle/>
          <a:p>
            <a:r>
              <a:rPr lang="ru-RU" sz="1400" dirty="0" smtClean="0"/>
              <a:t> 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573" y="604044"/>
            <a:ext cx="2823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С 1959 года Драгунский пишет весёлые рассказы про мальчика Дениса Кораблёва и его друга Мишку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Слонова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под общим названием «</a:t>
            </a:r>
            <a:r>
              <a:rPr lang="ru-RU" sz="1600" dirty="0">
                <a:latin typeface="Arial" panose="020B0604020202020204" pitchFamily="34" charset="0"/>
              </a:rPr>
              <a:t>Денискины </a:t>
            </a:r>
            <a:r>
              <a:rPr lang="ru-RU" sz="1600" dirty="0" smtClean="0">
                <a:latin typeface="Arial" panose="020B0604020202020204" pitchFamily="34" charset="0"/>
              </a:rPr>
              <a:t>рассказы</a:t>
            </a:r>
            <a:r>
              <a:rPr lang="ru-RU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». </a:t>
            </a:r>
            <a:endParaRPr lang="ru-RU" sz="16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Мастер улыбки - Виктор Драгунский — Библиотека-филиал14 — @дневники:  асоциальная с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31825"/>
            <a:ext cx="2277347" cy="20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 smtClean="0"/>
              <a:t>Произведения Драгунского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4513"/>
          <a:stretch/>
        </p:blipFill>
        <p:spPr>
          <a:xfrm>
            <a:off x="139700" y="631825"/>
            <a:ext cx="3962400" cy="220980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0AfAMBEQACEQEDEQH/xAAbAAACAgMBAAAAAAAAAAAAAAAEBQEGAgMHAP/EAEUQAAIBAgQEAwUEBwYDCQAAAAECAwQRAAUSIQYTMUEiUWEUMnGBkSOhscEHFUJSstHwFjNicoLhJDXxJjRDZHSDk6Kz/8QAGwEAAgMBAQEAAAAAAAAAAAAABAUBAgMABgf/xABBEQABBAECAwQFCgQFBAMAAAABAAIDEQQSIQUxQRNRYXEiMoGRsRRykqGywcLR4fAjNEJSBhVi4vEzNVOCJCVD/9oADAMBAAIRAxEAPwCx0uVl5NGiSWS1+VGtyPj2HzIw4lyw3YJDDgOfuUZV5M9FStU1dKI4Vtc80at9ulrffgR/EdA1O5I1nCu0dpZuUNBlUNb/AN2cFrFtJ8h1PkR6i+N2ZzXC0PLwxzHEEUhKzL2phe9x2t0wVFkNk5IObFfFzCBJwQhVGOtQsuW5RX0toY6Va2xPxxmZow4s1CwLI615c1fQ6ga2KOTKKkzNG7RI6pzCpa507joL+WET/wDEuE2JsrA5wLtIoVv7aRw4ZOXFhoEC+fT2WoosvSqpTUNVxxKsfMdApYou+5+hxHEePOw8kY4gc6yGg2ACSBsL8xupxsBs8XadoAALPWh4+4qKTLzVVc1OkyMsfSQdD5fX8jjbO423Cw48mSM26vR6jv8Ad94WcGCZpnRtcKHXoe73rVS0klTVGm1KkviHiBtcdsFZnFIcXE+WUXM25VyPLms4MR8sxhuiL94UTUckRiBeJxI+hTG9/F5dBjsXikORr9FzS0WbFbewnuUS4skWmyDZrY3v9S1TRvBIY5lKOOoODceeLIjEkLtTT1CxkY6J2l4orDGqqpxy5exy5PqPj/LqBUhiyuojpTvzNa6yfMjzPxx4z5dGXUF7j5I8BZ8e57FX5JQplw5i1IaqudrJH129CR08sTkEPj26rbA9CbUTVbe9c2qaox8t4pPHGTbV+zfY/PALb9V3JOJAy+0bzVzyCSnqOE+fH/fGZhOLHwkDYeu1j88PuEM0NrxK8r/iCTtH30pLJpJxIEhiB2uZJDZR+ZOPQEuugF5UBtW4/mjMmk9nrFfMOTLCwsbQm6HzG5/DCnjWLm5GI5uLJT+e21+F/Dki8OeCKUGRtjx3TCtmpanJipqrmnk+yeYaTJf9kDr0Nh06DCDAjzcLi4kfDpEo9INNgH+4nYDffmeZ5lHZLoJ8PS19lh2va/CuuxRP69pkki0tLKohKSBYram2tu1vXAZ/wvlysl2DSX20l10N72AI328/YthxeBhZRJGmjt12768UqoquGkiq4jA7pULo2cAhdxvt13x6finC8nOfA8SAGM3yJt2x7+WyVYmTFjskZpJDhXMct/zWOX5zHT6aaCEl0kEkrmxDgdhcbEbffgbN4aOJ5cgdLdNoAWNN8yaO99R5IyJ82Fixy9nTXO5mt67h0/5REWc00ecvUmlnDSJYhWUgG25PytgOfg2YeHs4WJWkj0rII2B2HXqT7FpHkxNkfnlhA2b051v9QCn2ijnzCCommk8A8bSR6QdPurte3ck9MEtxOI42DLjxxgB2wDXWRqvU6yByvYVfnzQxnxpclkj3HbnYrlyG3juSmr1FM9PVZmIlleOAKXO6lrE6QPiRc48o3GzYJYeGF+hrnk0NjpurJ8gaH5hNzLjvjflgWQ3zHlXt3/RVm5O7Wuetthf0x9Sa0NFLylk7leviVy9fHLkbScLIcqjOdSmGaYF0SMrdbC/Unra5+W+PFw4gDd+a97LMb2Vpp8kpssyelipUchJZhEJLE6ZCTa9iANl8/XvgtrWgbLBup7jSRcTZNRZpllRppYxmMW0DxkKOukLfuPQ7jpij2B3LmiY9cbdR5LSuWfqGhGWsQZY6eJpSOmttRNv67DDHhzNOyRcWk1nUkc9QVk5MCiSci9ibKg82P9X+tnLndBzSFrBWonZQtMHsZ5HmfvuVX5KPzucdp7zfwUa69UUnUnCVN7KOWipVCBZJYmTTbWSFQMN9R8rfPAgyGaqr0b5j60d8nkDQQ70qsg+PIeaW1VBmGUsi1aF45CRGzMpuQd11A2uDtY/7Y3jmDidJtDywOZWoV8P3+6UNzfZucsMlnF0LoQGPpfrjQvGklu5HT98lixgLmh+wNb+HeO9AxUbzyxNNDIipuiFSDIb36d+2EPDuHyCR082171fx8LXreMcVgEIxIPSPK65CuniRzI5DkiBS11TPIlNRTzm9rohAX0v2OM+IY+W/KLo30CB1rl0v99VPCMrh8eGBM23NO4qzv17v+AiMuy6tSmiep8MM8vLjkdvCh8i3bvhvhiSOLRM7U7n37fekXEnQZGR2mLHoYdvM9/gnFdw9UUOWyVMurnpJpkRG2EW/i26i/nizMlksgbW3Mef3IeTDfFEXE73uB3ff9yT4MQajHLl6+OXK5CqQ1pIJ9lI2IJG1rW0Wt9Gx4sZuMTWte+JfpA08kRDnECrJRw6jTRC2pgdT3Pra29+3YW6jEzZ2PCzUXWsezkkdfVJhmE9Hn1FUVESyZcCQWcBjEwudV+23f1ONuHztyscyOFG9vL92sclskUgbdhA5tmBqZJqqY6HqHuFP7K2so+m/xJw+woSBZXnuI5DS6rSjmJfqt/O4ww0nuSzW3vU608x8b46io1N70ZBnNZTqqpVkhZVlAk8VyvTfrb0xi/GjcbI8FuzLkYAA7xU5pm/t8UcPIhghR3l5asW1O5uxN+2/TEQ4/Zkm7J25dFM2X2tACgDftP75I2uzihrqhHaauhjd43liUq0cbILAxi9xuB0tjFmK9gIoE7/Wt5M2ORwOpwBqxtQruW8cSUjGnaZqpjy6hJHHvxcxrgob9QDb5bYp8ieLoDp9Xer/AOYRmtRP9V+F8q8lqreIIKha5AspM8MKJLspZ0udbb7bntvYYuzEe3Se4n3HoqS5zHh433AAPiOqGXPeXlpy9KeJ4Wi0uZmJOssW1C1vPbfGjsUuk7Qn/hZDMa2LsQ0EVvff7EHVZjUVZb2iobS3VEbSp+XzJ37k+eNWQMZyCxkyHSes73bBaOYp/aH1xpRWetvevcxP3h9cdRXa2968XXzx1KbT6pqVWplUEbOwAv64+PZUIbO8EVufivq0DS6Np8FKyvKYI4wzuwICgEn3jiggL300XsPgqgBuonZWDKuGoZkaXMyZGvf2cSeFT626n7set4dE6LHEbjv4H6knyZQ6S2jbxCMk4XyaYkyUVye5kb+eGHpD+o+8obU3+xv0W/kp/sfkVr+wD/5G/njtTv7j7yp1N/sb9Fv5JW1BwaM1XKSIfbmNhAJHLXte3WwNsU7b0tOs35lE/JZex7bsm6e/S38lqo8n4dq8wkpYIfGpYhH1jWFbS2k3sQDtioleXUHn3lVkx3xt1ujbXzW7WLF7bbLKr4VySxMUsKCJbyfbbdep32xD3SHlIfeVlofsBG3f/QPyWij4ToWPOWNKunLaQY5SdvO4OM2unG+sn2n81QhzHU5jfoN/JPG4SyFQWNALDc+Nv54JL3j+o+8qdTf7G/Rb+SrlfkdJNNooss5Ea/ta2LN8d9sAy5E7jTXEDzKydJv6LG/Rb+SZQcN5LHTjVl800nRtTkW+/GzJXhvrOJ8yrh7QPUb9Fv5ImDhnIZNN6ABnPQu23340bK4/1H3lWDm/2N+i38kS3COQqpPsIH/uN/PGhc+vWPvK7U3+xv0W/klebcOZTT0qvT0S8zUATzG+nXA0z59HoPIPmVIewc2N+i38lzzOHFJmdRBCmmNWGlSSbCww24U6U4/8RxJspRxmKJ0sbg0C2jkAOpVy4dzXnUM0lWscipIV0uoYdPXHn+M5Bx81zB4Jzw1pkwYnnmb+pxH3LGfPWjnP6qpI1kCa3CJYlb9B5XvgKGV0pJYKKJkppGo2t0WaH2Y5vTTckR++JbgMP3XH54HjfPFLbVsIxMNAHNWfKs8ocxEarKsNQwuaeRhq+XmPUY9DDkNlHcUDJjSMs1sOqcMRbqMbrFVXKhmeVzyUQygyoaqWZq4yLpZGJa4G7FhcLa3bAzA9prT7U0nMEzRJ2lGgNNHmKHlXVJOFo6k1oko4arntRS+0+3QsIqeV316U6bFr3Av0GM4gb27uqNznMEdPIrUK0kWQBW/PkKq1pypYf7EZhCDSGcZffTDSlHQKNxI/Rje3lira7IjrXcrzl3y9jt61dTY37h0CIrjVZdRymko/Zq6aRKqmpYCG0LEo1yPbax3Fh1uO+LOto2FFZxiOZ4D3amiwSepcdgL327+m/RGVrzZdJkmaJJWZhTFZDJIGuXkkA0eG9gCdgOgxZ1t0u5rGINmEsJAa7atuQB39vUp9VSTZbw1PPUNzKqGlZ2J7yab2Hz2xsTpjJPOkvY1s2UGt2BI9yrVPm9fSZZXrM9Qs9PUUypDUfaSqraQT6hjqtufyA4e4NN+CZvxYZJWVVODtxsLHLyra0XS8UvpFTOIxST5k8MbSKYzFCqFiSOt7i1j52xcTdTytYv4c29LfWDQT1sk17kb/AGpMmWNmEeVVT0qPIJGLohRU6kqxBv12Fzt54uJrbqA2WJ4eBL2RkAJA7+vl8U3rqcVlFHy+m0guPTa+NHDU1L3CjS4xxS+rP6traSStwB0OkYYcPNxk+P5JfxUelF838Tk0yedY8tqIywDNMSNvQY8v/iQXxB3kPgnPB/8At8P/ALfacrpw9kA9mNbNtPOAVH7q/wAzjbh2IY49buZ+CrkPD3UFHGlDBS8H1zRwqrsFBsPNgMFzxtEZIG6L4SScxnt+Cr2X+11fGeWU9Rlxy+opKckxlg1wBbWMC6XdpTRRTKURx4MjmP1Bx/YW7j3NYsxq5spFckMVDCZWJaxnnA2QdjYEn4/DG2RIHEsuqUcJx3QtE5bZcQPJvUptm+aVlLkvDoo6hYZKuaFHfa3LCXbr2tjWSQhjKKCxsZj5p+0FhoPvvZZ0/Ga12e+z0qAZbHFJLJVOp8aoNyvpfv3xwyAX0OS53CnR4+t/rkgAd19/ihI884jzoLJQ5DC+UTto+2cXdCbEnxDb5H54p2ssnJvorV2Hh4xp8x7Qb7d6313Ef6t4nraKvkhXL4KQPbRdybDwjzvfpiXS6ZC08qWUWB2uIySP1y72eaIy6rpYsojzrOMuTLoqbw0sZYsEj6KQnZiNul8cx7Q3W4VSrNHI6YwQP1l3M95679QiabNMp4voaqkp55SgUCVLFJFB3B+G2NA9kwICxkx8jh8jXuHl1CVQVfC1HWmjlzmeprXqImeaUs5Z0bwKXC6QAe3rjMOhaaJs2jHR58kfaNjAaAdhVbjc0TdppFklDQVNI9bVRSCKaeaNZgBeSRgQRv23A+ONeza07nvQjsyWVrgxtWGjbuH580vzyF6DKosvkbLJErJ5dRrC62kdyylbA7gH06dRjOUFrdO26IxHiWUyjUC0D1a5AUbVmglShooaSeo508MCh2J8TWFtRHqRjfUGt3KWSHW4yBtAn9hcZ4tP/aKsJJUsytt3uo3ww4cf4R8/ySzig3i+b+JysXBNEtRHXVM0Jmipjq5V7cxuoH3YU8Uxw/iD5HCw0D30mHD5NPDYWjmdX2nK3w8SO6eOnp4H7RvUEMfgNO+Bvlx/tA8zX3K/ZrPNDFn2UCCWT2dXlja/ve64a1vW1vngxzdce59yvjZBx5dYF8x7xSBzHLq6n4nrM8gens2XmCmDMbh9jci3TY9++KOY7tC8dyLZlQjDZjuB9azXdXReyCkyuq4Zly6MCWZ1cTtMLu0pvdjfvf6YpEWFmgqkuXI/IEw2Aqq6AdErNAlc/DuVZ0Ci0dHrqU1dX8ICEjY3seh7HEBok0tPQbo05jYjPLEd3O28tzaPrcpFdxJmEFOixwLkns8RVbIrOxsB9Onri5ZqkIHcsosoR4rHONntLPsH6oXLc/zekoaXKYsgqDmcWmKzi0Nhtq1Dbp/RxVsr2gN07/UtZsLHkkdOZhoO/j5Ug+I8oqM04tzJ6WwraOjhqIV6hnB93f4HFZo9chrnQW+HlNgw2B/quLgfJZ8RZp+v+FKDMlibl0dcrV8ABsALhviN/v36Y6R+uIOA5HdRiY3yXMkhvdzTpPnyRFbmlPmkmZ1/DupkpcolR5kjKeI2KqLjqACfpiznh1uZ0Cyix3wCOPK/qeDXPbqUTkMfDFFw7l9XUJRAWQ86RAzmXbva9wfpbEx9kGAmljkuzpMqSNurrte1f8IRaGiz7jjOos7bXHSxRimiZyo0lbsw+4/6vTEaGyTOD/CluZpMXAiOPzcTfv2H77kuzySduGOHHhDTyR1rrAW3MgRmCX87hRjOQns2eaJxWs+VTg7AtF+F1abcMwxVNH+u/aPa80rCyys5tybf+Go7AbfHFHzCNnac3FLuJuka75MBpY3l4+JVH4yueJKzWAhunhHbwLh9wt3aQF3ivN8VsOiH+n8Tlff0bDVw9mI86l/4Fxjni5pB++QW+F/JQeR+25Ee3UNVlzU4mjYpGbCWIEA226jz7nC9k0Yi0vG4CIc03YRVHRRTUMnKUBb+C3cbWxLd4XAKD66bSpBJTBHIuqC919MbW0ClBVOzLKK2KpevyoNHIo8YvtKvwt12wHJE6QW0UrRPrYrRU0NbWqswDJKu+rpY+XwwvjbNC/V0RTyx40lbcvq8zopYxLr3ex8hbDeORBkK5pNI1ifxxqSVyU1dZUrWLyWPMvbQSBqHocCyzubyXb3SLapqRG0aQqoYX0lRbfqDgUZco2AROgc73WOVPJBE8UtLFHHckCNAoN/QYIgndycFSS3GybQlPwpkUWZrVx5cqyatarqOhSOhC9MatZGXXSJfxLLdH2Zft9fvWfEeQZPmMiVmYU8hkUaS8Tlbr5MR2xTLfFGNbx7vvUYufkY7dEZ28Rfu7lhWUdFmMuTx0sqQJl86zJEqXDBR7o8sUZkwyloaapdDkujEmrcvFe9ALl1PlOd1VZDVmKnrPF7KFsuvz9O/1wvyniRxDO+1pNm9pAyOQek3r4dy5/xdLzuI6yRejFf4Fx6fg38rv3lef4vu+P5v4nLof6LhfJK0He9Y38C4nM/mH+z4BEYf8jB5H7bk8kouXAAANANtJF9sCxDRGQtjuUHmIny+iJp15UUa7lAALnvthZmPmgZcYsBGYzGSHS7qnNHIlZRQz2H2iBrdhthiwiRgd3oZ7dDi0qrcccQNlScmnYiVhpsvvMxGw+8YWZ08plEMRrayUx4fiNlGt/JV7L67M8vroK2trVWlkdTPTMWcqG62G+467bnAuHOBJoBJ8UbkxQvjLWs36dF0amWkrqdKiApLFINmHQ/74fANIsJC4OadLuaxrJ1ox7oYBCQLgG+B8nIbALcrxRGRRltq6kiq3p+S7i+hhe3w2GLxgStDiKUSsEby0G6RrCOMXYgepONhG0dFnqWioqIo0J0lifdHS/8AXnip0jorNBdstFZLyqE1AF2tcBfp3xnM7s2alBsKm1deeY8kzsXHhCOd7dceSn7SSQizSkOAG6U02aVK1BKcxGvbUOv9b4IDSz0gd1n2h5J5UUdPU0ZSaeVmsGSQ/si/T8frjFs/Zv1NG61LA5tFUHiYxpnlSIb8s6Su9/2Rj3HAHl+EHOG9lLuLNGqKv7fxOXSf0W/8kqz/AOcb+BcXzP5l/s+AW+H/ACUHkftuVxZAwsdxgdbKJI0eNkdQysLMCLgj1x1ArgaNqo86s4brZIxG01Absq3sAPQ+fphF2kvD5C0i4+n7/NNtMeZGDdPSasjo6nMUzKrzASVMUreJyBEyso0lewt037/DHTuZLbNQ1nn028+S2Z2jGaQ2m/X+ypRKOoaKneVNMihdTgoyjrc3te3X4/HAWO3VLqB2vnYqvzV3lzGmgrhNneXUcMhhk5h3KqitZj8bWw7fnY0LPRdfklbMSaQixSR5bmQrqqaszFBKVOmGLYID5+tvxvjHCjdku+UTD5o7v33q2ZMzGAhjO/VMJs/MhskqxqDvoW9vmeuG+wSjti40EM1bd9aXd735sgv9MZvkHRHwYb3ek/YIkVolX7Ryx9e+KarRvY6eSawcqooI0fSS17KficRIwSMpBS7SEKq5hlDTVzG50tYH0x56fHdHyVaDig1yb2SZpfC+m/gB29MBGR3Jy7swErjzKp5qxONKeVtvhbGhhaRYKz1OVZ4gLtm0xdAGsu3l4Rj2fANsIV3lB8VJ1RfN/E5XXg2ZYeGq9gQsxqSFYGze6v8AvgfjMmiSUt57fAIrDH/wYfJ323JnHX1SC/t049DKT+OPNtyp27B5V9JCzOd1ymy1zH0sh/LGw4hkDquooeqz6taJtVQGFgdOlT+XrjSLNnkka1x2JHxVC5waXNVR4jq5KWnRwiKZnslxZRbfoNuw+uGGXiQEhzRv4JjwafInc5r3bAdfMIb+09Rmtdl1KsS0rCewmRyzHV4bduu30wt+RtjjNku8E7MQjtw3VnjyyKd2SY1LTLe6vKVB+FrXxOI2A82pbPJlf0OAHkjTTEIFYpGgHuoPzw6EgAACAbw3UdUjrv8AfNaaidKYqscVyB7zG+KueSmmPhRM9UUs6eq58WpyQRiLtbvj0nZZwT6j16YgFVc1OqWon/VbiBdRV7NbqFPl9+JeToNJPmt0vsIanzWd6gwseYx8NlXc+o/lhUZXvOg7oJspukZU0qJ9pCpkvsbn8cYZOIwDUCiA5V98kmkrJXkdGBN0UHve/wAsL+0DRoCjsyTaovEur9d1PMBD3W4t/hGPc/4f2wR5lL+LevH838TlZuEI1egmuFN5z1H+EYSf4h/n3DwHwTbhf/b4f/b7TlYJ4IkW3Lj6b+EYQP2R7ErnijaWGIKLPIA1h1Hljojuun9GIlNFjjeWiRIlDlyzMFHYm34DBGo20BDQAdkSVz/j6rlqM9jjmN46WAdT+03iPzsVw1xr7IHqU3w2BrS6lVpJDdSrcs9Vt28sFAIqR97LpeV5oc4ypK+TUk6taRgbspAIPxF7H0uMJZw6GQhAMYGkBZU2aCseRNY5sQ3sdiPP8MGQzuoFy2MYatpK1GxYKw6g4Pa/UFNFqmFGjD7jrti4XOIK9TsxlG9h5eeOXPrSn2SziKqMLW0TjT/q7fy+eLt8Uty49bLHRLsyaGLMjE942Vg11NunceuFU7A2RIH0HIqDNzHJMtQ/hlAKPsNwOvrfGUkhOoO6rSOWjutElRKk3glvqUkOegH4YXSNbqRAcVzviFmbOKgzaWckXKjY7DHt+BV8jHmUv4reqP5v4nK48DJfL6hrXtUH+EYTcfbee4+A+CbcMP8A9fF7ftOTqqF2+I6489KN0wYlFUXgdXa2lSGuR5Hf7sVjNOpWmAfGQnVIx50LaAFQFT9TjQOqQIWEfwVyjPak5nmNZUbx65SzRsDdQNhfy2Aw9jGgAL0ETG9kIwUtMKmQEkXOwHW+Ni6lZ0Y1CyrzwtkuY5TQ1NUymaOogDR06nZm6hvFYA/A98B5B7Vuke+vvS18kOsMGxB5/cl9Y7RTx1sUckDKSVDrpPqrean7uvTA8RI9Am/L4jx+KOJsUmRqUmgjqYH2YX69PT64YMsDdczfZTT5hKX0sQRfp541D1Z8Qq00DRiVCvici+lRfbzx0uRFELeaQbnUKKNpJEZ7o41pvbvi0M8UouM2sXEEJXxnUK9XDIp0vKDv537emMchtuteYy2aHEIWj0rCscz/AGcnu3NmGF0oPMIZncVZqKnaSmZSVdFGwO56YXGMuJPcmcfqrm3EwC53UBSAPDYH/KMe44AR8iHmUFxT1o/m/icr1+j7SMnqWZSf+KYbf5VwHxll5T3eXwCNwHgYUIvoftuTOQSySnTAdP8AiIGPNSROcUeMhgS/N6eeSIRCLdyF1De19sUbGWuBKv8AKYy0o6gZRNKhPRrgehH88VIp1rKA3ElPFdNTZhQ078tRorVLbbyAK+1/nfBEcpY00eiYYoIko9yBiyVKjh+DM+Vy6hZHQaAAdBbSB8j+ONiSI9j4rft9OQY+lKxcFTtUcPmJ2Jkopmha/dbAg/f92HGE0Ph80o4q0sn1N2sWkWeU0EU2lo1blH3DcKw6gbdDYjfA5x2RS7o7Gkkmx7ZzS2p5XNSSNvDNGAygABGXYgAbAdCMEP0kCkRgtLC+N53/AEQbycpuYCNS37YpSZgXsntJldScvevjlKySwCVEUliyjfTa3U+mAMtjZTv0SfJmBkoDlsjYnTQQQNYsQ/Qkn+vuwlhmkgkDm+0LPxS/iyjapoaOZBuNVj5C+PUSPAAcknEm/wAUrHh2gKxfbHVc73JO48h2wsmmCEhiVmjy16Ql6d35Uo8SIwLRkf4fX0xY4vaxB7OaLALCuacU8ls9qTDrMfhALDf3Re/zvj1HAm1hgNPUoPih9KP5v4nLoH6PZ6al4WzCprFUxRVLMbi/7K7DFeIaBM9z+Qr4BE4YLsSADuP23JVX8a1XNDUtPRQxX3Tlhyo7XPc/LCAz2fRYB7EybisAo81YuC+Kv11UPQ1NNEkqoXSSNbB7GxFuxwfjS6/Rc0WsJ4NA1BMeII1Sq1ooDGE3t8f+uFvF2gPYQtMU7EeKq2aLppqdtyFWQAf4za3ztfCpw2rxH3ppjn0inWQ0WnJ6WkFzE0Wsve/iLar/AFIwwb6fojqg8iT+MX9xUZXTnKc5ngkGiOqOk6umvqpHxuRgjDc7Fyuxfyd8V2SRk44I5t+HVKONKdoZQ52LJ1A7g/8ATDXIaDTlfgrubCl+TVNNXZQ2XCJBVrGSjafFJZrkA+vlhcQ5j7PJHTwuhnEx5WlE8BVZfCdjaxG+CB4Jgx90rFw1ndOtGuUmmOpI2UyQte5N9yOx388QcSWXdqR8QDYpNZduenVapJXlRU5Ps4ibxhjdzba1rC334WQ8JMb7mdZW8DQ9oeDsU3qoUqMhpWJAC6g1v8x2+hwfmECMJNns/jOtDUkKqq66hS67gA6RcXtfHn3PF7rONtBE0CTvUiV2MU8hIIVibC/b474YYslHSDzWjdxuqDxpGIuJq1PIp6fsLj2PCdoD5lLeL7Pj+b+Jyc0HOPA04iJ0nMiHAHUcsWwt41faO8x9kJhwoD5NDfc77blW6ahqpakCGIyEKbopFzbyv88Jy4VXVNOq6zkmTJkojSmlQBU1OWXxNJ338jv9RjeMlh1dUE92sbhOKzLTXESmUIxjAI03/P1xtl4Hylwfqr2LGKbsxVKu8RS5ZFSSUMNRza5JFZI1/e6Ebd7E4wyOGsixXPJ5df0RWJkF04B5FHcO5hlMVBRQ1FVDDWJCqMjyaSdItfyOCMQ404BYPS7uvuVMuOVj3Ej0e9ZcUD26CL2BqWoZdRN6lUI6EEHfe4xbPw5J2t0bEFRhTRxuOs0Ck9e0+dZTPS11DVRVlEvMWaSOySLsD4h4SbeRPu32xMJlezTMPSCNg7ODIEkbgWu28lTVgemqUmjcxlHVlYj1/C2O0B3olNsqS8d3kT7t1YZM14eeWKrq4C1S7oJ7hii2NiSOh27/AAxSBr45ADyCWGDLfEezPo8wrdSV+XypEuXBHicXRoVspGG+g1aQuPpUeaQZkqT57UqqgXRGN+5tb8APpgLJHpBOcJxEFnvXqhZYAsSrePSWIYWAUkAnCnNJqihMs63alCNAqSRxC5jBOm3vWPQHCcQl3NZDkjcumM8X2kLvdrWZrW3+NxgyPGka4ECwutc749RYuLK6MEkLoALm59xcez4eKiIHf9wS/im7o7/t/E5Xz9GlNFWcM10E66o3q2BH+lcZZzA+d7XeHwC2xCW4kBHc77blnWcKwZXI1e1YOWjqSOVpYgm3vA+vlhHNhtjBeXbBHDLPUIqbPsv54pX92VCEnILXPqLX8sYslZe5oLJ0jRyK1cQ8Ss0XJyqTREVu8w963kPL8cegiDHN1XaGJVLWOCbVzY13N1ZRZr9b6sEOaHt0kWFzHuYdTTRRFFkjyRQ5ksVU0fUKXLMo8yPn2wqrEjm9EVR9lpl8qyZIdDqo+9OJXEsYHhK26je+GwKWpdV1cdBHqZDqfwpEmxc+W3brfE1ajYJTSyVEr+0SRIGhkDcqIeEIRYj1wvzohYA7k94Y4ywPY880W1TQiij9uymnqOWP74SnwqfEq7eQYC57jAboHh1ByIxmyGLWx9c9vK1Z8pcUyQRIlhEgAXpYWw9LaFLzBcSbKPyvLDLXVOYVJUx6gES+5so6+mF2Qz0rR7MnTAI280Dn1RK0iyQIrLGjIFDCzX6j06HCDIeZDR6LO7CEoUnqIegK6rrdevniGxFzdlwRwp56AxuG94baeg9MFhpaApXPOMXMnEdY5FidHr+wMei4Z6UJPj+SA4p60fzfxOXRf0Uf8hq//WN/CuKZf8w/2fALTG/k4fI/bcj+KsypJUjo1kEkglBdV3AsDsT8bYS8Xa8YhcO8LQHdVaop6Sc+OmiY362sR9MeWbJIz+pTQK2ZVklHmVRO1S2yAKFaVxf6EE9B1v0w5wJZIxbTRK2jiaQSRacT5Tw/QIHlhh1WsESPU7fDqcMQ+eb0dRPwVqDN6Siv4lqIHhgpcrEcEp02kY6gtx09d+l/ngtnD9qeVlJlEcktTOKdaKSa78tXKx610mQ+gubfDt3wyaygAFhr1WSq7mGcmNjLUpzqk30Qxn3R5DyHrjb1dlQG910HhrhF5MvpKuoql/4hFlkCDcXFwB27+WFsgL3W5NYMxkEemNu6OyamyzJckzmaWnjanpqiZbsoJZRay/liwbZQJmdR32slc7y3Mquo1TPU1MZkb+7D2AA7C3b1wfZrdBWrXlOazHJaj7V5Dzm0lm1H3QbX+u2FeafSpbMvSUuXOGZGB3XdrDr8MI5IjrVo5CDurLlWbJDTQARAOqhSTvfbrgjHfobVImwU2SWLMYgCvewtje+0Clcn44jWDiqvi/dKdf8AIpw84d6MRHj+SB4p60fzfxOR+RZpVUmSS0sU/IheoZ3K3DPsBpv2Hw/DFp2A5MhPh8ArQfycPkftuXlkdFD39032N8YZcInhdH3qWrbm1EAHnpnk1ndtEhBIx4rFnJpjwPctHitwh6XLq9IWqCmuBo+cr88M2i2563sMPMLiOGP4D9nXXLmTyHJSGSAWoiqpqQGePSFtuXksLDzJw+oNaaCyLidyiJhnE0ZrZqaCOCKmLqUlRiAxB1Wv/h+eEreN45k7PfVdcjzXdnKW6iFXc0zXUVnqpVMqjSiAggk+XxOG+PMXAlworJjnO5hD5TlctTO89Uyxg+OV5DYKva/8sEXW6vVrrnBfEcdVBVUpKLTZdCgVmFmb3tz8lwLKzTR71o0kpLxDVCl/R7SJITrzCpMsp621s0m//wBRjo617qjgdCqc88dHQjlFDtpTcGx88EkhYAJzw05fKY1KMVlqiOu5OnCnNkax+p+w70wx2gjdHfq5XEqw6UdWPQX38sD6GyND27grR8APJGZTRzCKVqhtw3vEddsZGMrNrHBPclCRsNR2J7YtEAHbqxK5l+kMj+2WZaTtqj//ADXD/B9Q+f3BBcT5xfN/E5VfNZ5omURyyKpB8KsQL3xOR/15PZ8Aph/lIfI/bKCbN6+nS0VXOB+7q2P1xiSrgK/UGdUbUdLy5jURtGFMqxn3hsbjz9MeOlw5TI4kUbOy0tb814oybLcqWOpkmlRqJ6cQpTMGlc2ItJ2HXb1v2wNBw3Mkm1tFHUDdjYDw6ontGBtKqUOY0kkfITMp6iCWGKN3qkC6JmuGAt1AB/3x7GKWfsZHTN3F0B1FfFBvaCQGq41VTlJqK/LzmHLespY6WNmpiFTRqNy3SxLE9seSczK/h5Bj9VxcfSsm62A57ALXXHRZq5ikpfiGhlkyiGVOYKOnWo5phOrnIpW262A8Vye5AGDIeGT6pXM2LiRz20k2Tz8Kod65srCBXRZVedQGmzOPJ53jE9QktOjQst1I+0B1Dpc/QDB2PgZMkkJym+o0g79f6Tse4KXyNFhvVWPh6rNVQw1qTCZFj01EqxkGZ1BFtPp026nAs2BIGTNbzJ9EXyF2d/P3DZXbINit9NVGoy6naOSSOKWCIRsqFxcXLKQeoI7nywM/CyGin+l6TrBNc+R9nd7lo17TyXjp0RU8IMc0YUsRD1Gu5W1ttiDt5YzGLMJXOO7Tdb/6avnv15q2w5c1sqJvaPGschhVahGTS25Pu7/I/DFIsDK7Px9CjY/p5/vqu1NtepWJqZpiCKdggTYjQQoFjftfvh1w9roYBHL61n42tGutNY1AB0tqvvbBkgViLWaytH4Gcqh9N8YFqydCDyXMuM31cS1jXJ1aDc/5Fw64cf4R8/ySviop0Y/0/icklbRLO4ZwxIFtjbBmRhvfIXtcN/DwpCY3EYWQNilYSW31rmSe496GOUwuwBhdrnpq64wODIBZcPciBxHFJoRn6X6J1SZZXw0q00VKIo0ba79D54RTS4RdrM4N9wKaMhkO3YOHm4fkh80SWppzl9ZTCyMrddwR09O+GGJw5sjRNDJYPggZ86GF5jfEQR/q/RL4Muhp31xwkkX2Y3G4t5YOGDLy1D3fqsDxHEIrsz9L9E3ramqnZJamjCAqAtgQDYYBZwsOcQ2QEjn+7VXz4zQHPicAfH/ag3DF9fKsbW+/BcPDZYT6Lvq/VQzOw28mH6X6LKNnWGaFoi6Siz3Yg2+I3xjJweR7xIZNx4fqiBxbFDdIiP0v0TTKs+zDKaOOmpaaMRoxKs4J3JufTFpeFuleSX7+X6rP/McZo/6Z+l+iyXiTNIaM08MSwxly8ZUEGO5uQp8tzt64o/hBk2L/AKv1UjiWO0eo73/7Vgc9zR4mSzlgS7TK7ah8T5dsZngtCtfP996t/mmOf6He/wD2ojLuK80y+MRRQQugJOlwTe/XGjODPYKD/q/VVHFMYf0H6X+1bpuMszlvqoqQbEW0nofniTwdx/q+r9VoOM44/wDzP0v0UQ8YZpCgRaeA22BYG9vri44VIB631fqr/wCdwf8AjP0v0WuXi3NJZA/KiUjyBt+OKnhDz/X9X6qw47ANuzP0v0SqvnmzCreqmjUSPa9iewA/LBuNhOhZp1WlOfxBuTIHNbQArn4k/etvywyS2l624IA64g8lwG6PqaSZ4o+fNGVUEmR5Nt+n3Dyx5rC4nhxveYYnA7ANDd9h4bDcnryXoszAyXxsEsoIFkku23O3nt4KHijlRyis7cleWWNj1su3rufpjWOaeFzdZ0jWdVcvVLjvXSwPEgnuWUkUUrXaQXHQNNnfnQ9p3PgKWFdHDHyhCqrfUdjewuAAfhvgvhmRNKHmUk1XhvRNja6Iqh080NxGGCPR2QAu/HrW/iDaLSliGqjsuoMZUBN9dha5373JsLdMK358h0Zm9EBp2Ho2bI37qAJN0T7EaMSIasU8wS4b86AFnfrd0KulCwUTqWFOAXDEAy9DrCAbH441+VZwcGmTYUCQ3n6Bc43XiANuftCxGPiubenne1/6tIGx678luOX0utfs1aOSZkBL+5Z/O/7oO25JPpgccTzC0kkhzGg8h6Vsu6r+4+AFVuTS0+QY97NsONcztv59w8bPchq2MzVNFEJFkd1FyZLjdzZb+QAt64Y4UvZRZD9JaGk8hvs0Emhzs7/VsgsqPW+Jt2T4+Ow9g28VszJ4ZBB7YaiCS7lo7mQhbi2xI033+Qxlw5ssb5Dj6Xt9Gjs3fe9wCTW3fuSrZpjcG9rbTvtz8tjQHJbqRKQZWiNEzU0jSvUTaijJp9wEA979PXGOW/KdnFwcA9oYGtoEHUbedxy6atqpTC2EQUR6J1Em6qthsPghcopYGXm1qBwwkspa1tCXYm3qVAHx8sHcUy5mHs8ckEad6v1nUB7rv2IfEhYRrlHf9Q/4CPlyyhp1dGgEgWAzJKJSvN8ICi9+uo32FhsN98LIuJZk51MdpOrSQRemnEnav7RQs2ee2yKfiQM2IsVd3z2/NCZ5S0cCoKSFYx7RKlxIWuFCjuf3tWDeDZWTM89u4n0GO5AbuLj08AL+5DZkMcbQWDqRz7gPvSkAW6DD9A0vW9BjlFL2OVrU45csdIvewxy7ra9pW99I+mOUUFIABJAtfHWpUaRa1hb4YmyooKbDyGIXUFGlR0UfTE2V2kdymwsRbY9sQpXlAUWAAGOJvmuG3JRpF72F/O2Js8lG12pIB7DfEWpoKNC/ujf0xNnvUUO5SAANgBtbELqCnHKbXscut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нига: &quot;Сверху вниз наискосок&quot; - Виктор Драгунский. Купить книгу, читать  рецензии | ISBN 978-5-386-03784-0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Книга: &quot;Сверху вниз наискосок&quot; - Виктор Драгунский. Купить книгу, читать  рецензии | ISBN 978-5-386-03784-0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708025"/>
            <a:ext cx="130698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08025"/>
            <a:ext cx="4531172" cy="1846659"/>
          </a:xfrm>
        </p:spPr>
        <p:txBody>
          <a:bodyPr/>
          <a:lstStyle/>
          <a:p>
            <a:pPr algn="ctr"/>
            <a:r>
              <a:rPr lang="ru-RU" dirty="0" smtClean="0"/>
              <a:t>То погаснет , то зажжётся</a:t>
            </a:r>
          </a:p>
          <a:p>
            <a:pPr algn="ctr"/>
            <a:r>
              <a:rPr lang="ru-RU" dirty="0" smtClean="0"/>
              <a:t>Ночью в роще огонёк</a:t>
            </a:r>
          </a:p>
          <a:p>
            <a:pPr algn="ctr"/>
            <a:r>
              <a:rPr lang="ru-RU" dirty="0" smtClean="0"/>
              <a:t>Угадай, как он зовётся</a:t>
            </a:r>
          </a:p>
          <a:p>
            <a:pPr algn="ctr"/>
            <a:r>
              <a:rPr lang="ru-RU" dirty="0" smtClean="0"/>
              <a:t>Золотистый …</a:t>
            </a:r>
          </a:p>
          <a:p>
            <a:pPr algn="r"/>
            <a:r>
              <a:rPr lang="ru-RU" dirty="0" smtClean="0"/>
              <a:t>светлячок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9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02424"/>
            <a:ext cx="4106147" cy="315471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5"/>
            <a:ext cx="5334000" cy="923330"/>
          </a:xfrm>
        </p:spPr>
        <p:txBody>
          <a:bodyPr/>
          <a:lstStyle/>
          <a:p>
            <a:r>
              <a:rPr lang="ru-RU" sz="2000" b="0" i="0" dirty="0" smtClean="0"/>
              <a:t>Светлячок – </a:t>
            </a:r>
            <a:r>
              <a:rPr lang="uz-Latn-UZ" sz="2000" b="0" i="0" dirty="0" smtClean="0"/>
              <a:t>yaltiroq qo‘ng‘iz</a:t>
            </a:r>
            <a:endParaRPr lang="ru-RU" sz="2000" b="0" i="0" dirty="0" smtClean="0"/>
          </a:p>
          <a:p>
            <a:r>
              <a:rPr lang="ru-RU" sz="2000" b="0" i="0" dirty="0" smtClean="0"/>
              <a:t>Самосвал – </a:t>
            </a:r>
            <a:r>
              <a:rPr lang="uz-Latn-UZ" sz="2000" b="0" i="0" dirty="0" smtClean="0"/>
              <a:t>samosval</a:t>
            </a:r>
            <a:r>
              <a:rPr lang="ru-RU" sz="2000" b="0" i="0" dirty="0" smtClean="0"/>
              <a:t>,</a:t>
            </a:r>
            <a:r>
              <a:rPr lang="uz-Latn-UZ" sz="2000" b="0" i="0" dirty="0" smtClean="0"/>
              <a:t>  o‘zi ag‘daruvchi</a:t>
            </a:r>
          </a:p>
          <a:p>
            <a:r>
              <a:rPr lang="ru-RU" sz="2000" b="0" i="0" dirty="0" smtClean="0"/>
              <a:t>Пристально посмотрела -  </a:t>
            </a:r>
            <a:r>
              <a:rPr lang="uz-Latn-UZ" sz="2000" b="0" i="0" dirty="0" smtClean="0"/>
              <a:t>tikilib</a:t>
            </a:r>
            <a:r>
              <a:rPr lang="en-US" sz="2000" b="0" i="0" dirty="0" smtClean="0"/>
              <a:t> </a:t>
            </a:r>
            <a:r>
              <a:rPr lang="en-US" sz="2000" b="0" i="0" dirty="0" err="1" smtClean="0"/>
              <a:t>qara</a:t>
            </a:r>
            <a:r>
              <a:rPr lang="uz-Latn-UZ" sz="2000" b="0" i="0" dirty="0" smtClean="0"/>
              <a:t>di</a:t>
            </a:r>
            <a:endParaRPr lang="ru-RU" sz="2000" b="0" i="0" dirty="0"/>
          </a:p>
        </p:txBody>
      </p:sp>
      <p:pic>
        <p:nvPicPr>
          <p:cNvPr id="15362" name="Picture 2" descr="Он живой и светится: Визитка проек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774825"/>
            <a:ext cx="861592" cy="11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Игрушка карьерный самосвал БЕЛАЗ - Родные игруш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93" y="1645657"/>
            <a:ext cx="1913414" cy="13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1723549"/>
          </a:xfrm>
        </p:spPr>
        <p:txBody>
          <a:bodyPr/>
          <a:lstStyle/>
          <a:p>
            <a:r>
              <a:rPr lang="ru-RU" sz="1600" b="0" i="0" dirty="0"/>
              <a:t>Светлячки, или светляки, – представители отдельного семейства в отряде жуков. Распространены они по всему свету. Размеры разных видов светлячков составляют от 4 до 20 мм. У самцов этих жуков крепкие крылья. </a:t>
            </a:r>
            <a:r>
              <a:rPr lang="ru-RU" sz="1600" b="0" i="0" dirty="0" smtClean="0"/>
              <a:t>Все </a:t>
            </a:r>
            <a:r>
              <a:rPr lang="ru-RU" sz="1600" b="0" i="0" dirty="0"/>
              <a:t>виды </a:t>
            </a:r>
            <a:r>
              <a:rPr lang="ru-RU" sz="1600" b="0" i="0" dirty="0" smtClean="0"/>
              <a:t>светлячков </a:t>
            </a:r>
            <a:r>
              <a:rPr lang="ru-RU" sz="1600" b="0" i="0" dirty="0"/>
              <a:t>обладают способностью </a:t>
            </a:r>
            <a:r>
              <a:rPr lang="ru-RU" sz="1600" b="0" i="0" dirty="0" smtClean="0"/>
              <a:t>испускать в </a:t>
            </a:r>
            <a:r>
              <a:rPr lang="ru-RU" sz="1600" b="0" i="0" dirty="0"/>
              <a:t>темноте мягкий свет. Их орган свечения располагается на конце брюшка.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5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029200" cy="2462213"/>
          </a:xfrm>
        </p:spPr>
        <p:txBody>
          <a:bodyPr/>
          <a:lstStyle/>
          <a:p>
            <a:r>
              <a:rPr lang="ru-RU" sz="1600" b="0" i="0" dirty="0"/>
              <a:t>Это светляк – очень полезный жучок.</a:t>
            </a:r>
          </a:p>
          <a:p>
            <a:r>
              <a:rPr lang="ru-RU" sz="1600" b="0" i="0" dirty="0"/>
              <a:t>Он забирается в раковины улиток и уничтожает вредителей. </a:t>
            </a:r>
          </a:p>
          <a:p>
            <a:r>
              <a:rPr lang="ru-RU" sz="1600" b="0" i="0" dirty="0"/>
              <a:t>*В тельце светлячка есть клеточки с веществом, которое светится, соединяясь с кислородом.</a:t>
            </a:r>
          </a:p>
          <a:p>
            <a:r>
              <a:rPr lang="ru-RU" sz="1600" b="0" i="0" dirty="0"/>
              <a:t>*Жуки с крыльями – это самцы. Их лампочки загораются ненадолго.</a:t>
            </a:r>
          </a:p>
          <a:p>
            <a:r>
              <a:rPr lang="ru-RU" sz="1600" b="0" i="0" dirty="0"/>
              <a:t>*Бескрылые самки зажигают свет надолго и освещают ими темноту летних ночей.</a:t>
            </a:r>
          </a:p>
          <a:p>
            <a:endParaRPr lang="ru-RU" sz="1600" b="0" i="0" dirty="0"/>
          </a:p>
        </p:txBody>
      </p:sp>
    </p:spTree>
    <p:extLst>
      <p:ext uri="{BB962C8B-B14F-4D97-AF65-F5344CB8AC3E}">
        <p14:creationId xmlns:p14="http://schemas.microsoft.com/office/powerpoint/2010/main" val="162897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937</Words>
  <Application>Microsoft Office PowerPoint</Application>
  <PresentationFormat>Произвольный</PresentationFormat>
  <Paragraphs>104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Русский язык литературное чтение </vt:lpstr>
      <vt:lpstr>Сегодня на уроке мы</vt:lpstr>
      <vt:lpstr>Виктор Драгунский (1913-1972)</vt:lpstr>
      <vt:lpstr>Презентация PowerPoint</vt:lpstr>
      <vt:lpstr>Произведения Драгунского</vt:lpstr>
      <vt:lpstr>Отгадайте загадку </vt:lpstr>
      <vt:lpstr>Словарная работа</vt:lpstr>
      <vt:lpstr>Презентация PowerPoint</vt:lpstr>
      <vt:lpstr>Презентация PowerPoint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Презентация PowerPoint</vt:lpstr>
      <vt:lpstr>Какие пословицы подходят к рассказу? </vt:lpstr>
      <vt:lpstr>Чему учит рассказ?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WINDOWS 10</cp:lastModifiedBy>
  <cp:revision>109</cp:revision>
  <dcterms:created xsi:type="dcterms:W3CDTF">2020-04-13T08:05:42Z</dcterms:created>
  <dcterms:modified xsi:type="dcterms:W3CDTF">2021-01-04T08:17:10Z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