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380" r:id="rId3"/>
    <p:sldId id="396" r:id="rId4"/>
    <p:sldId id="394" r:id="rId5"/>
    <p:sldId id="395" r:id="rId6"/>
    <p:sldId id="257" r:id="rId7"/>
    <p:sldId id="370" r:id="rId8"/>
    <p:sldId id="387" r:id="rId9"/>
    <p:sldId id="374" r:id="rId10"/>
    <p:sldId id="371" r:id="rId11"/>
    <p:sldId id="381" r:id="rId12"/>
    <p:sldId id="391" r:id="rId13"/>
    <p:sldId id="373" r:id="rId14"/>
    <p:sldId id="375" r:id="rId15"/>
    <p:sldId id="376" r:id="rId16"/>
    <p:sldId id="377" r:id="rId17"/>
    <p:sldId id="378" r:id="rId18"/>
    <p:sldId id="379" r:id="rId19"/>
    <p:sldId id="383" r:id="rId20"/>
    <p:sldId id="382" r:id="rId21"/>
    <p:sldId id="398" r:id="rId22"/>
    <p:sldId id="393" r:id="rId23"/>
    <p:sldId id="385" r:id="rId24"/>
    <p:sldId id="384" r:id="rId25"/>
    <p:sldId id="388" r:id="rId26"/>
    <p:sldId id="397" r:id="rId27"/>
    <p:sldId id="389" r:id="rId28"/>
    <p:sldId id="386" r:id="rId29"/>
  </p:sldIdLst>
  <p:sldSz cx="5765800" cy="3244850"/>
  <p:notesSz cx="5765800" cy="3244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5126" autoAdjust="0"/>
  </p:normalViewPr>
  <p:slideViewPr>
    <p:cSldViewPr>
      <p:cViewPr varScale="1">
        <p:scale>
          <a:sx n="136" d="100"/>
          <a:sy n="136" d="100"/>
        </p:scale>
        <p:origin x="632" y="7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265488" y="0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4222E-11E2-44E5-BFA0-64DAF91584BF}" type="datetimeFigureOut">
              <a:rPr lang="ru-RU" smtClean="0"/>
              <a:t>31.10.2020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911350" y="406400"/>
            <a:ext cx="1943100" cy="10937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576263" y="1562100"/>
            <a:ext cx="4613275" cy="12779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265488" y="3082925"/>
            <a:ext cx="2498725" cy="161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C95E4D-3E1C-47C6-9156-B3D07E7AC9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317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32435" y="1005903"/>
            <a:ext cx="4900930" cy="6814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64870" y="1817116"/>
            <a:ext cx="4036060" cy="8112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969387" y="746315"/>
            <a:ext cx="2508123" cy="21416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257166" y="159367"/>
            <a:ext cx="252729" cy="252729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6840" y="536168"/>
            <a:ext cx="5650865" cy="2649220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28" y="24434"/>
                </a:lnTo>
                <a:lnTo>
                  <a:pt x="5626328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66848" y="71163"/>
            <a:ext cx="5650865" cy="429259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10" y="0"/>
                </a:moveTo>
                <a:lnTo>
                  <a:pt x="0" y="0"/>
                </a:lnTo>
                <a:lnTo>
                  <a:pt x="0" y="428871"/>
                </a:lnTo>
                <a:lnTo>
                  <a:pt x="5650710" y="428871"/>
                </a:lnTo>
                <a:lnTo>
                  <a:pt x="565071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435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0942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2365C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960372" y="3017710"/>
            <a:ext cx="1845056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88290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10/31/2020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151376" y="3017710"/>
            <a:ext cx="1326134" cy="1622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35"/>
            <a:ext cx="5760085" cy="1021080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2"/>
                </a:lnTo>
                <a:lnTo>
                  <a:pt x="5759640" y="1020952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4554" y="1536"/>
            <a:ext cx="3527290" cy="907299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3400" spc="-5" dirty="0" err="1"/>
              <a:t>Русский</a:t>
            </a:r>
            <a:r>
              <a:rPr sz="3400" spc="-55" dirty="0"/>
              <a:t> </a:t>
            </a:r>
            <a:r>
              <a:rPr sz="3400" spc="10" dirty="0" err="1" smtClean="0"/>
              <a:t>язык</a:t>
            </a:r>
            <a:r>
              <a:rPr lang="ru-RU" sz="3400" spc="10" dirty="0" smtClean="0"/>
              <a:t/>
            </a:r>
            <a:br>
              <a:rPr lang="ru-RU" sz="3400" spc="10" dirty="0" smtClean="0"/>
            </a:br>
            <a:r>
              <a:rPr lang="ru-RU" sz="2400" spc="10" dirty="0" smtClean="0"/>
              <a:t>литературное чтение </a:t>
            </a:r>
            <a:endParaRPr sz="2400" dirty="0"/>
          </a:p>
        </p:txBody>
      </p:sp>
      <p:sp>
        <p:nvSpPr>
          <p:cNvPr id="4" name="object 4"/>
          <p:cNvSpPr txBox="1"/>
          <p:nvPr/>
        </p:nvSpPr>
        <p:spPr>
          <a:xfrm>
            <a:off x="444500" y="1089025"/>
            <a:ext cx="2151693" cy="16042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8415" algn="ctr">
              <a:lnSpc>
                <a:spcPts val="1950"/>
              </a:lnSpc>
              <a:spcBef>
                <a:spcPts val="110"/>
              </a:spcBef>
            </a:pPr>
            <a:r>
              <a:rPr sz="1750" spc="-20" dirty="0" err="1">
                <a:latin typeface="Arial"/>
                <a:cs typeface="Arial"/>
              </a:rPr>
              <a:t>Тема</a:t>
            </a:r>
            <a:r>
              <a:rPr sz="1750" spc="-20" dirty="0" smtClean="0">
                <a:latin typeface="Arial"/>
                <a:cs typeface="Arial"/>
              </a:rPr>
              <a:t>:</a:t>
            </a:r>
            <a:endParaRPr lang="ru-RU" sz="1750" spc="-20" dirty="0" smtClean="0">
              <a:latin typeface="Arial"/>
              <a:cs typeface="Arial"/>
            </a:endParaRPr>
          </a:p>
          <a:p>
            <a:pPr marL="18415" algn="ctr">
              <a:lnSpc>
                <a:spcPts val="1950"/>
              </a:lnSpc>
              <a:spcBef>
                <a:spcPts val="110"/>
              </a:spcBef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Иван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Саввич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Никитин</a:t>
            </a:r>
            <a:endParaRPr lang="ru-RU" sz="2000" spc="-20" dirty="0">
              <a:solidFill>
                <a:srgbClr val="2365C7"/>
              </a:solidFill>
              <a:latin typeface="Arial"/>
              <a:cs typeface="Arial"/>
            </a:endParaRPr>
          </a:p>
          <a:p>
            <a:pPr marL="18415" algn="ctr">
              <a:lnSpc>
                <a:spcPts val="1950"/>
              </a:lnSpc>
              <a:spcBef>
                <a:spcPts val="110"/>
              </a:spcBef>
            </a:pPr>
            <a:endParaRPr lang="ru-RU" sz="1750" spc="-20" dirty="0" smtClean="0">
              <a:solidFill>
                <a:srgbClr val="0070C0"/>
              </a:solidFill>
              <a:latin typeface="Arial"/>
              <a:cs typeface="Arial"/>
            </a:endParaRPr>
          </a:p>
          <a:p>
            <a:pPr marL="18415" algn="ctr">
              <a:lnSpc>
                <a:spcPts val="1950"/>
              </a:lnSpc>
              <a:spcBef>
                <a:spcPts val="110"/>
              </a:spcBef>
            </a:pPr>
            <a:endParaRPr lang="ru-RU" sz="1750" spc="-20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8415" algn="ctr">
              <a:lnSpc>
                <a:spcPts val="1950"/>
              </a:lnSpc>
              <a:spcBef>
                <a:spcPts val="110"/>
              </a:spcBef>
            </a:pPr>
            <a:r>
              <a:rPr lang="ru-RU" sz="1750" spc="-20" dirty="0" smtClean="0">
                <a:solidFill>
                  <a:srgbClr val="0070C0"/>
                </a:solidFill>
                <a:latin typeface="Arial"/>
                <a:cs typeface="Arial"/>
              </a:rPr>
              <a:t>«Встреча зимы»</a:t>
            </a:r>
            <a:endParaRPr lang="ru-RU" sz="1750" spc="-2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7636" y="1264479"/>
            <a:ext cx="344170" cy="676275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4686759" y="212868"/>
            <a:ext cx="634365" cy="634365"/>
            <a:chOff x="4686759" y="212868"/>
            <a:chExt cx="634365" cy="634365"/>
          </a:xfrm>
        </p:grpSpPr>
        <p:sp>
          <p:nvSpPr>
            <p:cNvPr id="11" name="object 11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603608" y="0"/>
                  </a:moveTo>
                  <a:lnTo>
                    <a:pt x="0" y="0"/>
                  </a:lnTo>
                  <a:lnTo>
                    <a:pt x="0" y="603609"/>
                  </a:lnTo>
                  <a:lnTo>
                    <a:pt x="603608" y="603609"/>
                  </a:lnTo>
                  <a:lnTo>
                    <a:pt x="603608" y="0"/>
                  </a:lnTo>
                  <a:close/>
                </a:path>
              </a:pathLst>
            </a:custGeom>
            <a:solidFill>
              <a:srgbClr val="00A6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701999" y="228108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5">
                  <a:moveTo>
                    <a:pt x="0" y="0"/>
                  </a:moveTo>
                  <a:lnTo>
                    <a:pt x="603608" y="0"/>
                  </a:lnTo>
                  <a:lnTo>
                    <a:pt x="603608" y="603609"/>
                  </a:lnTo>
                  <a:lnTo>
                    <a:pt x="0" y="603609"/>
                  </a:lnTo>
                  <a:lnTo>
                    <a:pt x="0" y="0"/>
                  </a:lnTo>
                  <a:close/>
                </a:path>
              </a:pathLst>
            </a:custGeom>
            <a:ln w="3048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924206" y="249024"/>
            <a:ext cx="173355" cy="3727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25"/>
              </a:spcBef>
            </a:pPr>
            <a:r>
              <a:rPr lang="ru-RU" sz="2250" b="1" spc="1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25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798296" y="541953"/>
            <a:ext cx="43942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Arial"/>
                <a:cs typeface="Arial"/>
              </a:rPr>
              <a:t>к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ласс</a:t>
            </a:r>
            <a:endParaRPr sz="1300">
              <a:latin typeface="Arial"/>
              <a:cs typeface="Arial"/>
            </a:endParaRPr>
          </a:p>
        </p:txBody>
      </p:sp>
      <p:sp>
        <p:nvSpPr>
          <p:cNvPr id="27" name="object 5"/>
          <p:cNvSpPr/>
          <p:nvPr/>
        </p:nvSpPr>
        <p:spPr>
          <a:xfrm>
            <a:off x="229753" y="2180459"/>
            <a:ext cx="344170" cy="676275"/>
          </a:xfrm>
          <a:custGeom>
            <a:avLst/>
            <a:gdLst/>
            <a:ahLst/>
            <a:cxnLst/>
            <a:rect l="l" t="t" r="r" b="b"/>
            <a:pathLst>
              <a:path w="344170" h="676275">
                <a:moveTo>
                  <a:pt x="343828" y="0"/>
                </a:moveTo>
                <a:lnTo>
                  <a:pt x="0" y="0"/>
                </a:lnTo>
                <a:lnTo>
                  <a:pt x="0" y="675751"/>
                </a:lnTo>
                <a:lnTo>
                  <a:pt x="343828" y="675751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8" name="Picture 4" descr="D:\клипарт\школа\0_b410d_2f9dc2cf_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7635" y="249024"/>
            <a:ext cx="656763" cy="529060"/>
          </a:xfrm>
          <a:prstGeom prst="rect">
            <a:avLst/>
          </a:prstGeom>
          <a:noFill/>
        </p:spPr>
      </p:pic>
      <p:pic>
        <p:nvPicPr>
          <p:cNvPr id="15" name="Picture 2" descr="http://muzeinikitin.vzh.ru/wp-content/uploads/2017/02/Ivan-savvich-nikitin-1024x5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7" t="4934"/>
          <a:stretch/>
        </p:blipFill>
        <p:spPr bwMode="auto">
          <a:xfrm flipH="1">
            <a:off x="4296987" y="1110169"/>
            <a:ext cx="1250167" cy="1608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Встреча зимы» Иван Никитин - YouTub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8" b="11897"/>
          <a:stretch/>
        </p:blipFill>
        <p:spPr bwMode="auto">
          <a:xfrm>
            <a:off x="2578100" y="1546225"/>
            <a:ext cx="2103368" cy="1291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555625"/>
            <a:ext cx="2656713" cy="2585323"/>
          </a:xfrm>
        </p:spPr>
        <p:txBody>
          <a:bodyPr/>
          <a:lstStyle/>
          <a:p>
            <a:r>
              <a:rPr lang="ru-RU" b="0" i="0" dirty="0"/>
              <a:t> </a:t>
            </a:r>
            <a:r>
              <a:rPr lang="ru-RU" sz="1600" b="0" i="0" dirty="0"/>
              <a:t>1859 году в центре Воронежа </a:t>
            </a:r>
            <a:r>
              <a:rPr lang="ru-RU" sz="1600" b="0" i="0" dirty="0" smtClean="0"/>
              <a:t>Иван </a:t>
            </a:r>
            <a:r>
              <a:rPr lang="ru-RU" sz="1600" b="0" i="0" dirty="0" err="1"/>
              <a:t>Саввич</a:t>
            </a:r>
            <a:r>
              <a:rPr lang="ru-RU" sz="1600" b="0" i="0" dirty="0"/>
              <a:t> приобретает здание и открывает в нем книжную лавку. Через некоторое время в ней начинает работать читальный зал, ставший популярным местом </a:t>
            </a:r>
            <a:r>
              <a:rPr lang="ru-RU" sz="1600" b="0" i="0" dirty="0" smtClean="0"/>
              <a:t>встреч любителей литературы.</a:t>
            </a:r>
            <a:endParaRPr lang="ru-RU" sz="1600" dirty="0"/>
          </a:p>
        </p:txBody>
      </p:sp>
      <p:pic>
        <p:nvPicPr>
          <p:cNvPr id="1026" name="Picture 2" descr="http://muzeinikitin.vzh.ru/wp-content/uploads/2017/02/nikitin-v-knizhnoy-lav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500" y="631825"/>
            <a:ext cx="2823869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32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Словарная работа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5109210" cy="2954655"/>
          </a:xfrm>
        </p:spPr>
        <p:txBody>
          <a:bodyPr/>
          <a:lstStyle/>
          <a:p>
            <a:r>
              <a:rPr lang="ru-RU" dirty="0"/>
              <a:t>Раздолье – </a:t>
            </a:r>
            <a:r>
              <a:rPr lang="en-US" dirty="0" err="1"/>
              <a:t>kenglik</a:t>
            </a:r>
            <a:r>
              <a:rPr lang="ru-RU" dirty="0"/>
              <a:t>, </a:t>
            </a:r>
            <a:r>
              <a:rPr lang="en-US" dirty="0" err="1"/>
              <a:t>yalanglik</a:t>
            </a:r>
            <a:endParaRPr lang="ru-RU" dirty="0"/>
          </a:p>
          <a:p>
            <a:r>
              <a:rPr lang="ru-RU" dirty="0"/>
              <a:t>Трещать – </a:t>
            </a:r>
            <a:r>
              <a:rPr lang="en-US" dirty="0" err="1"/>
              <a:t>qarsillamoq</a:t>
            </a:r>
            <a:endParaRPr lang="ru-RU" dirty="0"/>
          </a:p>
          <a:p>
            <a:r>
              <a:rPr lang="ru-RU" dirty="0"/>
              <a:t>Расстилать – </a:t>
            </a:r>
            <a:r>
              <a:rPr lang="en-US" dirty="0" err="1"/>
              <a:t>yerga</a:t>
            </a:r>
            <a:r>
              <a:rPr lang="en-US" dirty="0"/>
              <a:t> </a:t>
            </a:r>
            <a:r>
              <a:rPr lang="en-US" dirty="0" err="1"/>
              <a:t>yoyilgan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184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2700" y="174625"/>
            <a:ext cx="3386907" cy="315471"/>
          </a:xfrm>
        </p:spPr>
        <p:txBody>
          <a:bodyPr/>
          <a:lstStyle/>
          <a:p>
            <a:r>
              <a:rPr lang="ru-RU" dirty="0" smtClean="0"/>
              <a:t>Есть раздолье у нас</a:t>
            </a:r>
            <a:endParaRPr lang="ru-RU" dirty="0"/>
          </a:p>
        </p:txBody>
      </p:sp>
      <p:pic>
        <p:nvPicPr>
          <p:cNvPr id="4" name="Объект 3" descr="C:\Users\Администратор\Desktop\материалы к урокам\рабочий материал\6 класс карт\16798c660e743bd45c7dbeb1a7103401_1024_768.jpg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31825"/>
            <a:ext cx="5410200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3481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Читаем вместе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2895600" cy="2776013"/>
          </a:xfrm>
        </p:spPr>
        <p:txBody>
          <a:bodyPr/>
          <a:lstStyle/>
          <a:p>
            <a:r>
              <a:rPr lang="ru-RU" b="0" dirty="0"/>
              <a:t>Поутру вчера дождь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/>
              <a:t>В стёкла окон стучал,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/>
              <a:t>Над землёю туман</a:t>
            </a:r>
            <a:r>
              <a:rPr lang="ru-RU" dirty="0"/>
              <a:t/>
            </a:r>
            <a:br>
              <a:rPr lang="ru-RU" dirty="0"/>
            </a:br>
            <a:r>
              <a:rPr lang="ru-RU" b="0" dirty="0"/>
              <a:t>Облаками вставал.</a:t>
            </a:r>
            <a:endParaRPr lang="ru-RU" dirty="0"/>
          </a:p>
        </p:txBody>
      </p:sp>
      <p:pic>
        <p:nvPicPr>
          <p:cNvPr id="7170" name="Picture 2" descr="Гиф анимация Осенний дождь и листья на воде на дороге"/>
          <p:cNvPicPr>
            <a:picLocks noGrp="1" noChangeAspect="1" noChangeArrowheads="1" noCrop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258" y="631825"/>
            <a:ext cx="250825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og GIF | Gfyca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258" y="631825"/>
            <a:ext cx="253184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43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2747010" cy="2154436"/>
          </a:xfrm>
        </p:spPr>
        <p:txBody>
          <a:bodyPr/>
          <a:lstStyle/>
          <a:p>
            <a:r>
              <a:rPr lang="ru-RU" sz="2000" b="0" dirty="0"/>
              <a:t>В полдень дождь перестал,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И, что белый пушок,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На осеннюю грязь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Начал падать снежок.</a:t>
            </a:r>
            <a:endParaRPr lang="ru-RU" sz="2000" dirty="0"/>
          </a:p>
        </p:txBody>
      </p:sp>
      <p:pic>
        <p:nvPicPr>
          <p:cNvPr id="6148" name="Picture 4" descr="Первый снег - Живые фотографии - Анимационные блестящие картинки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631825"/>
            <a:ext cx="2514600" cy="2381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14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784225"/>
            <a:ext cx="2656713" cy="1538883"/>
          </a:xfrm>
        </p:spPr>
        <p:txBody>
          <a:bodyPr/>
          <a:lstStyle/>
          <a:p>
            <a:r>
              <a:rPr lang="ru-RU" sz="2000" b="0" dirty="0"/>
              <a:t>Ночь прошла. Рассвело.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Нет нигде облачка.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Воздух лёгок и чист,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И замёрзла река.</a:t>
            </a:r>
            <a:endParaRPr lang="ru-RU" sz="2000" dirty="0"/>
          </a:p>
        </p:txBody>
      </p:sp>
      <p:sp>
        <p:nvSpPr>
          <p:cNvPr id="6" name="Объект 5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Анимационная картинка, открытка С первым снегом - Зимние картинки гиф. Гиф  - 421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387" y="708025"/>
            <a:ext cx="2580513" cy="228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87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700" y="102424"/>
            <a:ext cx="4563347" cy="369332"/>
          </a:xfrm>
        </p:spPr>
        <p:txBody>
          <a:bodyPr/>
          <a:lstStyle/>
          <a:p>
            <a:r>
              <a:rPr lang="ru-RU" sz="2400" b="0" i="1" dirty="0"/>
              <a:t>Здравствуй, гостья-зима!</a:t>
            </a:r>
            <a:endParaRPr lang="ru-RU" i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2819400" cy="1231106"/>
          </a:xfrm>
        </p:spPr>
        <p:txBody>
          <a:bodyPr/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Просим милости к нам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Песни севера петь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По лесам и степям.</a:t>
            </a:r>
            <a:endParaRPr lang="ru-RU" sz="2000" dirty="0"/>
          </a:p>
        </p:txBody>
      </p:sp>
      <p:pic>
        <p:nvPicPr>
          <p:cNvPr id="1026" name="Picture 2" descr="Здравствуй,гостья - зима!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71" y="708025"/>
            <a:ext cx="2466929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03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2819400" cy="1538883"/>
          </a:xfrm>
        </p:spPr>
        <p:txBody>
          <a:bodyPr/>
          <a:lstStyle/>
          <a:p>
            <a:r>
              <a:rPr lang="ru-RU" sz="2000" b="0" dirty="0"/>
              <a:t>Есть раздолье у нас</a:t>
            </a:r>
            <a:r>
              <a:rPr lang="ru-RU" sz="2000" b="0" dirty="0" smtClean="0"/>
              <a:t>,-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Где угодно гуляй;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Строй мосты по рекам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И ковры расстилай.</a:t>
            </a:r>
            <a:endParaRPr lang="ru-RU" sz="2000" dirty="0"/>
          </a:p>
        </p:txBody>
      </p:sp>
      <p:pic>
        <p:nvPicPr>
          <p:cNvPr id="2050" name="Picture 2" descr="зима моста стоковое фото. изображение насчитывающей моста - 1960138"/>
          <p:cNvPicPr>
            <a:picLocks noGrp="1" noChangeAspect="1" noChangeArrowheads="1"/>
          </p:cNvPicPr>
          <p:nvPr>
            <p:ph sz="half" idx="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2" b="16451"/>
          <a:stretch/>
        </p:blipFill>
        <p:spPr bwMode="auto">
          <a:xfrm>
            <a:off x="2968625" y="631825"/>
            <a:ext cx="2657475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ОГДА ЗИМА КОВРЫ РАССТЕЛЕТ, РАССЫПЛЕТ ИНЕЙ НА КУСТАХ И СЕРЕБРОМ ПОКРОЕТ  ЕЛИ, ЗАДРЕМЛЕТ ВЕТЕР У МОСТА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99" y="631825"/>
            <a:ext cx="2743201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39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631825"/>
            <a:ext cx="2508123" cy="1846659"/>
          </a:xfrm>
        </p:spPr>
        <p:txBody>
          <a:bodyPr/>
          <a:lstStyle/>
          <a:p>
            <a:r>
              <a:rPr lang="ru-RU" sz="2000" b="0" dirty="0"/>
              <a:t>Нам не стать привыкать, —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Пусть мороз твой трещит: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Наша русская кровь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b="0" dirty="0"/>
              <a:t>На морозе горит!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МОРОЗ ТРЕЩИТ - ПЕЧЬ ДЫМИ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28" y="641268"/>
            <a:ext cx="2624319" cy="224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Наша русская кровь на морозе гори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728" y="631825"/>
            <a:ext cx="2767342" cy="225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718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Ответьте на вопросы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5261610" cy="1846659"/>
          </a:xfrm>
        </p:spPr>
        <p:txBody>
          <a:bodyPr/>
          <a:lstStyle/>
          <a:p>
            <a:r>
              <a:rPr lang="ru-RU" dirty="0"/>
              <a:t>Какой была погода утром? </a:t>
            </a:r>
            <a:endParaRPr lang="ru-RU" dirty="0" smtClean="0"/>
          </a:p>
          <a:p>
            <a:r>
              <a:rPr lang="ru-RU" dirty="0" smtClean="0"/>
              <a:t>Какой </a:t>
            </a:r>
            <a:r>
              <a:rPr lang="ru-RU" dirty="0"/>
              <a:t>стала земля в полдень? Как изменилось всё вокруг утром?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418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i="1" dirty="0" smtClean="0"/>
              <a:t>Отгадайте загадку</a:t>
            </a: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2215991"/>
          </a:xfrm>
        </p:spPr>
        <p:txBody>
          <a:bodyPr/>
          <a:lstStyle/>
          <a:p>
            <a:r>
              <a:rPr lang="ru-RU" dirty="0"/>
              <a:t>Я белым одеялом</a:t>
            </a:r>
          </a:p>
          <a:p>
            <a:r>
              <a:rPr lang="ru-RU" dirty="0"/>
              <a:t>Всю землю укрываю,</a:t>
            </a:r>
          </a:p>
          <a:p>
            <a:r>
              <a:rPr lang="ru-RU" dirty="0"/>
              <a:t>В лёд реки убираю,</a:t>
            </a:r>
          </a:p>
          <a:p>
            <a:r>
              <a:rPr lang="ru-RU" dirty="0"/>
              <a:t>Белю поля, дома.</a:t>
            </a:r>
          </a:p>
          <a:p>
            <a:r>
              <a:rPr lang="ru-RU" dirty="0"/>
              <a:t>Зовут меня…</a:t>
            </a:r>
          </a:p>
          <a:p>
            <a:endParaRPr lang="ru-RU" dirty="0"/>
          </a:p>
        </p:txBody>
      </p:sp>
      <p:sp>
        <p:nvSpPr>
          <p:cNvPr id="5" name="AutoShape 2" descr="Зима, зима красавица, тебе у нас понравится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0" name="Picture 4" descr="Зима, зима красавица, тебе у нас понравится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001" y="664782"/>
            <a:ext cx="1693099" cy="2176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262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5176757" cy="5909310"/>
          </a:xfrm>
        </p:spPr>
        <p:txBody>
          <a:bodyPr/>
          <a:lstStyle/>
          <a:p>
            <a:r>
              <a:rPr lang="ru-RU" dirty="0"/>
              <a:t>Как вы понимаете выражения «мороз трещит», «кровь на морозе горит»? Почему говорят, что зима «строит мосты» на реке и «расстилает ковер» на земле?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035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Клип_Здравствуй,_гостья_зима!_360_X_640_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700" y="102424"/>
            <a:ext cx="5562600" cy="3044001"/>
          </a:xfrm>
        </p:spPr>
      </p:pic>
    </p:spTree>
    <p:extLst>
      <p:ext uri="{BB962C8B-B14F-4D97-AF65-F5344CB8AC3E}">
        <p14:creationId xmlns:p14="http://schemas.microsoft.com/office/powerpoint/2010/main" val="16167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Администратор\Desktop\зимние шаблоны\0_7b6a3_65f8dec3_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8" y="0"/>
            <a:ext cx="5702300" cy="323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884" y="123325"/>
            <a:ext cx="3081383" cy="315471"/>
          </a:xfrm>
        </p:spPr>
        <p:txBody>
          <a:bodyPr/>
          <a:lstStyle/>
          <a:p>
            <a:pPr algn="l"/>
            <a:r>
              <a:rPr lang="ru-RU" dirty="0" err="1" smtClean="0">
                <a:solidFill>
                  <a:srgbClr val="C00000"/>
                </a:solidFill>
              </a:rPr>
              <a:t>Синквейн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368301" y="1165226"/>
            <a:ext cx="3877418" cy="1692412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Зима.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2) Снежная, холодная.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3) Наступила, радует, бодрит. 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4) Все дети любят зиму.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Время года. </a:t>
            </a:r>
            <a:endParaRPr lang="ru-RU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 descr="C:\Users\Администратор\Desktop\материалы к урокам\рабочий материал\6 класс карт\original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37" y="98425"/>
            <a:ext cx="2284166" cy="2074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6226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А. А. </a:t>
            </a:r>
            <a:r>
              <a:rPr lang="ru-RU" dirty="0" smtClean="0"/>
              <a:t>Пластов </a:t>
            </a:r>
            <a:r>
              <a:rPr lang="ru-RU" dirty="0"/>
              <a:t>«Первый снег</a:t>
            </a:r>
            <a:r>
              <a:rPr lang="ru-RU" dirty="0" smtClean="0"/>
              <a:t>» 1946г.</a:t>
            </a:r>
            <a:endParaRPr lang="ru-RU" dirty="0"/>
          </a:p>
        </p:txBody>
      </p:sp>
      <p:pic>
        <p:nvPicPr>
          <p:cNvPr id="5" name="Рисунок 4" descr="C:\Users\Администратор\Desktop\НОВЫЙ РАБОЧИЙ МАТЕРИАЛ ПО КЛАССАМ\6 КЛАСС\img33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9" t="18533" r="6883" b="6391"/>
          <a:stretch/>
        </p:blipFill>
        <p:spPr bwMode="auto">
          <a:xfrm>
            <a:off x="673100" y="631825"/>
            <a:ext cx="4495800" cy="2460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204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15900" y="555625"/>
            <a:ext cx="5410200" cy="2523768"/>
          </a:xfrm>
        </p:spPr>
        <p:txBody>
          <a:bodyPr/>
          <a:lstStyle/>
          <a:p>
            <a:r>
              <a:rPr lang="ru-RU" sz="2000" dirty="0" smtClean="0"/>
              <a:t>Дети </a:t>
            </a:r>
            <a:r>
              <a:rPr lang="ru-RU" sz="2000" dirty="0"/>
              <a:t>вышли во двор и </a:t>
            </a:r>
            <a:r>
              <a:rPr lang="ru-RU" sz="2000" dirty="0" smtClean="0"/>
              <a:t>увидели </a:t>
            </a:r>
            <a:r>
              <a:rPr lang="ru-RU" sz="2000" dirty="0"/>
              <a:t>первый снег. Какое небо на картине? </a:t>
            </a:r>
            <a:endParaRPr lang="ru-RU" sz="2000" dirty="0" smtClean="0"/>
          </a:p>
          <a:p>
            <a:r>
              <a:rPr lang="ru-RU" sz="2000" dirty="0" smtClean="0"/>
              <a:t>Что </a:t>
            </a:r>
            <a:r>
              <a:rPr lang="ru-RU" sz="2000" dirty="0"/>
              <a:t>чувствуют дети? </a:t>
            </a:r>
            <a:endParaRPr lang="ru-RU" sz="2000" dirty="0" smtClean="0"/>
          </a:p>
          <a:p>
            <a:r>
              <a:rPr lang="ru-RU" sz="2000" dirty="0" smtClean="0"/>
              <a:t>Чем </a:t>
            </a:r>
            <a:r>
              <a:rPr lang="ru-RU" sz="2000" dirty="0"/>
              <a:t>похожи картина и стихи </a:t>
            </a:r>
            <a:r>
              <a:rPr lang="ru-RU" sz="2000" dirty="0" err="1"/>
              <a:t>А.С.Пушкина</a:t>
            </a:r>
            <a:r>
              <a:rPr lang="ru-RU" sz="2000" dirty="0"/>
              <a:t> и </a:t>
            </a:r>
            <a:r>
              <a:rPr lang="ru-RU" sz="2000" dirty="0" err="1"/>
              <a:t>И.С.Никитина</a:t>
            </a:r>
            <a:r>
              <a:rPr lang="ru-RU" sz="2000" dirty="0"/>
              <a:t>? </a:t>
            </a:r>
            <a:endParaRPr lang="ru-RU" sz="2000" dirty="0" smtClean="0"/>
          </a:p>
          <a:p>
            <a:r>
              <a:rPr lang="ru-RU" sz="2000" dirty="0" smtClean="0"/>
              <a:t>Почему </a:t>
            </a:r>
            <a:r>
              <a:rPr lang="ru-RU" sz="2000" dirty="0"/>
              <a:t>дети радуются приходу зимы? Что вы можете делать зимой?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322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/>
              <a:t>З</a:t>
            </a:r>
            <a:r>
              <a:rPr lang="ru-RU" dirty="0" smtClean="0"/>
              <a:t>имние забавы</a:t>
            </a:r>
            <a:endParaRPr lang="ru-RU" dirty="0"/>
          </a:p>
        </p:txBody>
      </p:sp>
      <p:pic>
        <p:nvPicPr>
          <p:cNvPr id="4098" name="Picture 2" descr="Стихи о зиме для школьников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85680"/>
            <a:ext cx="2466975" cy="2141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guru.orsk.ru/uploads/images/image/link/10046/original_0.gif"/>
          <p:cNvPicPr>
            <a:picLocks noGrp="1" noChangeAspect="1" noChangeArrowheads="1" noCrop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99" y="685680"/>
            <a:ext cx="2662310" cy="2141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5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Зимние игры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31" y="708025"/>
            <a:ext cx="2424758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99" y="714435"/>
            <a:ext cx="2568968" cy="2110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53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Администратор\Desktop\зимние шаблоны\hello_html_450e83c6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r="2877"/>
          <a:stretch/>
        </p:blipFill>
        <p:spPr bwMode="auto">
          <a:xfrm>
            <a:off x="0" y="13093"/>
            <a:ext cx="5702300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71844" y="191466"/>
            <a:ext cx="2468114" cy="315471"/>
          </a:xfrm>
        </p:spPr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Кластер о зиме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Объект 3" descr="http://doc4web.ru/uploads/files/96/97376/hello_html_m544673a8.png"/>
          <p:cNvPicPr>
            <a:picLocks noGrp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2700" y="860426"/>
            <a:ext cx="3165460" cy="2167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888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69332"/>
          </a:xfrm>
        </p:spPr>
        <p:txBody>
          <a:bodyPr/>
          <a:lstStyle/>
          <a:p>
            <a:pPr algn="ctr"/>
            <a:r>
              <a:rPr lang="ru-RU" sz="2400" i="1" dirty="0" smtClean="0"/>
              <a:t>Задание </a:t>
            </a:r>
            <a:endParaRPr lang="ru-RU" sz="2400" i="1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288290" y="746315"/>
            <a:ext cx="4804410" cy="1477328"/>
          </a:xfrm>
        </p:spPr>
        <p:txBody>
          <a:bodyPr/>
          <a:lstStyle/>
          <a:p>
            <a:r>
              <a:rPr lang="ru-RU" dirty="0"/>
              <a:t>Нарисовать иллюстрации к стихотворению. </a:t>
            </a:r>
            <a:endParaRPr lang="ru-RU" dirty="0" smtClean="0"/>
          </a:p>
          <a:p>
            <a:r>
              <a:rPr lang="ru-RU" dirty="0" smtClean="0"/>
              <a:t>Выучить </a:t>
            </a:r>
            <a:r>
              <a:rPr lang="ru-RU" dirty="0"/>
              <a:t>отрывок наизусть. </a:t>
            </a:r>
          </a:p>
          <a:p>
            <a:endParaRPr lang="ru-RU" dirty="0"/>
          </a:p>
        </p:txBody>
      </p:sp>
      <p:pic>
        <p:nvPicPr>
          <p:cNvPr id="7170" name="Picture 2" descr="Стих: Встреча зимы | Иван Никити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100" y="1927225"/>
            <a:ext cx="1981200" cy="1124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33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i="1" dirty="0" smtClean="0"/>
              <a:t>Отгадайте загадку</a:t>
            </a:r>
            <a:endParaRPr lang="ru-RU" i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9700" y="631826"/>
            <a:ext cx="5008785" cy="3103958"/>
          </a:xfrm>
        </p:spPr>
        <p:txBody>
          <a:bodyPr/>
          <a:lstStyle/>
          <a:p>
            <a:pPr marL="45720" indent="0">
              <a:buNone/>
            </a:pPr>
            <a:r>
              <a:rPr lang="ru-RU" dirty="0">
                <a:solidFill>
                  <a:srgbClr val="002060"/>
                </a:solidFill>
              </a:rPr>
              <a:t>Тройка, тройка прилетела</a:t>
            </a:r>
          </a:p>
          <a:p>
            <a:pPr marL="45720" indent="0">
              <a:buNone/>
            </a:pPr>
            <a:r>
              <a:rPr lang="ru-RU" dirty="0">
                <a:solidFill>
                  <a:srgbClr val="002060"/>
                </a:solidFill>
              </a:rPr>
              <a:t>Скакуны в той тройке белы.</a:t>
            </a:r>
          </a:p>
          <a:p>
            <a:pPr marL="45720" indent="0">
              <a:buNone/>
            </a:pPr>
            <a:r>
              <a:rPr lang="ru-RU" dirty="0">
                <a:solidFill>
                  <a:srgbClr val="002060"/>
                </a:solidFill>
              </a:rPr>
              <a:t>А в санях сидит царица – </a:t>
            </a:r>
          </a:p>
          <a:p>
            <a:pPr marL="45720" indent="0">
              <a:buNone/>
            </a:pPr>
            <a:r>
              <a:rPr lang="ru-RU" dirty="0" err="1">
                <a:solidFill>
                  <a:srgbClr val="002060"/>
                </a:solidFill>
              </a:rPr>
              <a:t>Белокоса</a:t>
            </a:r>
            <a:r>
              <a:rPr lang="ru-RU" dirty="0">
                <a:solidFill>
                  <a:srgbClr val="002060"/>
                </a:solidFill>
              </a:rPr>
              <a:t>, белолица.</a:t>
            </a:r>
          </a:p>
          <a:p>
            <a:pPr marL="45720" indent="0">
              <a:buNone/>
            </a:pPr>
            <a:r>
              <a:rPr lang="ru-RU" dirty="0">
                <a:solidFill>
                  <a:srgbClr val="002060"/>
                </a:solidFill>
              </a:rPr>
              <a:t>Как махнула рукавом –</a:t>
            </a:r>
          </a:p>
          <a:p>
            <a:pPr marL="45720" indent="0">
              <a:buNone/>
            </a:pPr>
            <a:r>
              <a:rPr lang="ru-RU" dirty="0">
                <a:solidFill>
                  <a:srgbClr val="002060"/>
                </a:solidFill>
              </a:rPr>
              <a:t>Все покрылось серебром.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8009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752" y="102424"/>
            <a:ext cx="5164295" cy="315471"/>
          </a:xfrm>
        </p:spPr>
        <p:txBody>
          <a:bodyPr/>
          <a:lstStyle/>
          <a:p>
            <a:pPr algn="ctr"/>
            <a:r>
              <a:rPr lang="ru-RU" dirty="0" smtClean="0"/>
              <a:t>Три белых коня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C:\Users\Администратор\Desktop\материалы к урокам\рабочий материал\6 класс карт\3afb74b0884da525c835253f6801616e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631825"/>
            <a:ext cx="5334000" cy="2499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733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дминистратор\Desktop\зимние шаблоны\snowflake-border-vector-65889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36"/>
          <a:stretch/>
        </p:blipFill>
        <p:spPr bwMode="auto">
          <a:xfrm>
            <a:off x="0" y="0"/>
            <a:ext cx="5765800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5659" y="361818"/>
            <a:ext cx="3081383" cy="640816"/>
          </a:xfrm>
        </p:spPr>
        <p:txBody>
          <a:bodyPr/>
          <a:lstStyle/>
          <a:p>
            <a:r>
              <a:rPr lang="ru-RU" sz="2082" dirty="0">
                <a:solidFill>
                  <a:srgbClr val="C00000"/>
                </a:solidFill>
              </a:rPr>
              <a:t>Работа с пословицами.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749300" y="936626"/>
            <a:ext cx="4419600" cy="1818800"/>
          </a:xfrm>
        </p:spPr>
        <p:txBody>
          <a:bodyPr>
            <a:noAutofit/>
          </a:bodyPr>
          <a:lstStyle/>
          <a:p>
            <a:pPr marL="21630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Декабрь год кончает, а зиму начинает.</a:t>
            </a:r>
          </a:p>
          <a:p>
            <a:pPr marL="21630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Январь – году начало, а зиме – середина.</a:t>
            </a:r>
          </a:p>
          <a:p>
            <a:pPr marL="21630"/>
            <a:r>
              <a:rPr lang="ru-RU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Февраль - месяц лютый, спрашивает, как обутый.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07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95699" y="110526"/>
            <a:ext cx="5254201" cy="332142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ru-RU" spc="-5" dirty="0" smtClean="0"/>
              <a:t>Сегодня на уроке мы</a:t>
            </a:r>
            <a:endParaRPr spc="-5" dirty="0"/>
          </a:p>
        </p:txBody>
      </p:sp>
      <p:sp>
        <p:nvSpPr>
          <p:cNvPr id="12" name="object 12"/>
          <p:cNvSpPr txBox="1"/>
          <p:nvPr/>
        </p:nvSpPr>
        <p:spPr>
          <a:xfrm>
            <a:off x="1237702" y="1986658"/>
            <a:ext cx="3256915" cy="5437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250" dirty="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Изменяется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700" y="708025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Познакомимся с жизнью и творчеством  русского поэта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вана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Саввича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 Никитина.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Почитаем стихотворение «Встреча зимы».</a:t>
            </a:r>
          </a:p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Узнаем о чём это стихотворение и как автор сумел передать красоту зимы.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http://muzeinikitin.vzh.ru/wp-content/uploads/2017/02/Ivan-savvich-nikitin-1024x5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r="72132"/>
          <a:stretch/>
        </p:blipFill>
        <p:spPr bwMode="auto">
          <a:xfrm>
            <a:off x="3574458" y="668715"/>
            <a:ext cx="1840317" cy="2070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17313" y="781128"/>
            <a:ext cx="4531172" cy="1846659"/>
          </a:xfrm>
        </p:spPr>
        <p:txBody>
          <a:bodyPr/>
          <a:lstStyle/>
          <a:p>
            <a:r>
              <a:rPr lang="ru-RU" b="0" i="0" dirty="0"/>
              <a:t>Иван </a:t>
            </a:r>
            <a:r>
              <a:rPr lang="ru-RU" b="0" i="0" dirty="0" err="1"/>
              <a:t>Саввич</a:t>
            </a:r>
            <a:r>
              <a:rPr lang="ru-RU" b="0" i="0" dirty="0"/>
              <a:t> Никитин родился 3 октября 1824 года в Воронеже и был единственным </a:t>
            </a:r>
            <a:r>
              <a:rPr lang="ru-RU" b="0" i="0" dirty="0" smtClean="0"/>
              <a:t>ребёнком </a:t>
            </a:r>
            <a:r>
              <a:rPr lang="ru-RU" b="0" i="0" dirty="0"/>
              <a:t>в семье </a:t>
            </a:r>
            <a:r>
              <a:rPr lang="ru-RU" b="0" i="0" dirty="0" smtClean="0"/>
              <a:t>воронежского купца.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5900" y="555626"/>
            <a:ext cx="5410200" cy="2585323"/>
          </a:xfrm>
        </p:spPr>
        <p:txBody>
          <a:bodyPr/>
          <a:lstStyle/>
          <a:p>
            <a:r>
              <a:rPr lang="ru-RU" dirty="0" smtClean="0"/>
              <a:t>С </a:t>
            </a:r>
            <a:r>
              <a:rPr lang="ru-RU" dirty="0"/>
              <a:t>ранних лет будущий поэт подружился с природой. Дом его отца стоял в живописном месте. В душу ребенка навсегда вошла с той поры </a:t>
            </a:r>
            <a:r>
              <a:rPr lang="ru-RU" dirty="0" smtClean="0"/>
              <a:t>прелесть </a:t>
            </a:r>
            <a:r>
              <a:rPr lang="ru-RU" dirty="0"/>
              <a:t>родных пейзажей.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7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139700" y="555625"/>
            <a:ext cx="2895600" cy="2154436"/>
          </a:xfrm>
        </p:spPr>
        <p:txBody>
          <a:bodyPr/>
          <a:lstStyle/>
          <a:p>
            <a:r>
              <a:rPr lang="ru-RU" sz="1400" b="0" i="0" dirty="0" smtClean="0"/>
              <a:t>Отец имел </a:t>
            </a:r>
            <a:r>
              <a:rPr lang="ru-RU" sz="1400" b="0" i="0" dirty="0"/>
              <a:t>собственный завод свечей, большой дом с балконом, дачу за городом и торговую </a:t>
            </a:r>
            <a:r>
              <a:rPr lang="ru-RU" sz="1400" b="0" i="0" dirty="0" smtClean="0"/>
              <a:t>лавку. </a:t>
            </a:r>
            <a:r>
              <a:rPr lang="ru-RU" sz="1400" b="0" i="0" dirty="0"/>
              <a:t>Ване было девять лет, когда его определили во 2 класс духовного училища. К этому времени он уже умел читать. </a:t>
            </a:r>
            <a:r>
              <a:rPr lang="ru-RU" sz="1400" b="0" i="0" dirty="0" smtClean="0"/>
              <a:t>В детские </a:t>
            </a:r>
            <a:r>
              <a:rPr lang="ru-RU" sz="1400" b="0" i="0" dirty="0"/>
              <a:t>годы Никитин полюбил поэзию </a:t>
            </a:r>
            <a:r>
              <a:rPr lang="ru-RU" sz="1400" b="0" i="0" dirty="0" smtClean="0"/>
              <a:t>Александра</a:t>
            </a:r>
            <a:r>
              <a:rPr lang="en-US" sz="1400" b="0" i="0" dirty="0" smtClean="0"/>
              <a:t> </a:t>
            </a:r>
            <a:r>
              <a:rPr lang="ru-RU" sz="1400" b="0" i="0" dirty="0" smtClean="0"/>
              <a:t>Пушкина. </a:t>
            </a:r>
            <a:r>
              <a:rPr lang="ru-RU" sz="1400" b="0" i="0" dirty="0"/>
              <a:t>В это же время он начинает писать стихи.</a:t>
            </a:r>
            <a:endParaRPr lang="ru-RU" sz="1400" dirty="0"/>
          </a:p>
        </p:txBody>
      </p:sp>
      <p:pic>
        <p:nvPicPr>
          <p:cNvPr id="2050" name="Picture 2" descr="http://muzeinikitin.vzh.ru/wp-content/uploads/2017/02/Ivan-savvich-nikitin-1024x5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8" t="5916" r="34051"/>
          <a:stretch/>
        </p:blipFill>
        <p:spPr bwMode="auto">
          <a:xfrm>
            <a:off x="3187700" y="636015"/>
            <a:ext cx="2199512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553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</TotalTime>
  <Words>440</Words>
  <Application>Microsoft Office PowerPoint</Application>
  <PresentationFormat>Произвольный</PresentationFormat>
  <Paragraphs>70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Русский язык литературное чтение </vt:lpstr>
      <vt:lpstr>Отгадайте загадку</vt:lpstr>
      <vt:lpstr>Отгадайте загадку</vt:lpstr>
      <vt:lpstr>Три белых коня</vt:lpstr>
      <vt:lpstr>Работа с пословицами. </vt:lpstr>
      <vt:lpstr>Сегодня на уроке мы</vt:lpstr>
      <vt:lpstr>Презентация PowerPoint</vt:lpstr>
      <vt:lpstr>Презентация PowerPoint</vt:lpstr>
      <vt:lpstr>Презентация PowerPoint</vt:lpstr>
      <vt:lpstr>Презентация PowerPoint</vt:lpstr>
      <vt:lpstr>Словарная работа</vt:lpstr>
      <vt:lpstr>Есть раздолье у нас</vt:lpstr>
      <vt:lpstr>Читаем вместе</vt:lpstr>
      <vt:lpstr>Презентация PowerPoint</vt:lpstr>
      <vt:lpstr>Презентация PowerPoint</vt:lpstr>
      <vt:lpstr>Здравствуй, гостья-зима!</vt:lpstr>
      <vt:lpstr>Презентация PowerPoint</vt:lpstr>
      <vt:lpstr>Презентация PowerPoint</vt:lpstr>
      <vt:lpstr>Ответьте на вопросы</vt:lpstr>
      <vt:lpstr>Презентация PowerPoint</vt:lpstr>
      <vt:lpstr>Презентация PowerPoint</vt:lpstr>
      <vt:lpstr>Синквейн </vt:lpstr>
      <vt:lpstr>А. А. Пластов «Первый снег» 1946г.</vt:lpstr>
      <vt:lpstr>Презентация PowerPoint</vt:lpstr>
      <vt:lpstr>Зимние забавы</vt:lpstr>
      <vt:lpstr>Зимние игры</vt:lpstr>
      <vt:lpstr>Кластер о зиме</vt:lpstr>
      <vt:lpstr>Задание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Русский язык</dc:title>
  <dc:creator>WINDOWS 10</dc:creator>
  <cp:lastModifiedBy>Пользователь</cp:lastModifiedBy>
  <cp:revision>98</cp:revision>
  <dcterms:created xsi:type="dcterms:W3CDTF">2020-04-13T08:05:42Z</dcterms:created>
  <dcterms:modified xsi:type="dcterms:W3CDTF">2020-10-31T06:50:13Z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2020-04-13T00:00:00Z</vt:filetime>
  </property>
</Properties>
</file>