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348" r:id="rId3"/>
    <p:sldId id="349" r:id="rId4"/>
    <p:sldId id="328" r:id="rId5"/>
    <p:sldId id="325" r:id="rId6"/>
    <p:sldId id="329" r:id="rId7"/>
    <p:sldId id="330" r:id="rId8"/>
    <p:sldId id="331" r:id="rId9"/>
    <p:sldId id="332" r:id="rId10"/>
    <p:sldId id="324" r:id="rId11"/>
    <p:sldId id="340" r:id="rId12"/>
    <p:sldId id="295" r:id="rId13"/>
    <p:sldId id="333" r:id="rId14"/>
    <p:sldId id="293" r:id="rId15"/>
    <p:sldId id="334" r:id="rId16"/>
    <p:sldId id="270" r:id="rId17"/>
    <p:sldId id="269" r:id="rId18"/>
    <p:sldId id="342" r:id="rId19"/>
    <p:sldId id="287" r:id="rId20"/>
    <p:sldId id="338" r:id="rId21"/>
    <p:sldId id="339" r:id="rId22"/>
    <p:sldId id="347" r:id="rId23"/>
    <p:sldId id="346" r:id="rId24"/>
    <p:sldId id="350" r:id="rId25"/>
    <p:sldId id="351" r:id="rId26"/>
    <p:sldId id="341" r:id="rId27"/>
    <p:sldId id="343" r:id="rId28"/>
    <p:sldId id="344" r:id="rId29"/>
    <p:sldId id="352" r:id="rId30"/>
    <p:sldId id="353" r:id="rId31"/>
    <p:sldId id="354" r:id="rId32"/>
    <p:sldId id="345" r:id="rId33"/>
    <p:sldId id="288" r:id="rId3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396" autoAdjust="0"/>
  </p:normalViewPr>
  <p:slideViewPr>
    <p:cSldViewPr>
      <p:cViewPr varScale="1">
        <p:scale>
          <a:sx n="136" d="100"/>
          <a:sy n="136" d="100"/>
        </p:scale>
        <p:origin x="-828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1224139"/>
            <a:ext cx="4324350" cy="436594"/>
          </a:xfrm>
        </p:spPr>
        <p:txBody>
          <a:bodyPr anchor="b"/>
          <a:lstStyle>
            <a:lvl1pPr algn="ctr">
              <a:defRPr sz="283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174663"/>
          </a:xfrm>
        </p:spPr>
        <p:txBody>
          <a:bodyPr/>
          <a:lstStyle>
            <a:lvl1pPr marL="0" indent="0" algn="ctr">
              <a:buNone/>
              <a:defRPr sz="1135"/>
            </a:lvl1pPr>
            <a:lvl2pPr marL="216210" indent="0" algn="ctr">
              <a:buNone/>
              <a:defRPr sz="946"/>
            </a:lvl2pPr>
            <a:lvl3pPr marL="432420" indent="0" algn="ctr">
              <a:buNone/>
              <a:defRPr sz="851"/>
            </a:lvl3pPr>
            <a:lvl4pPr marL="648630" indent="0" algn="ctr">
              <a:buNone/>
              <a:defRPr sz="757"/>
            </a:lvl4pPr>
            <a:lvl5pPr marL="864840" indent="0" algn="ctr">
              <a:buNone/>
              <a:defRPr sz="757"/>
            </a:lvl5pPr>
            <a:lvl6pPr marL="1081049" indent="0" algn="ctr">
              <a:buNone/>
              <a:defRPr sz="757"/>
            </a:lvl6pPr>
            <a:lvl7pPr marL="1297259" indent="0" algn="ctr">
              <a:buNone/>
              <a:defRPr sz="757"/>
            </a:lvl7pPr>
            <a:lvl8pPr marL="1513469" indent="0" algn="ctr">
              <a:buNone/>
              <a:defRPr sz="757"/>
            </a:lvl8pPr>
            <a:lvl9pPr marL="1729679" indent="0" algn="ctr">
              <a:buNone/>
              <a:defRPr sz="757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5375A5E0-ED0A-4F9D-929A-E2474D031E7F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3A6A7F22-7A88-4FAA-8652-76B57B0CB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77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5796" y="1022909"/>
            <a:ext cx="2776906" cy="1682441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endParaRPr lang="ru-RU" sz="1749" b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r>
              <a:rPr lang="ru-RU" sz="2400" b="1" smtClean="0"/>
              <a:t>Как </a:t>
            </a:r>
            <a:r>
              <a:rPr lang="ru-RU" sz="2400" b="1" dirty="0"/>
              <a:t>сказать                           о местонахождении предмета?</a:t>
            </a:r>
            <a:endParaRPr lang="ru-RU" sz="2400" b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endParaRPr lang="ru-RU" sz="18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Государственный музей искусств Узбекистана, Ташкен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929" y="1146072"/>
            <a:ext cx="1927052" cy="14604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430887"/>
          </a:xfrm>
        </p:spPr>
        <p:txBody>
          <a:bodyPr/>
          <a:lstStyle/>
          <a:p>
            <a:r>
              <a:rPr lang="ru-RU" sz="1400" dirty="0"/>
              <a:t>Имена существительные в </a:t>
            </a:r>
            <a:r>
              <a:rPr lang="ru-RU" sz="1400" dirty="0" err="1" smtClean="0"/>
              <a:t>Р.п</a:t>
            </a:r>
            <a:r>
              <a:rPr lang="ru-RU" sz="1400" dirty="0" smtClean="0"/>
              <a:t>. с </a:t>
            </a:r>
            <a:r>
              <a:rPr lang="ru-RU" sz="1400" dirty="0"/>
              <a:t>предлогами у, около, возле.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143" y="533311"/>
            <a:ext cx="5134621" cy="821011"/>
          </a:xfrm>
        </p:spPr>
        <p:txBody>
          <a:bodyPr/>
          <a:lstStyle/>
          <a:p>
            <a:r>
              <a:rPr lang="ru-RU" dirty="0"/>
              <a:t>Интервью Анвара</a:t>
            </a:r>
          </a:p>
          <a:p>
            <a:endParaRPr lang="ru-RU" dirty="0"/>
          </a:p>
        </p:txBody>
      </p:sp>
      <p:pic>
        <p:nvPicPr>
          <p:cNvPr id="4" name="Рисунок 3" descr="C:\Users\Маманя\AppData\Local\Microsoft\Windows\Temporary Internet Files\Content.Word\70933146.jpg"/>
          <p:cNvPicPr/>
          <p:nvPr/>
        </p:nvPicPr>
        <p:blipFill>
          <a:blip r:embed="rId2" cstate="print"/>
          <a:srcRect l="9904" b="11719"/>
          <a:stretch>
            <a:fillRect/>
          </a:stretch>
        </p:blipFill>
        <p:spPr bwMode="auto">
          <a:xfrm>
            <a:off x="3372612" y="602234"/>
            <a:ext cx="2217420" cy="218499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5101" y="602234"/>
            <a:ext cx="310259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Где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находится памятник любимой узбекской поэтессе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Зульфие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-Этот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памятник стоит 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возле музе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искусств.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А вы знаете имя скульптора?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Равшан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Миртаджиев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Около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Ташкентск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ого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государственн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ого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техническ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ого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университет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стоит памятник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Беруни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Это тоже его работа.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://static.mg.uz/images/ulitsi/84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223" y="587883"/>
            <a:ext cx="2346198" cy="22393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3085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555625"/>
            <a:ext cx="5486400" cy="1169551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сказать,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находится предмет (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nimaning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нужны существительные в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родительном падеже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с предлогами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у, возле, около, недалеко от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77216" y="1797531"/>
            <a:ext cx="3200399" cy="1286643"/>
          </a:xfrm>
          <a:prstGeom prst="roundRect">
            <a:avLst>
              <a:gd name="adj" fmla="val 1880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52" dirty="0">
                <a:solidFill>
                  <a:schemeClr val="tx1"/>
                </a:solidFill>
              </a:rPr>
              <a:t> </a:t>
            </a:r>
            <a:endParaRPr lang="ru-RU" sz="852" dirty="0">
              <a:solidFill>
                <a:srgbClr val="FF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63700" y="1797531"/>
            <a:ext cx="1222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около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возле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недалеко от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позади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вокруг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23031" y="1748354"/>
            <a:ext cx="13182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стар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парк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син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озер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спортивн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школ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последн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станци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новых дом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82700" y="2061835"/>
            <a:ext cx="661089" cy="26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35" b="1" dirty="0"/>
              <a:t>Где?</a:t>
            </a:r>
            <a:r>
              <a:rPr lang="ru-RU" sz="852" dirty="0"/>
              <a:t>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2741155" y="2358422"/>
            <a:ext cx="202805" cy="105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2768950" y="2551734"/>
            <a:ext cx="169004" cy="1014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71763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6"/>
            <a:ext cx="5049769" cy="2462213"/>
          </a:xfrm>
        </p:spPr>
        <p:txBody>
          <a:bodyPr/>
          <a:lstStyle/>
          <a:p>
            <a:r>
              <a:rPr lang="ru-RU" b="1" dirty="0" smtClean="0"/>
              <a:t>Ответьте </a:t>
            </a:r>
            <a:r>
              <a:rPr lang="ru-RU" b="1" dirty="0"/>
              <a:t>кратко на вопросы по образцу.</a:t>
            </a:r>
          </a:p>
          <a:p>
            <a:r>
              <a:rPr lang="ru-RU" sz="1600" dirty="0"/>
              <a:t>Где находится музей?  – Возле дома (сад, парк, университет, стадион, сквер).</a:t>
            </a:r>
          </a:p>
          <a:p>
            <a:r>
              <a:rPr lang="ru-RU" sz="1600" dirty="0"/>
              <a:t>Где можно найти газетный киоск? - Около школы, (больница, поликлиника, остановка).</a:t>
            </a:r>
          </a:p>
          <a:p>
            <a:r>
              <a:rPr lang="ru-RU" sz="1600" dirty="0"/>
              <a:t>Где стоит памятник? – У входа в музей (въезд в город, здание театра, вокзал</a:t>
            </a:r>
            <a:r>
              <a:rPr lang="ru-RU" sz="1600" dirty="0" smtClean="0"/>
              <a:t>).</a:t>
            </a:r>
          </a:p>
          <a:p>
            <a:endParaRPr lang="ru-RU" sz="1600" dirty="0"/>
          </a:p>
          <a:p>
            <a:r>
              <a:rPr lang="ru-RU" b="1" dirty="0"/>
              <a:t>!  </a:t>
            </a:r>
            <a:r>
              <a:rPr lang="ru-RU" dirty="0"/>
              <a:t>Чтобы сказать, где находится предмет, нужны существительные в </a:t>
            </a:r>
            <a:r>
              <a:rPr lang="ru-RU" b="1" i="1" dirty="0"/>
              <a:t>родительном падеже</a:t>
            </a:r>
            <a:r>
              <a:rPr lang="ru-RU" dirty="0"/>
              <a:t> с предлогами </a:t>
            </a:r>
            <a:r>
              <a:rPr lang="ru-RU" b="1" i="1" dirty="0"/>
              <a:t>у, возле, около, недалеко от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8434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6"/>
            <a:ext cx="5049769" cy="2400657"/>
          </a:xfrm>
        </p:spPr>
        <p:txBody>
          <a:bodyPr/>
          <a:lstStyle/>
          <a:p>
            <a:r>
              <a:rPr lang="ru-RU" sz="1600" dirty="0" smtClean="0"/>
              <a:t>Где </a:t>
            </a:r>
            <a:r>
              <a:rPr lang="ru-RU" sz="1600" dirty="0"/>
              <a:t>находится </a:t>
            </a:r>
            <a:r>
              <a:rPr lang="ru-RU" sz="1600" dirty="0" smtClean="0"/>
              <a:t>музей?  </a:t>
            </a:r>
            <a:r>
              <a:rPr lang="ru-RU" sz="1600" dirty="0"/>
              <a:t>– Возле </a:t>
            </a:r>
            <a:r>
              <a:rPr lang="ru-RU" sz="1600" dirty="0" smtClean="0"/>
              <a:t>дома, возле сада,  возле парка,  возле университета, возле стадиона, возле сквера.</a:t>
            </a:r>
            <a:endParaRPr lang="ru-RU" sz="1600" dirty="0"/>
          </a:p>
          <a:p>
            <a:r>
              <a:rPr lang="ru-RU" sz="1600" dirty="0"/>
              <a:t>Где можно найти газетный киоск? - Около школы, </a:t>
            </a:r>
            <a:r>
              <a:rPr lang="ru-RU" sz="1600" dirty="0" smtClean="0"/>
              <a:t>около больницы, около поликлиники, около остановки.</a:t>
            </a:r>
            <a:endParaRPr lang="ru-RU" sz="1600" dirty="0"/>
          </a:p>
          <a:p>
            <a:r>
              <a:rPr lang="ru-RU" sz="1600" dirty="0"/>
              <a:t>Где стоит памятник? – У входа в музей </a:t>
            </a:r>
            <a:r>
              <a:rPr lang="ru-RU" sz="1600" dirty="0" smtClean="0"/>
              <a:t>, у въезда </a:t>
            </a:r>
            <a:r>
              <a:rPr lang="ru-RU" sz="1600" dirty="0"/>
              <a:t>в город, </a:t>
            </a:r>
            <a:r>
              <a:rPr lang="ru-RU" sz="1600" dirty="0" smtClean="0"/>
              <a:t>у здания </a:t>
            </a:r>
            <a:r>
              <a:rPr lang="ru-RU" sz="1600" dirty="0"/>
              <a:t>театра</a:t>
            </a:r>
            <a:r>
              <a:rPr lang="ru-RU" sz="1600" dirty="0" smtClean="0"/>
              <a:t>, у вокзала.</a:t>
            </a:r>
          </a:p>
          <a:p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37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62829"/>
            <a:ext cx="5486400" cy="883860"/>
          </a:xfrm>
        </p:spPr>
        <p:txBody>
          <a:bodyPr/>
          <a:lstStyle/>
          <a:p>
            <a:r>
              <a:rPr lang="ru-RU" b="1" dirty="0" smtClean="0"/>
              <a:t>Прочитайте </a:t>
            </a:r>
            <a:r>
              <a:rPr lang="ru-RU" b="1" dirty="0"/>
              <a:t>текст. Правильно поставьте окончания существительных в родительном падеже</a:t>
            </a:r>
            <a:r>
              <a:rPr lang="ru-RU" b="1" dirty="0" smtClean="0"/>
              <a:t>.</a:t>
            </a:r>
          </a:p>
          <a:p>
            <a:endParaRPr lang="ru-RU" b="1" dirty="0"/>
          </a:p>
          <a:p>
            <a:endParaRPr lang="ru-RU" b="1" dirty="0"/>
          </a:p>
        </p:txBody>
      </p:sp>
      <p:pic>
        <p:nvPicPr>
          <p:cNvPr id="4" name="Рисунок 3" descr="Image resu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1584" y="791691"/>
            <a:ext cx="2057400" cy="182124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2286" y="936625"/>
            <a:ext cx="3733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Музей искусств Узбекистана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основан в 1918 году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Вначале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коллекция картин,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скульптуры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фарфора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находилась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доме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князя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Романова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недалеко от сквер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Амира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Темура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У вход… во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дворец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лежали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олени с ветвистыми рогами.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Вокруг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дом… был тенистый сад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043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62829"/>
            <a:ext cx="5486400" cy="369332"/>
          </a:xfrm>
        </p:spPr>
        <p:txBody>
          <a:bodyPr/>
          <a:lstStyle/>
          <a:p>
            <a:endParaRPr lang="ru-RU" b="1" dirty="0"/>
          </a:p>
          <a:p>
            <a:endParaRPr lang="ru-RU" b="1" dirty="0"/>
          </a:p>
        </p:txBody>
      </p:sp>
      <p:pic>
        <p:nvPicPr>
          <p:cNvPr id="4" name="Рисунок 3" descr="Image resu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1584" y="791691"/>
            <a:ext cx="2057400" cy="182124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39700" y="562829"/>
            <a:ext cx="36963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Музей искусств Узбекистана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основан в 1918 году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Вначале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коллекция картин,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скульптуры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фарфора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находилась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доме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князя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Романова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недалеко от </a:t>
            </a:r>
            <a:r>
              <a:rPr lang="ru-RU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сквер</a:t>
            </a:r>
            <a:r>
              <a:rPr lang="ru-RU" sz="16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6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Амира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Темура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У </a:t>
            </a:r>
            <a:r>
              <a:rPr lang="ru-RU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вход</a:t>
            </a:r>
            <a:r>
              <a:rPr lang="ru-RU" sz="1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дворец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лежали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олени с ветвистыми рогами.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Вокруг </a:t>
            </a:r>
            <a:r>
              <a:rPr lang="ru-RU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  <a:r>
              <a:rPr lang="ru-RU" sz="16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был тенистый сад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63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134621" cy="1969770"/>
          </a:xfrm>
        </p:spPr>
        <p:txBody>
          <a:bodyPr/>
          <a:lstStyle/>
          <a:p>
            <a:r>
              <a:rPr lang="ru-RU" sz="1600" dirty="0"/>
              <a:t>В залах у стен… стояли низкие диваны. Около картин… известных мастеров висели бухарские ковры и драгоценное оружие. Князь завещал свою коллекцию Ташкенту. </a:t>
            </a:r>
          </a:p>
          <a:p>
            <a:r>
              <a:rPr lang="ru-RU" sz="1600" dirty="0"/>
              <a:t>Новое здание Государственного музея изобразительных искусств находится недалеко от институт… востоковедения. Недалеко от музе… – проспект Амира </a:t>
            </a:r>
            <a:r>
              <a:rPr lang="ru-RU" sz="1600" dirty="0" err="1"/>
              <a:t>Темура</a:t>
            </a:r>
            <a:r>
              <a:rPr lang="ru-RU" sz="16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1896" y="20034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11300" y="568117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9300" y="804942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59300" y="2003425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875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5134621" cy="2492990"/>
          </a:xfrm>
        </p:spPr>
        <p:txBody>
          <a:bodyPr/>
          <a:lstStyle/>
          <a:p>
            <a:r>
              <a:rPr lang="ru-RU" sz="1600" dirty="0"/>
              <a:t>Напротив </a:t>
            </a:r>
            <a:r>
              <a:rPr lang="ru-RU" sz="1600" dirty="0" err="1" smtClean="0"/>
              <a:t>здани</a:t>
            </a:r>
            <a:r>
              <a:rPr lang="ru-RU" sz="1600" dirty="0"/>
              <a:t>… находится памятник </a:t>
            </a:r>
            <a:r>
              <a:rPr lang="ru-RU" sz="1600" dirty="0" err="1"/>
              <a:t>Зульфие</a:t>
            </a:r>
            <a:r>
              <a:rPr lang="ru-RU" sz="1600" dirty="0"/>
              <a:t>. </a:t>
            </a:r>
            <a:endParaRPr lang="ru-RU" sz="1600" dirty="0" smtClean="0"/>
          </a:p>
          <a:p>
            <a:r>
              <a:rPr lang="ru-RU" sz="1600" dirty="0" smtClean="0"/>
              <a:t>В </a:t>
            </a:r>
            <a:r>
              <a:rPr lang="ru-RU" sz="1600" dirty="0"/>
              <a:t>музее много картин известных зарубежных мастеров. Возле картин... </a:t>
            </a:r>
            <a:r>
              <a:rPr lang="ru-RU" sz="1600" dirty="0" err="1"/>
              <a:t>И.Шишкина</a:t>
            </a:r>
            <a:r>
              <a:rPr lang="ru-RU" sz="1600" dirty="0"/>
              <a:t> и </a:t>
            </a:r>
            <a:r>
              <a:rPr lang="ru-RU" sz="1600" dirty="0" err="1"/>
              <a:t>И.Айвазовского</a:t>
            </a:r>
            <a:r>
              <a:rPr lang="ru-RU" sz="1600" dirty="0"/>
              <a:t> можно увидеть прекрасные пейзажи Урала </a:t>
            </a:r>
            <a:r>
              <a:rPr lang="ru-RU" sz="1600" dirty="0" err="1"/>
              <a:t>Тансыкбаева</a:t>
            </a:r>
            <a:r>
              <a:rPr lang="ru-RU" sz="1600" dirty="0"/>
              <a:t>. Недалеко от портрет… дочери </a:t>
            </a:r>
            <a:r>
              <a:rPr lang="ru-RU" sz="1600" dirty="0" err="1"/>
              <a:t>И.Е.Репина</a:t>
            </a:r>
            <a:r>
              <a:rPr lang="ru-RU" sz="1600" dirty="0"/>
              <a:t> смотрят на </a:t>
            </a:r>
            <a:r>
              <a:rPr lang="ru-RU" sz="1600" dirty="0" smtClean="0"/>
              <a:t>нас </a:t>
            </a:r>
            <a:r>
              <a:rPr lang="ru-RU" sz="1600" dirty="0"/>
              <a:t>«Подруги» и «Девушка с дутаром» Павла </a:t>
            </a:r>
            <a:r>
              <a:rPr lang="ru-RU" sz="1600" dirty="0" err="1"/>
              <a:t>Бенькова</a:t>
            </a:r>
            <a:r>
              <a:rPr lang="ru-RU" sz="1600" dirty="0"/>
              <a:t>. Возле картин… </a:t>
            </a:r>
            <a:r>
              <a:rPr lang="ru-RU" sz="1600" dirty="0" err="1"/>
              <a:t>Усто</a:t>
            </a:r>
            <a:r>
              <a:rPr lang="ru-RU" sz="1600" dirty="0"/>
              <a:t> </a:t>
            </a:r>
            <a:r>
              <a:rPr lang="ru-RU" sz="1600" dirty="0" err="1"/>
              <a:t>Мумина</a:t>
            </a:r>
            <a:r>
              <a:rPr lang="ru-RU" sz="1600" dirty="0"/>
              <a:t> – полотна Николая </a:t>
            </a:r>
            <a:r>
              <a:rPr lang="ru-RU" sz="1600" dirty="0" err="1"/>
              <a:t>Карахана</a:t>
            </a:r>
            <a:r>
              <a:rPr lang="ru-RU" sz="1600" dirty="0"/>
              <a:t> и Фалька. Вокруг музе… всегда группы туристов.</a:t>
            </a:r>
          </a:p>
          <a:p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01374" y="1034434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63700" y="556568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78300" y="150238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87382" y="1989571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82700" y="2460625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547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Музей искусств Узбекистана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00" y="555625"/>
            <a:ext cx="5410200" cy="2514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5366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325348" cy="1054135"/>
          </a:xfrm>
        </p:spPr>
        <p:txBody>
          <a:bodyPr/>
          <a:lstStyle/>
          <a:p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Шишкин. «Утро в сосновом бору»</a:t>
            </a:r>
            <a:b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Шишкин, Иван Ив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Шишкин, Иван Иванович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67" y="586583"/>
            <a:ext cx="4992863" cy="25651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9051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900" y="794"/>
            <a:ext cx="5877702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44530" y="427539"/>
            <a:ext cx="3345681" cy="41254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208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81" b="1" i="1" dirty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078" y="1007913"/>
            <a:ext cx="5305172" cy="1925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2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Побываем в картинной галерее.</a:t>
            </a:r>
          </a:p>
          <a:p>
            <a:r>
              <a:rPr lang="ru-RU" sz="1702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Познакомимся с работами известных художников.</a:t>
            </a:r>
          </a:p>
          <a:p>
            <a:r>
              <a:rPr lang="ru-RU" sz="1702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Повторим </a:t>
            </a:r>
            <a:r>
              <a:rPr lang="ru-RU" sz="1702" b="1" i="1" dirty="0">
                <a:latin typeface="Arial" panose="020B0604020202020204" pitchFamily="34" charset="0"/>
                <a:cs typeface="Arial" panose="020B0604020202020204" pitchFamily="34" charset="0"/>
              </a:rPr>
              <a:t>выражение начального и конечного пунктов движения.</a:t>
            </a:r>
          </a:p>
          <a:p>
            <a:r>
              <a:rPr lang="ru-RU" sz="1702" b="1" i="1" dirty="0">
                <a:latin typeface="Arial" panose="020B0604020202020204" pitchFamily="34" charset="0"/>
                <a:cs typeface="Arial" panose="020B0604020202020204" pitchFamily="34" charset="0"/>
              </a:rPr>
              <a:t>Научимся говорить о местонахождении предмета.</a:t>
            </a:r>
          </a:p>
        </p:txBody>
      </p:sp>
      <p:pic>
        <p:nvPicPr>
          <p:cNvPr id="7" name="Picture 2" descr="смайлик картинки, Фотографии и изображения - 123R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414" y="1374933"/>
            <a:ext cx="1115612" cy="10040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0475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Айвазовский. «Девятый вал»</a:t>
            </a:r>
            <a:b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20" name="Picture 4" descr="Девятый вал. Айвазовский И.К. . &quot;Шедевры Русского музея&quot;. Государственный  Русский музей. Artefac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583868"/>
            <a:ext cx="5249148" cy="24863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484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 smtClean="0"/>
              <a:t>Павел Петрович </a:t>
            </a:r>
            <a:r>
              <a:rPr lang="ru-RU" dirty="0" err="1" smtClean="0"/>
              <a:t>Беньков</a:t>
            </a:r>
            <a:endParaRPr lang="ru-RU" dirty="0"/>
          </a:p>
        </p:txBody>
      </p:sp>
      <p:sp>
        <p:nvSpPr>
          <p:cNvPr id="4" name="AutoShape 2" descr="Беньков П.П. Подруги. - Ташкент I vsedaokolo.uz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Узбекский импрессионист -Павел Беньков (Алина Алексеева-Маркезин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311" y="631825"/>
            <a:ext cx="2518975" cy="23933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Беньков П.П. Подруги. - Ташкент I vsedaokolo.uz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Беньков П.П. Подруги. - Ташкент I vsedaokolo.uz | Faceboo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2" name="Picture 12" descr="Художники и Поэты в Twitter: &quot;Павел Беньков «Подруги». 1940 г.  Государственный музей искусств Узбекистана. Ташкент.… 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55" y="631825"/>
            <a:ext cx="2622044" cy="23933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3268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5049769" cy="1107996"/>
          </a:xfrm>
        </p:spPr>
        <p:txBody>
          <a:bodyPr/>
          <a:lstStyle/>
          <a:p>
            <a:r>
              <a:rPr lang="ru-RU" b="1" dirty="0" smtClean="0"/>
              <a:t>Поговорите </a:t>
            </a:r>
            <a:r>
              <a:rPr lang="ru-RU" b="1" dirty="0"/>
              <a:t>с друзьями об искусстве. Задать вопросы и ответить на них поможет таблица.</a:t>
            </a:r>
          </a:p>
          <a:p>
            <a:r>
              <a:rPr lang="ru-RU" dirty="0"/>
              <a:t>Образец: - Где находятся фарфоровые статуэтки? </a:t>
            </a:r>
          </a:p>
          <a:p>
            <a:r>
              <a:rPr lang="ru-RU" dirty="0"/>
              <a:t>               - Они стоят </a:t>
            </a:r>
            <a:r>
              <a:rPr lang="ru-RU" b="1" i="1" dirty="0"/>
              <a:t>вокруг керамической вазы</a:t>
            </a:r>
            <a:r>
              <a:rPr lang="ru-RU" dirty="0"/>
              <a:t>.</a:t>
            </a:r>
          </a:p>
          <a:p>
            <a:r>
              <a:rPr lang="ru-RU" dirty="0"/>
              <a:t>               - А! Я вижу! Это как раз </a:t>
            </a:r>
            <a:r>
              <a:rPr lang="ru-RU" b="1" i="1" dirty="0"/>
              <a:t>возле чудесного натюрморта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AutoShape 2" descr="УЗБЕЧКА С КУРАМИ.ТАШКЕНТ.» на интернет-аукционе Меш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УЗБЕЧКА С КУРАМИ.ТАШКЕНТ.» на интернет-аукционе Меш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Керамическая ваза Кобальт синий, ваза, синий, ваза, цветы png | PNGWi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1629847"/>
            <a:ext cx="1676400" cy="144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Дом-музей Урала Тансыкбаева и выставка Валентина Бизяева «Образы родного  края» | Искусство в Узбекиста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432" y="1677974"/>
            <a:ext cx="1945997" cy="13996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Статуэтки и скульптуры в разделе Фарфор, Фаянс, Керамика. #Детство по  возрастанию цены + достав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C4D5E5"/>
              </a:clrFrom>
              <a:clrTo>
                <a:srgbClr val="C4D5E5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17" y="2275138"/>
            <a:ext cx="746125" cy="8374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Статуэтка СССР «Узбек с бубном» (Узбекский танец), Дулево, фарфор,  скульптор Малышева Н. А. Нет в наличии Автор: Ск. Малышева Н.А.… | Статуэтка,  Фарфор, Скульптур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7326" y="1817938"/>
            <a:ext cx="857054" cy="10716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6" descr="Фарфоровая статуэтка &quot;Узбек с виноградом&quot; СССР ЛФЗ 1930-1980-е гг . Фарфоровые  статуэтки. Купить в интернет-магазине антиквариата в Москве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8" descr="Фарфоровая статуэтка &quot;Узбек с виноградом&quot; СССР ЛФЗ 1930-1980-е гг . Фарфоровые  статуэтки. Купить в интернет-магазине антиквариата в Москве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0" descr="Фарфоровая статуэтка &quot;Узбек с виноградом&quot; СССР ЛФЗ 1930-1980-е гг . Фарфоровые  статуэтки. Купить в интернет-магазине антиквариата в Москве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744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Рассмотрим таблицу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60904131"/>
              </p:ext>
            </p:extLst>
          </p:nvPr>
        </p:nvGraphicFramePr>
        <p:xfrm>
          <a:off x="139700" y="555625"/>
          <a:ext cx="5486400" cy="25146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88079">
                  <a:extLst>
                    <a:ext uri="{9D8B030D-6E8A-4147-A177-3AD203B41FA5}">
                      <a16:colId xmlns="" xmlns:a16="http://schemas.microsoft.com/office/drawing/2014/main" val="63257921"/>
                    </a:ext>
                  </a:extLst>
                </a:gridCol>
                <a:gridCol w="1131321">
                  <a:extLst>
                    <a:ext uri="{9D8B030D-6E8A-4147-A177-3AD203B41FA5}">
                      <a16:colId xmlns="" xmlns:a16="http://schemas.microsoft.com/office/drawing/2014/main" val="1166368761"/>
                    </a:ext>
                  </a:extLst>
                </a:gridCol>
                <a:gridCol w="898044">
                  <a:extLst>
                    <a:ext uri="{9D8B030D-6E8A-4147-A177-3AD203B41FA5}">
                      <a16:colId xmlns="" xmlns:a16="http://schemas.microsoft.com/office/drawing/2014/main" val="921575798"/>
                    </a:ext>
                  </a:extLst>
                </a:gridCol>
                <a:gridCol w="1768956">
                  <a:extLst>
                    <a:ext uri="{9D8B030D-6E8A-4147-A177-3AD203B41FA5}">
                      <a16:colId xmlns="" xmlns:a16="http://schemas.microsoft.com/office/drawing/2014/main" val="1066967816"/>
                    </a:ext>
                  </a:extLst>
                </a:gridCol>
              </a:tblGrid>
              <a:tr h="3109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кто? что?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00" marR="44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делает?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00" marR="4450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где?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00" marR="445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38857415"/>
                  </a:ext>
                </a:extLst>
              </a:tr>
              <a:tr h="22036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Музей искусств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Выставка керамики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Картинная галерея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Художник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Портрет матери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Фарфоровые статуэтки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Мраморная статуя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00" marR="445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находится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стоят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располагается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растёт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живёт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висит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открывается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00" marR="445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возле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недалеко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вокруг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позади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напротив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00" marR="445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городского сквера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старинного здания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горного пейзажа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нашего дома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керамической вазы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входа в музей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чудесного натюрморта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500" marR="44500" marT="0" marB="0"/>
                </a:tc>
                <a:extLst>
                  <a:ext uri="{0D108BD9-81ED-4DB2-BD59-A6C34878D82A}">
                    <a16:rowId xmlns="" xmlns:a16="http://schemas.microsoft.com/office/drawing/2014/main" val="3580949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8665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err="1" smtClean="0"/>
              <a:t>Усто</a:t>
            </a:r>
            <a:r>
              <a:rPr lang="ru-RU" dirty="0" smtClean="0"/>
              <a:t> </a:t>
            </a:r>
            <a:r>
              <a:rPr lang="ru-RU" dirty="0" err="1" smtClean="0"/>
              <a:t>Мумин</a:t>
            </a:r>
            <a:r>
              <a:rPr lang="ru-RU" dirty="0" smtClean="0"/>
              <a:t>  -  Александр Николаев</a:t>
            </a:r>
            <a:endParaRPr lang="ru-RU" dirty="0"/>
          </a:p>
        </p:txBody>
      </p:sp>
      <p:pic>
        <p:nvPicPr>
          <p:cNvPr id="3074" name="Picture 2" descr="Николаев, Александр Васильевич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41234"/>
            <a:ext cx="1965325" cy="19868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художник усто Мумин - Поиск в Google | Asian art, Art, Paint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741235"/>
            <a:ext cx="1574927" cy="20126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Айсель : День шедевра: Мальчик с перепёлкой А. Николаев - Усто-Муми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463" y="741234"/>
            <a:ext cx="1590198" cy="20126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7641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Илья Репин «Портрет матери» </a:t>
            </a:r>
            <a:endParaRPr lang="ru-RU" dirty="0"/>
          </a:p>
        </p:txBody>
      </p:sp>
      <p:pic>
        <p:nvPicPr>
          <p:cNvPr id="4098" name="Picture 2" descr="Илья Репин. Выставка, которую надо посетить. (1): stroganov — LiveJour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573" y="617349"/>
            <a:ext cx="1968474" cy="2357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Репин, Илья Ефимович | Наука | Fand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99" y="617349"/>
            <a:ext cx="1486654" cy="1691070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Портрет Нади Репиной. Репин И.Е. . &quot;Русское искусство XIX века в  Радищевском музее&quot;. Радищевский музей. Artefac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802121"/>
            <a:ext cx="1940799" cy="2146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036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74625"/>
            <a:ext cx="5410199" cy="249337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вежливо спросить о местонахождении предмета?</a:t>
            </a:r>
            <a:endParaRPr lang="ru-RU" sz="1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5900" y="708025"/>
            <a:ext cx="4724400" cy="2139252"/>
          </a:xfrm>
          <a:prstGeom prst="roundRect">
            <a:avLst>
              <a:gd name="adj" fmla="val 15512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46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endParaRPr lang="ru-RU" sz="946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" name="TextBox 9"/>
          <p:cNvSpPr txBox="1"/>
          <p:nvPr/>
        </p:nvSpPr>
        <p:spPr>
          <a:xfrm>
            <a:off x="292100" y="928313"/>
            <a:ext cx="457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Где находится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(располагается)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музей?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Где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висит пейзаж (стоит памятник)?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   лежит экспонат?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Где   можно найти картины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Усто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Мумина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Где   тут у вас буфет?</a:t>
            </a:r>
          </a:p>
        </p:txBody>
      </p:sp>
      <p:pic>
        <p:nvPicPr>
          <p:cNvPr id="6" name="Picture 2" descr="D:\клипарт\сказка\этикет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3241" y="1965642"/>
            <a:ext cx="946518" cy="10140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2967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D:\клипарт\Деревья\0_77e48_a85b7bf3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2862" y="2535046"/>
            <a:ext cx="709816" cy="198296"/>
          </a:xfrm>
          <a:prstGeom prst="rect">
            <a:avLst/>
          </a:prstGeom>
          <a:noFill/>
        </p:spPr>
      </p:pic>
      <p:pic>
        <p:nvPicPr>
          <p:cNvPr id="1039" name="Picture 15" descr="D:\клипарт\Деревья\0_77e48_a85b7bf3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5115" y="2535046"/>
            <a:ext cx="646305" cy="198296"/>
          </a:xfrm>
          <a:prstGeom prst="rect">
            <a:avLst/>
          </a:prstGeom>
          <a:noFill/>
        </p:spPr>
      </p:pic>
      <p:pic>
        <p:nvPicPr>
          <p:cNvPr id="1038" name="Picture 14" descr="D:\клипарт\Деревья\0_77e48_a85b7bf3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9321" y="1352019"/>
            <a:ext cx="901347" cy="198296"/>
          </a:xfrm>
          <a:prstGeom prst="rect">
            <a:avLst/>
          </a:prstGeom>
          <a:noFill/>
        </p:spPr>
      </p:pic>
      <p:pic>
        <p:nvPicPr>
          <p:cNvPr id="1037" name="Picture 13" descr="D:\клипарт\Деревья\0_77e48_a85b7bf3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5889" y="2535046"/>
            <a:ext cx="901347" cy="198296"/>
          </a:xfrm>
          <a:prstGeom prst="rect">
            <a:avLst/>
          </a:prstGeom>
          <a:noFill/>
        </p:spPr>
      </p:pic>
      <p:pic>
        <p:nvPicPr>
          <p:cNvPr id="1036" name="Picture 12" descr="D:\клипарт\Деревья\0_77e48_a85b7bf3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3490" y="1352019"/>
            <a:ext cx="901347" cy="198296"/>
          </a:xfrm>
          <a:prstGeom prst="rect">
            <a:avLst/>
          </a:prstGeom>
          <a:noFill/>
        </p:spPr>
      </p:pic>
      <p:pic>
        <p:nvPicPr>
          <p:cNvPr id="1035" name="Picture 11" descr="D:\клипарт\Деревья\0_77e48_a85b7bf3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058" y="1352019"/>
            <a:ext cx="901347" cy="198296"/>
          </a:xfrm>
          <a:prstGeom prst="rect">
            <a:avLst/>
          </a:prstGeom>
          <a:noFill/>
        </p:spPr>
      </p:pic>
      <p:pic>
        <p:nvPicPr>
          <p:cNvPr id="23" name="Picture 7" descr="D:\клипарт\Деревья\0_73558_64b17188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855" y="2028034"/>
            <a:ext cx="405609" cy="503515"/>
          </a:xfrm>
          <a:prstGeom prst="rect">
            <a:avLst/>
          </a:prstGeom>
          <a:noFill/>
        </p:spPr>
      </p:pic>
      <p:pic>
        <p:nvPicPr>
          <p:cNvPr id="16" name="Picture 5" descr="D:\клипарт\Деревья\0_73557_2b7d2710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795521" y="878808"/>
            <a:ext cx="371808" cy="469653"/>
          </a:xfrm>
          <a:prstGeom prst="rect">
            <a:avLst/>
          </a:prstGeom>
          <a:noFill/>
        </p:spPr>
      </p:pic>
      <p:pic>
        <p:nvPicPr>
          <p:cNvPr id="1030" name="Picture 6" descr="D:\клипарт\Деревья\0_73559_874b5dbd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5927" y="845008"/>
            <a:ext cx="395844" cy="4672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699" y="92020"/>
            <a:ext cx="4812665" cy="315471"/>
          </a:xfrm>
        </p:spPr>
        <p:txBody>
          <a:bodyPr/>
          <a:lstStyle/>
          <a:p>
            <a:pPr algn="ctr"/>
            <a:r>
              <a:rPr lang="ru-RU" b="1" dirty="0" smtClean="0"/>
              <a:t>Где растут деревья?</a:t>
            </a:r>
            <a:endParaRPr lang="ru-RU" b="1" dirty="0"/>
          </a:p>
        </p:txBody>
      </p:sp>
      <p:pic>
        <p:nvPicPr>
          <p:cNvPr id="7" name="Picture 2" descr="D:\клипарт\дома\0_15cb25_1b57c69d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26517" y="2230839"/>
            <a:ext cx="473961" cy="500004"/>
          </a:xfrm>
          <a:prstGeom prst="rect">
            <a:avLst/>
          </a:prstGeom>
          <a:noFill/>
        </p:spPr>
      </p:pic>
      <p:pic>
        <p:nvPicPr>
          <p:cNvPr id="10" name="Picture 2" descr="D:\клипарт\дома\0_15cb25_1b57c69d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6295" y="1014011"/>
            <a:ext cx="473961" cy="500004"/>
          </a:xfrm>
          <a:prstGeom prst="rect">
            <a:avLst/>
          </a:prstGeom>
          <a:noFill/>
        </p:spPr>
      </p:pic>
      <p:pic>
        <p:nvPicPr>
          <p:cNvPr id="11" name="Picture 2" descr="D:\клипарт\дома\0_15cb25_1b57c69d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2126" y="1047812"/>
            <a:ext cx="473961" cy="500004"/>
          </a:xfrm>
          <a:prstGeom prst="rect">
            <a:avLst/>
          </a:prstGeom>
          <a:noFill/>
        </p:spPr>
      </p:pic>
      <p:pic>
        <p:nvPicPr>
          <p:cNvPr id="1029" name="Picture 5" descr="D:\клипарт\Деревья\0_73557_2b7d2710_S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990058" y="878808"/>
            <a:ext cx="423636" cy="535119"/>
          </a:xfrm>
          <a:prstGeom prst="rect">
            <a:avLst/>
          </a:prstGeom>
          <a:noFill/>
        </p:spPr>
      </p:pic>
      <p:pic>
        <p:nvPicPr>
          <p:cNvPr id="1026" name="Picture 2" descr="D:\клипарт\дома\0_15cb25_1b57c69d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26663" y="1014011"/>
            <a:ext cx="473961" cy="500004"/>
          </a:xfrm>
          <a:prstGeom prst="rect">
            <a:avLst/>
          </a:prstGeom>
          <a:noFill/>
        </p:spPr>
      </p:pic>
      <p:pic>
        <p:nvPicPr>
          <p:cNvPr id="1028" name="Picture 4" descr="D:\клипарт\Деревья\0_73556_49fea20c_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63268" y="878808"/>
            <a:ext cx="458939" cy="569717"/>
          </a:xfrm>
          <a:prstGeom prst="rect">
            <a:avLst/>
          </a:prstGeom>
          <a:noFill/>
        </p:spPr>
      </p:pic>
      <p:pic>
        <p:nvPicPr>
          <p:cNvPr id="13" name="Picture 4" descr="D:\клипарт\Деревья\0_73556_49fea20c_S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36333" y="911209"/>
            <a:ext cx="405609" cy="503515"/>
          </a:xfrm>
          <a:prstGeom prst="rect">
            <a:avLst/>
          </a:prstGeom>
          <a:noFill/>
        </p:spPr>
      </p:pic>
      <p:pic>
        <p:nvPicPr>
          <p:cNvPr id="14" name="Picture 4" descr="D:\клипарт\Деревья\0_73556_49fea20c_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06885" y="845007"/>
            <a:ext cx="458939" cy="569717"/>
          </a:xfrm>
          <a:prstGeom prst="rect">
            <a:avLst/>
          </a:prstGeom>
          <a:noFill/>
        </p:spPr>
      </p:pic>
      <p:pic>
        <p:nvPicPr>
          <p:cNvPr id="15" name="Picture 5" descr="D:\клипарт\Деревья\0_73557_2b7d2710_S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051904" y="878808"/>
            <a:ext cx="423636" cy="535119"/>
          </a:xfrm>
          <a:prstGeom prst="rect">
            <a:avLst/>
          </a:prstGeom>
          <a:noFill/>
        </p:spPr>
      </p:pic>
      <p:pic>
        <p:nvPicPr>
          <p:cNvPr id="1031" name="Picture 7" descr="D:\клипарт\Деревья\0_73558_64b17188_S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96923" y="1115414"/>
            <a:ext cx="309652" cy="384395"/>
          </a:xfrm>
          <a:prstGeom prst="rect">
            <a:avLst/>
          </a:prstGeom>
          <a:noFill/>
        </p:spPr>
      </p:pic>
      <p:pic>
        <p:nvPicPr>
          <p:cNvPr id="20" name="Picture 4" descr="D:\клипарт\Деревья\0_73556_49fea20c_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81498" y="1994233"/>
            <a:ext cx="458939" cy="569717"/>
          </a:xfrm>
          <a:prstGeom prst="rect">
            <a:avLst/>
          </a:prstGeom>
          <a:noFill/>
        </p:spPr>
      </p:pic>
      <p:pic>
        <p:nvPicPr>
          <p:cNvPr id="21" name="Picture 4" descr="D:\клипарт\Деревья\0_73556_49fea20c_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9666" y="2332241"/>
            <a:ext cx="458939" cy="569717"/>
          </a:xfrm>
          <a:prstGeom prst="rect">
            <a:avLst/>
          </a:prstGeom>
          <a:noFill/>
        </p:spPr>
      </p:pic>
      <p:pic>
        <p:nvPicPr>
          <p:cNvPr id="22" name="Picture 6" descr="D:\клипарт\Деревья\0_73559_874b5dbd_S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2409690" y="1994233"/>
            <a:ext cx="481754" cy="568628"/>
          </a:xfrm>
          <a:prstGeom prst="rect">
            <a:avLst/>
          </a:prstGeom>
          <a:noFill/>
        </p:spPr>
      </p:pic>
      <p:pic>
        <p:nvPicPr>
          <p:cNvPr id="9" name="Picture 2" descr="D:\клипарт\дома\0_15cb25_1b57c69d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28065" y="2230839"/>
            <a:ext cx="473961" cy="500004"/>
          </a:xfrm>
          <a:prstGeom prst="rect">
            <a:avLst/>
          </a:prstGeom>
          <a:noFill/>
        </p:spPr>
      </p:pic>
      <p:pic>
        <p:nvPicPr>
          <p:cNvPr id="8" name="Picture 2" descr="D:\клипарт\дома\0_15cb25_1b57c69d_S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78694" y="2230839"/>
            <a:ext cx="512644" cy="540812"/>
          </a:xfrm>
          <a:prstGeom prst="rect">
            <a:avLst/>
          </a:prstGeom>
          <a:noFill/>
        </p:spPr>
      </p:pic>
      <p:pic>
        <p:nvPicPr>
          <p:cNvPr id="24" name="Picture 7" descr="D:\клипарт\Деревья\0_73558_64b17188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5336" y="1994233"/>
            <a:ext cx="405609" cy="503515"/>
          </a:xfrm>
          <a:prstGeom prst="rect">
            <a:avLst/>
          </a:prstGeom>
          <a:noFill/>
        </p:spPr>
      </p:pic>
      <p:pic>
        <p:nvPicPr>
          <p:cNvPr id="25" name="Picture 4" descr="D:\клипарт\Деревья\0_73556_49fea20c_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03934" y="2298440"/>
            <a:ext cx="458939" cy="569717"/>
          </a:xfrm>
          <a:prstGeom prst="rect">
            <a:avLst/>
          </a:prstGeom>
          <a:noFill/>
        </p:spPr>
      </p:pic>
      <p:pic>
        <p:nvPicPr>
          <p:cNvPr id="1033" name="Picture 9" descr="D:\клипарт\сказочный лес\post_64_8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351422">
            <a:off x="4032126" y="2264640"/>
            <a:ext cx="452984" cy="702300"/>
          </a:xfrm>
          <a:prstGeom prst="rect">
            <a:avLst/>
          </a:prstGeom>
          <a:noFill/>
        </p:spPr>
      </p:pic>
      <p:sp>
        <p:nvSpPr>
          <p:cNvPr id="34" name="TextBox 33"/>
          <p:cNvSpPr txBox="1"/>
          <p:nvPr/>
        </p:nvSpPr>
        <p:spPr>
          <a:xfrm>
            <a:off x="1091460" y="1656226"/>
            <a:ext cx="697563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b="1" dirty="0">
                <a:solidFill>
                  <a:srgbClr val="002060"/>
                </a:solidFill>
              </a:rPr>
              <a:t>у дом</a:t>
            </a:r>
            <a:r>
              <a:rPr lang="ru-RU" sz="1325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77291" y="1656226"/>
            <a:ext cx="1058880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b="1" dirty="0">
                <a:solidFill>
                  <a:srgbClr val="002060"/>
                </a:solidFill>
              </a:rPr>
              <a:t>около дом</a:t>
            </a:r>
            <a:r>
              <a:rPr lang="ru-RU" sz="1325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896923" y="1656226"/>
            <a:ext cx="1106200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b="1" dirty="0">
                <a:solidFill>
                  <a:srgbClr val="002060"/>
                </a:solidFill>
              </a:rPr>
              <a:t>вокруг дом</a:t>
            </a:r>
            <a:r>
              <a:rPr lang="ru-RU" sz="1325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477291" y="2771651"/>
            <a:ext cx="1149610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b="1" dirty="0">
                <a:solidFill>
                  <a:srgbClr val="002060"/>
                </a:solidFill>
              </a:rPr>
              <a:t>позади дом</a:t>
            </a:r>
            <a:r>
              <a:rPr lang="ru-RU" sz="1325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761720" y="2940655"/>
            <a:ext cx="1310743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b="1" dirty="0">
                <a:solidFill>
                  <a:srgbClr val="002060"/>
                </a:solidFill>
              </a:rPr>
              <a:t>напротив дом</a:t>
            </a:r>
            <a:r>
              <a:rPr lang="ru-RU" sz="1325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56257" y="2940655"/>
            <a:ext cx="1517018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b="1" dirty="0">
                <a:solidFill>
                  <a:srgbClr val="002060"/>
                </a:solidFill>
              </a:rPr>
              <a:t>недалеко от дом</a:t>
            </a:r>
            <a:r>
              <a:rPr lang="ru-RU" sz="1325" b="1" dirty="0">
                <a:solidFill>
                  <a:srgbClr val="FF0000"/>
                </a:solidFill>
              </a:rPr>
              <a:t>а</a:t>
            </a:r>
          </a:p>
        </p:txBody>
      </p:sp>
    </p:spTree>
    <p:extLst>
      <p:ext uri="{BB962C8B-B14F-4D97-AF65-F5344CB8AC3E}">
        <p14:creationId xmlns="" xmlns:p14="http://schemas.microsoft.com/office/powerpoint/2010/main" val="228228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499" y="174625"/>
            <a:ext cx="4888865" cy="315471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где находится?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I:\Маме\Учительская деятельность\школа\Учебник 6 класс\фото учеьник 6\фото урок 11 место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608402"/>
            <a:ext cx="5333999" cy="248935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58362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410200" cy="2677656"/>
          </a:xfrm>
        </p:spPr>
        <p:txBody>
          <a:bodyPr/>
          <a:lstStyle/>
          <a:p>
            <a:r>
              <a:rPr lang="ru-RU" b="1" dirty="0" smtClean="0"/>
              <a:t>Расскажите </a:t>
            </a:r>
            <a:r>
              <a:rPr lang="ru-RU" b="1" dirty="0"/>
              <a:t>по-русски, где что находится.</a:t>
            </a:r>
          </a:p>
          <a:p>
            <a:r>
              <a:rPr lang="en-US" sz="1800" dirty="0" err="1"/>
              <a:t>Muzey</a:t>
            </a:r>
            <a:r>
              <a:rPr lang="en-US" sz="1800" dirty="0"/>
              <a:t> </a:t>
            </a:r>
            <a:r>
              <a:rPr lang="en-US" sz="1800" dirty="0" err="1"/>
              <a:t>oldida</a:t>
            </a:r>
            <a:r>
              <a:rPr lang="en-US" sz="1800" dirty="0"/>
              <a:t> </a:t>
            </a:r>
            <a:r>
              <a:rPr lang="en-US" sz="1800" dirty="0" err="1"/>
              <a:t>buyuk</a:t>
            </a:r>
            <a:r>
              <a:rPr lang="en-US" sz="1800" dirty="0"/>
              <a:t> </a:t>
            </a:r>
            <a:r>
              <a:rPr lang="en-US" sz="1800" dirty="0" err="1"/>
              <a:t>shoir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adiblarning</a:t>
            </a:r>
            <a:r>
              <a:rPr lang="en-US" sz="1800" dirty="0"/>
              <a:t> </a:t>
            </a:r>
            <a:r>
              <a:rPr lang="en-US" sz="1800" dirty="0" err="1"/>
              <a:t>byustlari</a:t>
            </a:r>
            <a:r>
              <a:rPr lang="en-US" sz="1800" dirty="0"/>
              <a:t> </a:t>
            </a:r>
            <a:r>
              <a:rPr lang="en-US" sz="1800" dirty="0" err="1"/>
              <a:t>hamda</a:t>
            </a:r>
            <a:r>
              <a:rPr lang="en-US" sz="1800" dirty="0"/>
              <a:t> </a:t>
            </a:r>
            <a:r>
              <a:rPr lang="en-US" sz="1800" dirty="0" err="1"/>
              <a:t>Navoiyning</a:t>
            </a:r>
            <a:r>
              <a:rPr lang="en-US" sz="1800" dirty="0"/>
              <a:t> </a:t>
            </a:r>
            <a:r>
              <a:rPr lang="en-US" sz="1800" dirty="0" err="1"/>
              <a:t>haykali</a:t>
            </a:r>
            <a:r>
              <a:rPr lang="en-US" sz="1800" dirty="0"/>
              <a:t> </a:t>
            </a:r>
            <a:r>
              <a:rPr lang="en-US" sz="1800" dirty="0" smtClean="0"/>
              <a:t>o</a:t>
            </a:r>
            <a:r>
              <a:rPr lang="uz-Latn-UZ" sz="1800" dirty="0" smtClean="0"/>
              <a:t>‘</a:t>
            </a:r>
            <a:r>
              <a:rPr lang="en-US" sz="1800" dirty="0" err="1" smtClean="0"/>
              <a:t>rnatilgan</a:t>
            </a:r>
            <a:r>
              <a:rPr lang="en-US" sz="1800" dirty="0" smtClean="0"/>
              <a:t>.</a:t>
            </a:r>
            <a:endParaRPr lang="uz-Latn-UZ" sz="1800" dirty="0" smtClean="0"/>
          </a:p>
          <a:p>
            <a:r>
              <a:rPr lang="ru-RU" sz="1800" dirty="0" smtClean="0"/>
              <a:t>Перед музеем находятся бюсты великих поэтов и писателей и поставлен памятник Навои.</a:t>
            </a:r>
            <a:r>
              <a:rPr lang="en-US" sz="1800" dirty="0" smtClean="0"/>
              <a:t> </a:t>
            </a:r>
            <a:endParaRPr lang="uz-Latn-UZ" sz="1800" dirty="0" smtClean="0"/>
          </a:p>
          <a:p>
            <a:r>
              <a:rPr lang="en-US" sz="1800" dirty="0" err="1" smtClean="0"/>
              <a:t>Maktabimiz</a:t>
            </a:r>
            <a:r>
              <a:rPr lang="en-US" sz="1800" dirty="0" smtClean="0"/>
              <a:t> </a:t>
            </a:r>
            <a:r>
              <a:rPr lang="en-US" sz="1800" dirty="0" err="1"/>
              <a:t>yonida</a:t>
            </a:r>
            <a:r>
              <a:rPr lang="en-US" sz="1800" dirty="0"/>
              <a:t> </a:t>
            </a:r>
            <a:r>
              <a:rPr lang="en-US" sz="1800" dirty="0" err="1"/>
              <a:t>katta</a:t>
            </a:r>
            <a:r>
              <a:rPr lang="en-US" sz="1800" dirty="0"/>
              <a:t> </a:t>
            </a:r>
            <a:r>
              <a:rPr lang="en-US" sz="1800" dirty="0" err="1"/>
              <a:t>bino</a:t>
            </a:r>
            <a:r>
              <a:rPr lang="en-US" sz="1800" dirty="0"/>
              <a:t> </a:t>
            </a:r>
            <a:r>
              <a:rPr lang="en-US" sz="1800" dirty="0" err="1"/>
              <a:t>qurildi</a:t>
            </a:r>
            <a:r>
              <a:rPr lang="en-US" sz="1800" dirty="0"/>
              <a:t>. </a:t>
            </a:r>
            <a:endParaRPr lang="ru-RU" sz="1800" dirty="0" smtClean="0"/>
          </a:p>
          <a:p>
            <a:r>
              <a:rPr lang="ru-RU" sz="1800" dirty="0" smtClean="0"/>
              <a:t>Возле школы построили большое здание.</a:t>
            </a:r>
          </a:p>
          <a:p>
            <a:r>
              <a:rPr lang="en-US" sz="1800" dirty="0" err="1" smtClean="0"/>
              <a:t>Shkaf</a:t>
            </a:r>
            <a:r>
              <a:rPr lang="en-US" sz="1800" dirty="0" smtClean="0"/>
              <a:t> </a:t>
            </a:r>
            <a:r>
              <a:rPr lang="en-US" sz="1800" dirty="0" err="1"/>
              <a:t>deraza</a:t>
            </a:r>
            <a:r>
              <a:rPr lang="en-US" sz="1800" dirty="0"/>
              <a:t> </a:t>
            </a:r>
            <a:r>
              <a:rPr lang="en-US" sz="1800" dirty="0" err="1"/>
              <a:t>yonida</a:t>
            </a:r>
            <a:r>
              <a:rPr lang="en-US" sz="1800" dirty="0"/>
              <a:t> </a:t>
            </a:r>
            <a:r>
              <a:rPr lang="en-US" sz="1800" dirty="0" err="1"/>
              <a:t>turibdi</a:t>
            </a:r>
            <a:r>
              <a:rPr lang="en-US" sz="1800" dirty="0"/>
              <a:t>. </a:t>
            </a:r>
            <a:r>
              <a:rPr lang="en-US" sz="1800" dirty="0" err="1"/>
              <a:t>Uyimiz</a:t>
            </a:r>
            <a:r>
              <a:rPr lang="en-US" sz="1800" dirty="0"/>
              <a:t> </a:t>
            </a:r>
            <a:r>
              <a:rPr lang="en-US" sz="1800" dirty="0" err="1"/>
              <a:t>yonida</a:t>
            </a:r>
            <a:r>
              <a:rPr lang="en-US" sz="1800" dirty="0"/>
              <a:t> </a:t>
            </a:r>
            <a:r>
              <a:rPr lang="en-US" sz="1800" dirty="0" err="1"/>
              <a:t>muzey</a:t>
            </a:r>
            <a:r>
              <a:rPr lang="en-US" sz="1800" dirty="0"/>
              <a:t> bor. </a:t>
            </a:r>
            <a:r>
              <a:rPr lang="en-US" sz="1800" dirty="0" err="1"/>
              <a:t>Shaxar</a:t>
            </a:r>
            <a:r>
              <a:rPr lang="en-US" sz="1800" dirty="0"/>
              <a:t> </a:t>
            </a:r>
            <a:r>
              <a:rPr lang="en-US" sz="1800" dirty="0" err="1"/>
              <a:t>yaqinidan</a:t>
            </a:r>
            <a:r>
              <a:rPr lang="en-US" sz="1800" dirty="0"/>
              <a:t> </a:t>
            </a:r>
            <a:r>
              <a:rPr lang="en-US" sz="1800" dirty="0" err="1" smtClean="0"/>
              <a:t>dary</a:t>
            </a:r>
            <a:r>
              <a:rPr lang="uz-Latn-UZ" sz="1800" dirty="0"/>
              <a:t>o</a:t>
            </a:r>
            <a:r>
              <a:rPr lang="en-US" sz="1800" dirty="0" smtClean="0"/>
              <a:t> o</a:t>
            </a:r>
            <a:r>
              <a:rPr lang="uz-Latn-UZ" sz="1800" dirty="0" smtClean="0"/>
              <a:t>‘</a:t>
            </a:r>
            <a:r>
              <a:rPr lang="en-US" sz="1800" dirty="0" err="1" smtClean="0"/>
              <a:t>tadi</a:t>
            </a:r>
            <a:r>
              <a:rPr lang="ru-RU" sz="1800" dirty="0"/>
              <a:t>.</a:t>
            </a:r>
          </a:p>
          <a:p>
            <a:endParaRPr lang="ru-RU" sz="1800" dirty="0"/>
          </a:p>
        </p:txBody>
      </p:sp>
      <p:pic>
        <p:nvPicPr>
          <p:cNvPr id="5122" name="Picture 2" descr="Государственный Музей Литературы им. Алишера Навои (State Museum of  Literature named. Alisher Navoi), Ташкент, Узбекистан - описание, фото, на  кар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46" y="631825"/>
            <a:ext cx="5445554" cy="24431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Идём по Навои. Нечётная сторона: бюсты писателей — Письма о Ташкент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769" t="5557"/>
          <a:stretch/>
        </p:blipFill>
        <p:spPr bwMode="auto">
          <a:xfrm>
            <a:off x="1244600" y="593724"/>
            <a:ext cx="3352800" cy="25193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Леонардо Востока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860" y="786605"/>
            <a:ext cx="1444625" cy="2133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0588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4"/>
            <a:ext cx="5765800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9883" y="728655"/>
            <a:ext cx="5116434" cy="2333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От учител</a:t>
            </a:r>
            <a:r>
              <a:rPr lang="ru-RU" sz="1324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мы услышали про музей знаменитого мастера пейзажа Урала </a:t>
            </a:r>
            <a:r>
              <a:rPr lang="ru-RU" sz="1324" i="1" dirty="0" err="1">
                <a:latin typeface="Arial" panose="020B0604020202020204" pitchFamily="34" charset="0"/>
                <a:cs typeface="Arial" panose="020B0604020202020204" pitchFamily="34" charset="0"/>
              </a:rPr>
              <a:t>Тансыкбаева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. До Ташкент</a:t>
            </a:r>
            <a:r>
              <a:rPr lang="ru-RU" sz="1324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мы доехали на автобусе. С автовокзал</a:t>
            </a:r>
            <a:r>
              <a:rPr lang="ru-RU" sz="1324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до музе</a:t>
            </a:r>
            <a:r>
              <a:rPr lang="ru-RU" sz="1324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отправились на метро. Потом от станци</a:t>
            </a:r>
            <a:r>
              <a:rPr lang="ru-RU" sz="1324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метро «</a:t>
            </a:r>
            <a:r>
              <a:rPr lang="ru-RU" sz="1324" i="1" dirty="0" err="1">
                <a:latin typeface="Arial" panose="020B0604020202020204" pitchFamily="34" charset="0"/>
                <a:cs typeface="Arial" panose="020B0604020202020204" pitchFamily="34" charset="0"/>
              </a:rPr>
              <a:t>Буюк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24" i="1" dirty="0" err="1">
                <a:latin typeface="Arial" panose="020B0604020202020204" pitchFamily="34" charset="0"/>
                <a:cs typeface="Arial" panose="020B0604020202020204" pitchFamily="34" charset="0"/>
              </a:rPr>
              <a:t>ипак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24" i="1" dirty="0" err="1">
                <a:latin typeface="Arial" panose="020B0604020202020204" pitchFamily="34" charset="0"/>
                <a:cs typeface="Arial" panose="020B0604020202020204" pitchFamily="34" charset="0"/>
              </a:rPr>
              <a:t>йули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» надо ехать до остановк</a:t>
            </a:r>
            <a:r>
              <a:rPr lang="ru-RU" sz="1324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«Художники». Мы ходили всюду: от мастерск</a:t>
            </a:r>
            <a:r>
              <a:rPr lang="ru-RU" sz="1324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до картинной галереи. Я не мог оторвать взгляда от горного пейзаж</a:t>
            </a:r>
            <a:r>
              <a:rPr lang="ru-RU" sz="1324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324" i="1" dirty="0" err="1">
                <a:latin typeface="Arial" panose="020B0604020202020204" pitchFamily="34" charset="0"/>
                <a:cs typeface="Arial" panose="020B0604020202020204" pitchFamily="34" charset="0"/>
              </a:rPr>
              <a:t>Чарвак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». Девочки не отходили от маленького натюрморт</a:t>
            </a:r>
            <a:r>
              <a:rPr lang="ru-RU" sz="1324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324" i="1" dirty="0" err="1">
                <a:latin typeface="Arial" panose="020B0604020202020204" pitchFamily="34" charset="0"/>
                <a:cs typeface="Arial" panose="020B0604020202020204" pitchFamily="34" charset="0"/>
              </a:rPr>
              <a:t>Цветы».В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чудесном саду росли самые </a:t>
            </a:r>
            <a:r>
              <a:rPr lang="ru-RU" sz="1324" i="1" dirty="0" err="1">
                <a:latin typeface="Arial" panose="020B0604020202020204" pitchFamily="34" charset="0"/>
                <a:cs typeface="Arial" panose="020B0604020202020204" pitchFamily="34" charset="0"/>
              </a:rPr>
              <a:t>редкиерастения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– от пирамидального дуб</a:t>
            </a:r>
            <a:r>
              <a:rPr lang="ru-RU" sz="1324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до нежной глицини</a:t>
            </a:r>
            <a:r>
              <a:rPr lang="ru-RU" sz="1324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. На обратном пути до дом</a:t>
            </a:r>
            <a:r>
              <a:rPr lang="ru-RU" sz="1324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324" i="1" dirty="0">
                <a:latin typeface="Arial" panose="020B0604020202020204" pitchFamily="34" charset="0"/>
                <a:cs typeface="Arial" panose="020B0604020202020204" pitchFamily="34" charset="0"/>
              </a:rPr>
              <a:t> все говорили о замечательном художнике.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1372" y="176795"/>
            <a:ext cx="4742175" cy="55797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513" b="1" dirty="0">
                <a:latin typeface="Arial" panose="020B0604020202020204" pitchFamily="34" charset="0"/>
                <a:cs typeface="Arial" panose="020B0604020202020204" pitchFamily="34" charset="0"/>
              </a:rPr>
              <a:t>Проверка задания для самостоятельного выполнения. Упражнение 8.</a:t>
            </a:r>
          </a:p>
        </p:txBody>
      </p:sp>
    </p:spTree>
    <p:extLst>
      <p:ext uri="{BB962C8B-B14F-4D97-AF65-F5344CB8AC3E}">
        <p14:creationId xmlns="" xmlns:p14="http://schemas.microsoft.com/office/powerpoint/2010/main" val="7166935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/>
              <a:t>В Ташкенте открылась Аллея литераторов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6"/>
            <a:ext cx="2895600" cy="2215991"/>
          </a:xfrm>
        </p:spPr>
        <p:txBody>
          <a:bodyPr/>
          <a:lstStyle/>
          <a:p>
            <a:r>
              <a:rPr lang="ru-RU" sz="1600" i="1" dirty="0"/>
              <a:t>Б</a:t>
            </a:r>
            <a:r>
              <a:rPr lang="ru-RU" sz="1600" i="1" dirty="0" smtClean="0"/>
              <a:t>ыли </a:t>
            </a:r>
            <a:r>
              <a:rPr lang="ru-RU" sz="1600" i="1" dirty="0"/>
              <a:t>установлены памятники таким выдающимся мастерам пера, как </a:t>
            </a:r>
            <a:r>
              <a:rPr lang="ru-RU" sz="1600" i="1" dirty="0" err="1"/>
              <a:t>Бабур</a:t>
            </a:r>
            <a:r>
              <a:rPr lang="ru-RU" sz="1600" i="1" dirty="0"/>
              <a:t>, </a:t>
            </a:r>
            <a:r>
              <a:rPr lang="ru-RU" sz="1600" i="1" dirty="0" err="1"/>
              <a:t>Огахи</a:t>
            </a:r>
            <a:r>
              <a:rPr lang="ru-RU" sz="1600" i="1" dirty="0"/>
              <a:t>, Бердах, Мукими, </a:t>
            </a:r>
            <a:r>
              <a:rPr lang="ru-RU" sz="1600" i="1" dirty="0" err="1"/>
              <a:t>Фуркат</a:t>
            </a:r>
            <a:r>
              <a:rPr lang="ru-RU" sz="1600" i="1" dirty="0"/>
              <a:t>, </a:t>
            </a:r>
            <a:r>
              <a:rPr lang="ru-RU" sz="1600" i="1" dirty="0" err="1"/>
              <a:t>Бехбуди</a:t>
            </a:r>
            <a:r>
              <a:rPr lang="ru-RU" sz="1600" i="1" dirty="0"/>
              <a:t>, </a:t>
            </a:r>
            <a:r>
              <a:rPr lang="ru-RU" sz="1600" i="1" dirty="0" err="1"/>
              <a:t>Авлони</a:t>
            </a:r>
            <a:r>
              <a:rPr lang="ru-RU" sz="1600" i="1" dirty="0"/>
              <a:t>, Чулпан, </a:t>
            </a:r>
            <a:r>
              <a:rPr lang="ru-RU" sz="1600" i="1" dirty="0" err="1"/>
              <a:t>Кадыри</a:t>
            </a:r>
            <a:r>
              <a:rPr lang="ru-RU" sz="1600" i="1" dirty="0"/>
              <a:t>, </a:t>
            </a:r>
            <a:r>
              <a:rPr lang="ru-RU" sz="1600" i="1" dirty="0" err="1"/>
              <a:t>Толепберген</a:t>
            </a:r>
            <a:r>
              <a:rPr lang="ru-RU" sz="1600" i="1" dirty="0"/>
              <a:t> </a:t>
            </a:r>
            <a:r>
              <a:rPr lang="ru-RU" sz="1600" i="1" dirty="0" err="1"/>
              <a:t>Кайипбергенов</a:t>
            </a:r>
            <a:r>
              <a:rPr lang="ru-RU" sz="1600" i="1" dirty="0"/>
              <a:t>, </a:t>
            </a:r>
            <a:r>
              <a:rPr lang="ru-RU" sz="1600" i="1" dirty="0" err="1"/>
              <a:t>Ибрайим</a:t>
            </a:r>
            <a:r>
              <a:rPr lang="ru-RU" sz="1600" i="1" dirty="0"/>
              <a:t> Юсупов, Александр </a:t>
            </a:r>
            <a:r>
              <a:rPr lang="ru-RU" sz="1600" i="1" dirty="0" err="1" smtClean="0"/>
              <a:t>Файнберг</a:t>
            </a:r>
            <a:r>
              <a:rPr lang="ru-RU" sz="1600" i="1" dirty="0" smtClean="0"/>
              <a:t>.</a:t>
            </a:r>
            <a:endParaRPr lang="ru-RU" sz="1600" dirty="0"/>
          </a:p>
        </p:txBody>
      </p:sp>
      <p:pic>
        <p:nvPicPr>
          <p:cNvPr id="6146" name="Picture 2" descr="https://storage.kun.uz/source/6/qPPIYyzVvnyarP1pJJ1Y-4ssGb3jiKV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08025"/>
            <a:ext cx="2341474" cy="15622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2210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storage.kun.uz/source/6/lFlqT5-WjEJSgb4TCt8McO1jkkgN3a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48" y="618610"/>
            <a:ext cx="2352814" cy="19794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torage.kun.uz/source/6/fayHZZ0jhkjLQNxMUKAaYsVCjtWz9cM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916" y="604622"/>
            <a:ext cx="2405669" cy="19794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1900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899" y="174625"/>
            <a:ext cx="4736465" cy="315471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Пословицы и поговорки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C:\Users\Маманя\AppData\Local\Microsoft\Windows\Temporary Internet Files\Content.Word\img89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300" y="702558"/>
            <a:ext cx="2057400" cy="1250628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Рисунок 4" descr="C:\Users\Маманя\AppData\Local\Microsoft\Windows\Temporary Internet Files\Content.Word\img8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0100" y="708307"/>
            <a:ext cx="1993264" cy="1247158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749300" y="2163237"/>
            <a:ext cx="3962400" cy="7121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52" dirty="0">
                <a:solidFill>
                  <a:schemeClr val="tx1"/>
                </a:solidFill>
              </a:rPr>
              <a:t> </a:t>
            </a:r>
            <a:endParaRPr lang="ru-RU" sz="852" dirty="0">
              <a:solidFill>
                <a:srgbClr val="FF0000"/>
              </a:solidFill>
            </a:endParaRPr>
          </a:p>
        </p:txBody>
      </p:sp>
      <p:sp>
        <p:nvSpPr>
          <p:cNvPr id="7" name="TextBox 17"/>
          <p:cNvSpPr txBox="1"/>
          <p:nvPr/>
        </p:nvSpPr>
        <p:spPr>
          <a:xfrm>
            <a:off x="901700" y="2163237"/>
            <a:ext cx="3569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Яблоко от яблони недалеко падает.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Какой садовник, такие и яблочки.</a:t>
            </a:r>
          </a:p>
        </p:txBody>
      </p:sp>
    </p:spTree>
    <p:extLst>
      <p:ext uri="{BB962C8B-B14F-4D97-AF65-F5344CB8AC3E}">
        <p14:creationId xmlns="" xmlns:p14="http://schemas.microsoft.com/office/powerpoint/2010/main" val="165679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403225"/>
            <a:ext cx="4800599" cy="630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Задание для самостоятельного выполнения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901" y="1012824"/>
            <a:ext cx="3116758" cy="1231106"/>
          </a:xfrm>
        </p:spPr>
        <p:txBody>
          <a:bodyPr/>
          <a:lstStyle/>
          <a:p>
            <a:pPr algn="ctr"/>
            <a:r>
              <a:rPr lang="ru-RU" sz="1600" dirty="0" smtClean="0"/>
              <a:t>Выполнить упражнение 7,8</a:t>
            </a:r>
            <a:endParaRPr lang="uz-Latn-UZ" sz="1600" dirty="0" smtClean="0"/>
          </a:p>
          <a:p>
            <a:pPr algn="ctr"/>
            <a:r>
              <a:rPr lang="ru-RU" sz="1600" dirty="0" smtClean="0"/>
              <a:t>На странице 53.</a:t>
            </a:r>
          </a:p>
          <a:p>
            <a:pPr algn="ctr"/>
            <a:r>
              <a:rPr lang="ru-RU" sz="1600" dirty="0" smtClean="0"/>
              <a:t> Прочитать рубрику «С русским языком вокруг света».</a:t>
            </a:r>
          </a:p>
          <a:p>
            <a:pPr algn="ctr"/>
            <a:r>
              <a:rPr lang="ru-RU" sz="1600" dirty="0" smtClean="0"/>
              <a:t>Выучить пословицы.</a:t>
            </a:r>
          </a:p>
        </p:txBody>
      </p:sp>
    </p:spTree>
    <p:extLst>
      <p:ext uri="{BB962C8B-B14F-4D97-AF65-F5344CB8AC3E}">
        <p14:creationId xmlns="" xmlns:p14="http://schemas.microsoft.com/office/powerpoint/2010/main" val="53642071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Урал </a:t>
            </a:r>
            <a:r>
              <a:rPr lang="ru-RU" dirty="0" err="1" smtClean="0"/>
              <a:t>Тансыкбаев</a:t>
            </a:r>
            <a:r>
              <a:rPr lang="ru-RU" dirty="0" smtClean="0"/>
              <a:t> (1904 – 1974)</a:t>
            </a:r>
            <a:endParaRPr lang="ru-RU" dirty="0"/>
          </a:p>
        </p:txBody>
      </p:sp>
      <p:pic>
        <p:nvPicPr>
          <p:cNvPr id="1028" name="Picture 4" descr="Тансыкбаев Урал - биография художника. Галерея Артпанора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41234"/>
            <a:ext cx="1905000" cy="2296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Урал Тансыкбаев — Письма о Ташкент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41234"/>
            <a:ext cx="1905000" cy="2296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708" y="555626"/>
            <a:ext cx="2761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Open Sans"/>
              </a:rPr>
              <a:t>Урал </a:t>
            </a:r>
            <a:r>
              <a:rPr lang="ru-RU" dirty="0" err="1">
                <a:solidFill>
                  <a:srgbClr val="333333"/>
                </a:solidFill>
                <a:latin typeface="Open Sans"/>
              </a:rPr>
              <a:t>Тансыкбаев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 — народный </a:t>
            </a:r>
            <a:r>
              <a:rPr lang="ru-RU" dirty="0" smtClean="0">
                <a:solidFill>
                  <a:srgbClr val="333333"/>
                </a:solidFill>
                <a:latin typeface="Open Sans"/>
              </a:rPr>
              <a:t>художник Узбекистана.</a:t>
            </a:r>
          </a:p>
          <a:p>
            <a:r>
              <a:rPr lang="ru-RU" dirty="0" smtClean="0">
                <a:solidFill>
                  <a:srgbClr val="333333"/>
                </a:solidFill>
                <a:latin typeface="Open Sans"/>
              </a:rPr>
              <a:t>Родился в Ташкенте.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708" y="1622425"/>
            <a:ext cx="2913792" cy="1513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Open Sans"/>
              </a:rPr>
              <a:t>После окончания семилетней школы пошел работать на завод. В двадцать лет Урал начинает рисовать.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9555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Сырдарья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Tansykbaev_Syr-Darya (500x238, 52Kb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62497"/>
            <a:ext cx="5096748" cy="22669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5876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Осень в горах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Tansinbaev_01 (665x335, 46Kb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5410200" cy="2514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5074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Полив хлопка. 1949г.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Tansinbaev_13 Полив хлопка (596x477, 45Kb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3" y="669351"/>
            <a:ext cx="5164294" cy="2564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787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В поселке (597x502, 55Kb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631825"/>
            <a:ext cx="2904343" cy="2503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В 90-е годы приток в Россию мигрантов из бывших союзных республик СССР  сократилс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631826"/>
            <a:ext cx="1600200" cy="22141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6900" y="2845943"/>
            <a:ext cx="155065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i="1" dirty="0" smtClean="0">
                <a:latin typeface="Bookman Old Style" panose="02050604050505020204" pitchFamily="18" charset="0"/>
              </a:rPr>
              <a:t>Портрет </a:t>
            </a:r>
            <a:r>
              <a:rPr lang="ru-RU" sz="700" i="1" dirty="0" err="1" smtClean="0">
                <a:latin typeface="Bookman Old Style" panose="02050604050505020204" pitchFamily="18" charset="0"/>
              </a:rPr>
              <a:t>Ташкенбаева</a:t>
            </a:r>
            <a:endParaRPr lang="ru-RU" sz="7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050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Дом- музей Урала </a:t>
            </a:r>
            <a:r>
              <a:rPr lang="ru-RU" dirty="0" err="1" smtClean="0"/>
              <a:t>Тансыкбаева</a:t>
            </a:r>
            <a:endParaRPr lang="ru-RU" dirty="0"/>
          </a:p>
        </p:txBody>
      </p:sp>
      <p:pic>
        <p:nvPicPr>
          <p:cNvPr id="6146" name="Picture 2" descr="Дом-музей Урала Тансыкбаева. Картины, черепаха и тюльпан. : iqmena —  LiveJour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3610622" cy="240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8727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</TotalTime>
  <Words>1030</Words>
  <Application>Microsoft Office PowerPoint</Application>
  <PresentationFormat>Произвольный</PresentationFormat>
  <Paragraphs>162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Office Theme</vt:lpstr>
      <vt:lpstr> Русский язык</vt:lpstr>
      <vt:lpstr>Слайд 2</vt:lpstr>
      <vt:lpstr>Слайд 3</vt:lpstr>
      <vt:lpstr>Урал Тансыкбаев (1904 – 1974)</vt:lpstr>
      <vt:lpstr>Сырдарья </vt:lpstr>
      <vt:lpstr>Осень в горах</vt:lpstr>
      <vt:lpstr>Полив хлопка. 1949г.</vt:lpstr>
      <vt:lpstr>Слайд 8</vt:lpstr>
      <vt:lpstr>Дом- музей Урала Тансыкбаева</vt:lpstr>
      <vt:lpstr>Имена существительные в Р.п. с предлогами у, около, возле. </vt:lpstr>
      <vt:lpstr>Слайд 11</vt:lpstr>
      <vt:lpstr>Упражнение 1</vt:lpstr>
      <vt:lpstr>Проверьте!</vt:lpstr>
      <vt:lpstr>Упражнение 2</vt:lpstr>
      <vt:lpstr>проверим</vt:lpstr>
      <vt:lpstr>Слайд 16</vt:lpstr>
      <vt:lpstr>Слайд 17</vt:lpstr>
      <vt:lpstr>Музей искусств Узбекистана</vt:lpstr>
      <vt:lpstr>Шишкин. «Утро в сосновом бору» </vt:lpstr>
      <vt:lpstr>Айвазовский. «Девятый вал» </vt:lpstr>
      <vt:lpstr>Павел Петрович Беньков</vt:lpstr>
      <vt:lpstr>Упражнение 4</vt:lpstr>
      <vt:lpstr>Рассмотрим таблицу</vt:lpstr>
      <vt:lpstr>Усто Мумин  -  Александр Николаев</vt:lpstr>
      <vt:lpstr> Илья Репин «Портрет матери» </vt:lpstr>
      <vt:lpstr>Как вежливо спросить о местонахождении предмета?</vt:lpstr>
      <vt:lpstr>Где растут деревья?</vt:lpstr>
      <vt:lpstr>Что где находится?</vt:lpstr>
      <vt:lpstr>Упражнение 6</vt:lpstr>
      <vt:lpstr>В Ташкенте открылась Аллея литераторов</vt:lpstr>
      <vt:lpstr>Слайд 31</vt:lpstr>
      <vt:lpstr>Пословицы и поговорки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Ulia</cp:lastModifiedBy>
  <cp:revision>49</cp:revision>
  <dcterms:created xsi:type="dcterms:W3CDTF">2020-04-13T08:06:06Z</dcterms:created>
  <dcterms:modified xsi:type="dcterms:W3CDTF">2020-11-22T11:24:46Z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