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348" r:id="rId3"/>
    <p:sldId id="349" r:id="rId4"/>
    <p:sldId id="328" r:id="rId5"/>
    <p:sldId id="325" r:id="rId6"/>
    <p:sldId id="329" r:id="rId7"/>
    <p:sldId id="330" r:id="rId8"/>
    <p:sldId id="331" r:id="rId9"/>
    <p:sldId id="332" r:id="rId10"/>
    <p:sldId id="324" r:id="rId11"/>
    <p:sldId id="340" r:id="rId12"/>
    <p:sldId id="295" r:id="rId13"/>
    <p:sldId id="333" r:id="rId14"/>
    <p:sldId id="293" r:id="rId15"/>
    <p:sldId id="334" r:id="rId16"/>
    <p:sldId id="270" r:id="rId17"/>
    <p:sldId id="269" r:id="rId18"/>
    <p:sldId id="342" r:id="rId19"/>
    <p:sldId id="287" r:id="rId20"/>
    <p:sldId id="338" r:id="rId21"/>
    <p:sldId id="339" r:id="rId22"/>
    <p:sldId id="347" r:id="rId23"/>
    <p:sldId id="346" r:id="rId24"/>
    <p:sldId id="350" r:id="rId25"/>
    <p:sldId id="351" r:id="rId26"/>
    <p:sldId id="341" r:id="rId27"/>
    <p:sldId id="343" r:id="rId28"/>
    <p:sldId id="344" r:id="rId29"/>
    <p:sldId id="352" r:id="rId30"/>
    <p:sldId id="353" r:id="rId31"/>
    <p:sldId id="354" r:id="rId32"/>
    <p:sldId id="345" r:id="rId33"/>
    <p:sldId id="288" r:id="rId3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96" autoAdjust="0"/>
  </p:normalViewPr>
  <p:slideViewPr>
    <p:cSldViewPr>
      <p:cViewPr varScale="1">
        <p:scale>
          <a:sx n="136" d="100"/>
          <a:sy n="136" d="100"/>
        </p:scale>
        <p:origin x="-82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1224139"/>
            <a:ext cx="4324350" cy="436594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174663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375A5E0-ED0A-4F9D-929A-E2474D031E7F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3A6A7F22-7A88-4FAA-8652-76B57B0CB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96" y="1022909"/>
            <a:ext cx="2776906" cy="1682441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400" b="1" smtClean="0"/>
              <a:t>Как </a:t>
            </a:r>
            <a:r>
              <a:rPr lang="ru-RU" sz="2400" b="1" dirty="0"/>
              <a:t>сказать                           о местонахождении предмета?</a:t>
            </a:r>
            <a:endParaRPr lang="ru-RU" sz="2400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endParaRPr lang="ru-RU" sz="18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Государственный музей искусств Узбекистана, Ташк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29" y="1146072"/>
            <a:ext cx="1927052" cy="146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430887"/>
          </a:xfrm>
        </p:spPr>
        <p:txBody>
          <a:bodyPr/>
          <a:lstStyle/>
          <a:p>
            <a:r>
              <a:rPr lang="ru-RU" sz="1400" dirty="0"/>
              <a:t>Имена существительные в </a:t>
            </a:r>
            <a:r>
              <a:rPr lang="ru-RU" sz="1400" dirty="0" err="1" smtClean="0"/>
              <a:t>Р.п</a:t>
            </a:r>
            <a:r>
              <a:rPr lang="ru-RU" sz="1400" dirty="0" smtClean="0"/>
              <a:t>. с </a:t>
            </a:r>
            <a:r>
              <a:rPr lang="ru-RU" sz="1400" dirty="0"/>
              <a:t>предлогами у, около, возле.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143" y="533311"/>
            <a:ext cx="5134621" cy="821011"/>
          </a:xfrm>
        </p:spPr>
        <p:txBody>
          <a:bodyPr/>
          <a:lstStyle/>
          <a:p>
            <a:r>
              <a:rPr lang="ru-RU" dirty="0"/>
              <a:t>Интервью Анвара</a:t>
            </a:r>
          </a:p>
          <a:p>
            <a:endParaRPr lang="ru-RU" dirty="0"/>
          </a:p>
        </p:txBody>
      </p:sp>
      <p:pic>
        <p:nvPicPr>
          <p:cNvPr id="4" name="Рисунок 3" descr="C:\Users\Маманя\AppData\Local\Microsoft\Windows\Temporary Internet Files\Content.Word\70933146.jpg"/>
          <p:cNvPicPr/>
          <p:nvPr/>
        </p:nvPicPr>
        <p:blipFill>
          <a:blip r:embed="rId2" cstate="print"/>
          <a:srcRect l="9904" b="11719"/>
          <a:stretch>
            <a:fillRect/>
          </a:stretch>
        </p:blipFill>
        <p:spPr bwMode="auto">
          <a:xfrm>
            <a:off x="3372612" y="602234"/>
            <a:ext cx="2217420" cy="218499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101" y="602234"/>
            <a:ext cx="31025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Где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находится памятник любимой узбекской поэтессе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Зульфие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-Этот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памятник стоит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возле музе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искусств.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 вы знаете имя скульптора?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Равшан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Миртаджиев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Около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Ташкентск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государственн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техническ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университет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стоит памятник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Беруни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Это тоже его работа.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static.mg.uz/images/ulitsi/8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23" y="587883"/>
            <a:ext cx="2346198" cy="2239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08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55625"/>
            <a:ext cx="5486400" cy="11695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сказать,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находится предмет (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нужны существительные в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родительном падеже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с предлогами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у, возле, около, недалеко 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7216" y="1797531"/>
            <a:ext cx="3200399" cy="1286643"/>
          </a:xfrm>
          <a:prstGeom prst="roundRect">
            <a:avLst>
              <a:gd name="adj" fmla="val 188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52" dirty="0">
                <a:solidFill>
                  <a:schemeClr val="tx1"/>
                </a:solidFill>
              </a:rPr>
              <a:t> </a:t>
            </a:r>
            <a:endParaRPr lang="ru-RU" sz="852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1797531"/>
            <a:ext cx="122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около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возле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недалеко от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позади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вокруг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23031" y="1748354"/>
            <a:ext cx="1318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парк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озер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спортивн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последн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станци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новых дом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700" y="2061835"/>
            <a:ext cx="661089" cy="26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35" b="1" dirty="0"/>
              <a:t>Где?</a:t>
            </a:r>
            <a:r>
              <a:rPr lang="ru-RU" sz="852" dirty="0"/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741155" y="2358422"/>
            <a:ext cx="202805" cy="10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768950" y="2551734"/>
            <a:ext cx="169004" cy="10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176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049769" cy="2462213"/>
          </a:xfrm>
        </p:spPr>
        <p:txBody>
          <a:bodyPr/>
          <a:lstStyle/>
          <a:p>
            <a:r>
              <a:rPr lang="ru-RU" b="1" dirty="0" smtClean="0"/>
              <a:t>Ответьте </a:t>
            </a:r>
            <a:r>
              <a:rPr lang="ru-RU" b="1" dirty="0"/>
              <a:t>кратко на вопросы по образцу.</a:t>
            </a:r>
          </a:p>
          <a:p>
            <a:r>
              <a:rPr lang="ru-RU" sz="1600" dirty="0"/>
              <a:t>Где находится музей?  – Возле дома (сад, парк, университет, стадион, сквер).</a:t>
            </a:r>
          </a:p>
          <a:p>
            <a:r>
              <a:rPr lang="ru-RU" sz="1600" dirty="0"/>
              <a:t>Где можно найти газетный киоск? - Около школы, (больница, поликлиника, остановка).</a:t>
            </a:r>
          </a:p>
          <a:p>
            <a:r>
              <a:rPr lang="ru-RU" sz="1600" dirty="0"/>
              <a:t>Где стоит памятник? – У входа в музей (въезд в город, здание театра, вокзал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r>
              <a:rPr lang="ru-RU" b="1" dirty="0"/>
              <a:t>!  </a:t>
            </a:r>
            <a:r>
              <a:rPr lang="ru-RU" dirty="0"/>
              <a:t>Чтобы сказать, где находится предмет, нужны существительные в </a:t>
            </a:r>
            <a:r>
              <a:rPr lang="ru-RU" b="1" i="1" dirty="0"/>
              <a:t>родительном падеже</a:t>
            </a:r>
            <a:r>
              <a:rPr lang="ru-RU" dirty="0"/>
              <a:t> с предлогами </a:t>
            </a:r>
            <a:r>
              <a:rPr lang="ru-RU" b="1" i="1" dirty="0"/>
              <a:t>у, возле, около, недалеко от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43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049769" cy="2400657"/>
          </a:xfrm>
        </p:spPr>
        <p:txBody>
          <a:bodyPr/>
          <a:lstStyle/>
          <a:p>
            <a:r>
              <a:rPr lang="ru-RU" sz="1600" dirty="0" smtClean="0"/>
              <a:t>Где </a:t>
            </a:r>
            <a:r>
              <a:rPr lang="ru-RU" sz="1600" dirty="0"/>
              <a:t>находится </a:t>
            </a:r>
            <a:r>
              <a:rPr lang="ru-RU" sz="1600" dirty="0" smtClean="0"/>
              <a:t>музей?  </a:t>
            </a:r>
            <a:r>
              <a:rPr lang="ru-RU" sz="1600" dirty="0"/>
              <a:t>– Возле </a:t>
            </a:r>
            <a:r>
              <a:rPr lang="ru-RU" sz="1600" dirty="0" smtClean="0"/>
              <a:t>дома, возле сада,  возле парка,  возле университета, возле стадиона, возле сквера.</a:t>
            </a:r>
            <a:endParaRPr lang="ru-RU" sz="1600" dirty="0"/>
          </a:p>
          <a:p>
            <a:r>
              <a:rPr lang="ru-RU" sz="1600" dirty="0"/>
              <a:t>Где можно найти газетный киоск? - Около школы, </a:t>
            </a:r>
            <a:r>
              <a:rPr lang="ru-RU" sz="1600" dirty="0" smtClean="0"/>
              <a:t>около больницы, около поликлиники, около остановки.</a:t>
            </a:r>
            <a:endParaRPr lang="ru-RU" sz="1600" dirty="0"/>
          </a:p>
          <a:p>
            <a:r>
              <a:rPr lang="ru-RU" sz="1600" dirty="0"/>
              <a:t>Где стоит памятник? – У входа в музей </a:t>
            </a:r>
            <a:r>
              <a:rPr lang="ru-RU" sz="1600" dirty="0" smtClean="0"/>
              <a:t>, у въезда </a:t>
            </a:r>
            <a:r>
              <a:rPr lang="ru-RU" sz="1600" dirty="0"/>
              <a:t>в город, </a:t>
            </a:r>
            <a:r>
              <a:rPr lang="ru-RU" sz="1600" dirty="0" smtClean="0"/>
              <a:t>у здания </a:t>
            </a:r>
            <a:r>
              <a:rPr lang="ru-RU" sz="1600" dirty="0"/>
              <a:t>театра</a:t>
            </a:r>
            <a:r>
              <a:rPr lang="ru-RU" sz="1600" dirty="0" smtClean="0"/>
              <a:t>, у вокзала.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3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62829"/>
            <a:ext cx="5486400" cy="883860"/>
          </a:xfrm>
        </p:spPr>
        <p:txBody>
          <a:bodyPr/>
          <a:lstStyle/>
          <a:p>
            <a:r>
              <a:rPr lang="ru-RU" b="1" dirty="0" smtClean="0"/>
              <a:t>Прочитайте </a:t>
            </a:r>
            <a:r>
              <a:rPr lang="ru-RU" b="1" dirty="0"/>
              <a:t>текст. Правильно поставьте окончания существительных в родительном падеже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 descr="Image resu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584" y="791691"/>
            <a:ext cx="2057400" cy="182124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286" y="936625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Музей искусств Узбекистана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основан в 1918 году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Вначале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коллекция картин,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скульптуры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фарфора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находилась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доме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князя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Романова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недалеко от сквер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Амира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Темура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У вход… 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дворец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лежали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олени с ветвистыми рогами.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дом… был тенистый сад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4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62829"/>
            <a:ext cx="5486400" cy="369332"/>
          </a:xfrm>
        </p:spPr>
        <p:txBody>
          <a:bodyPr/>
          <a:lstStyle/>
          <a:p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 descr="Image resu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584" y="791691"/>
            <a:ext cx="2057400" cy="182124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9700" y="562829"/>
            <a:ext cx="3696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Музей искусств Узбекистана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основан в 1918 году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Вначале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коллекция картин,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скульптуры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фарфора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находилась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доме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князя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Романова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недалеко от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сквер</a:t>
            </a:r>
            <a:r>
              <a:rPr lang="ru-RU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Амира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Темура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дворец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лежали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олени с ветвистыми рогами.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был тенистый сад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134621" cy="1969770"/>
          </a:xfrm>
        </p:spPr>
        <p:txBody>
          <a:bodyPr/>
          <a:lstStyle/>
          <a:p>
            <a:r>
              <a:rPr lang="ru-RU" sz="1600" dirty="0"/>
              <a:t>В залах у стен… стояли низкие диваны. Около картин… известных мастеров висели бухарские ковры и драгоценное оружие. Князь завещал свою коллекцию Ташкенту. </a:t>
            </a:r>
          </a:p>
          <a:p>
            <a:r>
              <a:rPr lang="ru-RU" sz="1600" dirty="0"/>
              <a:t>Новое здание Государственного музея изобразительных искусств находится недалеко от институт… востоковедения. Недалеко от музе… – проспект Амира </a:t>
            </a:r>
            <a:r>
              <a:rPr lang="ru-RU" sz="1600" dirty="0" err="1"/>
              <a:t>Темура</a:t>
            </a:r>
            <a:r>
              <a:rPr lang="ru-RU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896" y="2003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1300" y="568117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9300" y="804942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9300" y="200342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134621" cy="2492990"/>
          </a:xfrm>
        </p:spPr>
        <p:txBody>
          <a:bodyPr/>
          <a:lstStyle/>
          <a:p>
            <a:r>
              <a:rPr lang="ru-RU" sz="1600" dirty="0"/>
              <a:t>Напротив </a:t>
            </a:r>
            <a:r>
              <a:rPr lang="ru-RU" sz="1600" dirty="0" err="1" smtClean="0"/>
              <a:t>здани</a:t>
            </a:r>
            <a:r>
              <a:rPr lang="ru-RU" sz="1600" dirty="0"/>
              <a:t>… находится памятник </a:t>
            </a:r>
            <a:r>
              <a:rPr lang="ru-RU" sz="1600" dirty="0" err="1"/>
              <a:t>Зульфие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музее много картин известных зарубежных мастеров. Возле картин... </a:t>
            </a:r>
            <a:r>
              <a:rPr lang="ru-RU" sz="1600" dirty="0" err="1"/>
              <a:t>И.Шишкина</a:t>
            </a:r>
            <a:r>
              <a:rPr lang="ru-RU" sz="1600" dirty="0"/>
              <a:t> и </a:t>
            </a:r>
            <a:r>
              <a:rPr lang="ru-RU" sz="1600" dirty="0" err="1"/>
              <a:t>И.Айвазовского</a:t>
            </a:r>
            <a:r>
              <a:rPr lang="ru-RU" sz="1600" dirty="0"/>
              <a:t> можно увидеть прекрасные пейзажи Урала </a:t>
            </a:r>
            <a:r>
              <a:rPr lang="ru-RU" sz="1600" dirty="0" err="1"/>
              <a:t>Тансыкбаева</a:t>
            </a:r>
            <a:r>
              <a:rPr lang="ru-RU" sz="1600" dirty="0"/>
              <a:t>. Недалеко от портрет… дочери </a:t>
            </a:r>
            <a:r>
              <a:rPr lang="ru-RU" sz="1600" dirty="0" err="1"/>
              <a:t>И.Е.Репина</a:t>
            </a:r>
            <a:r>
              <a:rPr lang="ru-RU" sz="1600" dirty="0"/>
              <a:t> смотрят на </a:t>
            </a:r>
            <a:r>
              <a:rPr lang="ru-RU" sz="1600" dirty="0" smtClean="0"/>
              <a:t>нас </a:t>
            </a:r>
            <a:r>
              <a:rPr lang="ru-RU" sz="1600" dirty="0"/>
              <a:t>«Подруги» и «Девушка с дутаром» Павла </a:t>
            </a:r>
            <a:r>
              <a:rPr lang="ru-RU" sz="1600" dirty="0" err="1"/>
              <a:t>Бенькова</a:t>
            </a:r>
            <a:r>
              <a:rPr lang="ru-RU" sz="1600" dirty="0"/>
              <a:t>. Возле картин… </a:t>
            </a:r>
            <a:r>
              <a:rPr lang="ru-RU" sz="1600" dirty="0" err="1"/>
              <a:t>Усто</a:t>
            </a:r>
            <a:r>
              <a:rPr lang="ru-RU" sz="1600" dirty="0"/>
              <a:t> </a:t>
            </a:r>
            <a:r>
              <a:rPr lang="ru-RU" sz="1600" dirty="0" err="1"/>
              <a:t>Мумина</a:t>
            </a:r>
            <a:r>
              <a:rPr lang="ru-RU" sz="1600" dirty="0"/>
              <a:t> – полотна Николая </a:t>
            </a:r>
            <a:r>
              <a:rPr lang="ru-RU" sz="1600" dirty="0" err="1"/>
              <a:t>Карахана</a:t>
            </a:r>
            <a:r>
              <a:rPr lang="ru-RU" sz="1600" dirty="0"/>
              <a:t> и Фалька. Вокруг музе… всегда группы туристов.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1374" y="1034434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3700" y="5565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8300" y="15023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7382" y="1989571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2700" y="246062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4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Музей искусств Узбекистана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555625"/>
            <a:ext cx="54102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536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325348" cy="1054135"/>
          </a:xfrm>
        </p:spPr>
        <p:txBody>
          <a:bodyPr/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Шишкин. «Утро в сосновом бору»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Шишкин, Иван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Шишкин, Иван Иван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" y="586583"/>
            <a:ext cx="4992863" cy="2565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0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00" y="794"/>
            <a:ext cx="587770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530" y="427539"/>
            <a:ext cx="3345681" cy="41254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8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81" b="1" i="1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078" y="1007913"/>
            <a:ext cx="5305172" cy="19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2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Побываем в картинной галерее.</a:t>
            </a:r>
          </a:p>
          <a:p>
            <a:r>
              <a:rPr lang="ru-RU" sz="1702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работами известных художников.</a:t>
            </a:r>
          </a:p>
          <a:p>
            <a:r>
              <a:rPr lang="ru-RU" sz="1702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Повторим </a:t>
            </a:r>
            <a:r>
              <a:rPr lang="ru-RU" sz="1702" b="1" i="1" dirty="0">
                <a:latin typeface="Arial" panose="020B0604020202020204" pitchFamily="34" charset="0"/>
                <a:cs typeface="Arial" panose="020B0604020202020204" pitchFamily="34" charset="0"/>
              </a:rPr>
              <a:t>выражение начального и конечного пунктов движения.</a:t>
            </a:r>
          </a:p>
          <a:p>
            <a:r>
              <a:rPr lang="ru-RU" sz="1702" b="1" i="1" dirty="0">
                <a:latin typeface="Arial" panose="020B0604020202020204" pitchFamily="34" charset="0"/>
                <a:cs typeface="Arial" panose="020B0604020202020204" pitchFamily="34" charset="0"/>
              </a:rPr>
              <a:t>Научимся говорить о местонахождении предмета.</a:t>
            </a:r>
          </a:p>
        </p:txBody>
      </p:sp>
      <p:pic>
        <p:nvPicPr>
          <p:cNvPr id="7" name="Picture 2" descr="смайлик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4" y="1374933"/>
            <a:ext cx="1115612" cy="100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47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Айвазовский. «Девятый вал»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Девятый вал. Айвазовский И.К. . &quot;Шедевры Русского музея&quot;. Государственный  Русский музей. Artef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583868"/>
            <a:ext cx="5249148" cy="248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4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Павел Петрович </a:t>
            </a:r>
            <a:r>
              <a:rPr lang="ru-RU" dirty="0" err="1" smtClean="0"/>
              <a:t>Беньков</a:t>
            </a:r>
            <a:endParaRPr lang="ru-RU" dirty="0"/>
          </a:p>
        </p:txBody>
      </p:sp>
      <p:sp>
        <p:nvSpPr>
          <p:cNvPr id="4" name="AutoShape 2" descr="Беньков П.П. Подруги. - Ташкент I vsedaokolo.uz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Узбекский импрессионист -Павел Беньков (Алина Алексеева-Маркезин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11" y="631825"/>
            <a:ext cx="2518975" cy="2393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Беньков П.П. Подруги. - Ташкент I vsedaokolo.uz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Беньков П.П. Подруги. - Ташкент I vsedaokolo.uz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Художники и Поэты в Twitter: &quot;Павел Беньков «Подруги». 1940 г.  Государственный музей искусств Узбекистана. Ташкент.…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5" y="631825"/>
            <a:ext cx="2622044" cy="2393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6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049769" cy="1107996"/>
          </a:xfrm>
        </p:spPr>
        <p:txBody>
          <a:bodyPr/>
          <a:lstStyle/>
          <a:p>
            <a:r>
              <a:rPr lang="ru-RU" b="1" dirty="0" smtClean="0"/>
              <a:t>Поговорите </a:t>
            </a:r>
            <a:r>
              <a:rPr lang="ru-RU" b="1" dirty="0"/>
              <a:t>с друзьями об искусстве. Задать вопросы и ответить на них поможет таблица.</a:t>
            </a:r>
          </a:p>
          <a:p>
            <a:r>
              <a:rPr lang="ru-RU" dirty="0"/>
              <a:t>Образец: - Где находятся фарфоровые статуэтки? </a:t>
            </a:r>
          </a:p>
          <a:p>
            <a:r>
              <a:rPr lang="ru-RU" dirty="0"/>
              <a:t>               - Они стоят </a:t>
            </a:r>
            <a:r>
              <a:rPr lang="ru-RU" b="1" i="1" dirty="0"/>
              <a:t>вокруг керамической вазы</a:t>
            </a:r>
            <a:r>
              <a:rPr lang="ru-RU" dirty="0"/>
              <a:t>.</a:t>
            </a:r>
          </a:p>
          <a:p>
            <a:r>
              <a:rPr lang="ru-RU" dirty="0"/>
              <a:t>               - А! Я вижу! Это как раз </a:t>
            </a:r>
            <a:r>
              <a:rPr lang="ru-RU" b="1" i="1" dirty="0"/>
              <a:t>возле чудесного натюрморта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AutoShape 2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ерамическая ваза Кобальт синий, ваза, синий, ваза, цветы png | PNGW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29847"/>
            <a:ext cx="16764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ом-музей Урала Тансыкбаева и выставка Валентина Бизяева «Образы родного  края» | Искусство в Узбекис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32" y="1677974"/>
            <a:ext cx="1945997" cy="1399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татуэтки и скульптуры в разделе Фарфор, Фаянс, Керамика. #Детство по  возрастанию цены + достав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4D5E5"/>
              </a:clrFrom>
              <a:clrTo>
                <a:srgbClr val="C4D5E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7" y="2275138"/>
            <a:ext cx="746125" cy="837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татуэтка СССР «Узбек с бубном» (Узбекский танец), Дулево, фарфор,  скульптор Малышева Н. А. Нет в наличии Автор: Ск. Малышева Н.А.… | Статуэтка,  Фарфор, Скульпту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26" y="1817938"/>
            <a:ext cx="857054" cy="1071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0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4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Рассмотрим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0904131"/>
              </p:ext>
            </p:extLst>
          </p:nvPr>
        </p:nvGraphicFramePr>
        <p:xfrm>
          <a:off x="139700" y="555625"/>
          <a:ext cx="5486400" cy="2514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8079">
                  <a:extLst>
                    <a:ext uri="{9D8B030D-6E8A-4147-A177-3AD203B41FA5}">
                      <a16:colId xmlns="" xmlns:a16="http://schemas.microsoft.com/office/drawing/2014/main" val="63257921"/>
                    </a:ext>
                  </a:extLst>
                </a:gridCol>
                <a:gridCol w="1131321">
                  <a:extLst>
                    <a:ext uri="{9D8B030D-6E8A-4147-A177-3AD203B41FA5}">
                      <a16:colId xmlns="" xmlns:a16="http://schemas.microsoft.com/office/drawing/2014/main" val="1166368761"/>
                    </a:ext>
                  </a:extLst>
                </a:gridCol>
                <a:gridCol w="898044">
                  <a:extLst>
                    <a:ext uri="{9D8B030D-6E8A-4147-A177-3AD203B41FA5}">
                      <a16:colId xmlns="" xmlns:a16="http://schemas.microsoft.com/office/drawing/2014/main" val="921575798"/>
                    </a:ext>
                  </a:extLst>
                </a:gridCol>
                <a:gridCol w="1768956">
                  <a:extLst>
                    <a:ext uri="{9D8B030D-6E8A-4147-A177-3AD203B41FA5}">
                      <a16:colId xmlns="" xmlns:a16="http://schemas.microsoft.com/office/drawing/2014/main" val="1066967816"/>
                    </a:ext>
                  </a:extLst>
                </a:gridCol>
              </a:tblGrid>
              <a:tr h="310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кто? что?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делает?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8857415"/>
                  </a:ext>
                </a:extLst>
              </a:tr>
              <a:tr h="2203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Музей искусств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керамики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Картинная галерея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Художник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Портрет матери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Фарфоровые статуэтки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Мраморная статуя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находится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стоят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располагается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растёт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живёт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висит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открывается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возле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около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недалеко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вокруг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позади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напротив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городского сквера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старинного здания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горного пейзажа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нашего дома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керамической вазы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входа в музей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чудесного натюрморта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extLst>
                  <a:ext uri="{0D108BD9-81ED-4DB2-BD59-A6C34878D82A}">
                    <a16:rowId xmlns="" xmlns:a16="http://schemas.microsoft.com/office/drawing/2014/main" val="358094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66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err="1" smtClean="0"/>
              <a:t>Усто</a:t>
            </a:r>
            <a:r>
              <a:rPr lang="ru-RU" dirty="0" smtClean="0"/>
              <a:t> </a:t>
            </a:r>
            <a:r>
              <a:rPr lang="ru-RU" dirty="0" err="1" smtClean="0"/>
              <a:t>Мумин</a:t>
            </a:r>
            <a:r>
              <a:rPr lang="ru-RU" dirty="0" smtClean="0"/>
              <a:t>  -  Александр Николаев</a:t>
            </a:r>
            <a:endParaRPr lang="ru-RU" dirty="0"/>
          </a:p>
        </p:txBody>
      </p:sp>
      <p:pic>
        <p:nvPicPr>
          <p:cNvPr id="3074" name="Picture 2" descr="Николаев, Александр Василь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1234"/>
            <a:ext cx="1965325" cy="1986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художник усто Мумин - Поиск в Google | Asian art, Art,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41235"/>
            <a:ext cx="1574927" cy="201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йсель : День шедевра: Мальчик с перепёлкой А. Николаев - Усто-Мум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63" y="741234"/>
            <a:ext cx="1590198" cy="2012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64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Илья Репин «Портрет матери» </a:t>
            </a:r>
            <a:endParaRPr lang="ru-RU" dirty="0"/>
          </a:p>
        </p:txBody>
      </p:sp>
      <p:pic>
        <p:nvPicPr>
          <p:cNvPr id="4098" name="Picture 2" descr="Илья Репин. Выставка, которую надо посетить. (1): stroganov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73" y="617349"/>
            <a:ext cx="1968474" cy="2357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пин, Илья Ефимович | Наука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9" y="617349"/>
            <a:ext cx="1486654" cy="169107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ртрет Нади Репиной. Репин И.Е. . &quot;Русское искусство XIX века в  Радищевском музее&quot;. Радищевский музей. Artef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02121"/>
            <a:ext cx="1940799" cy="214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74625"/>
            <a:ext cx="5410199" cy="24933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вежливо спросить о местонахождении предмета?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900" y="708025"/>
            <a:ext cx="4724400" cy="2139252"/>
          </a:xfrm>
          <a:prstGeom prst="roundRect">
            <a:avLst>
              <a:gd name="adj" fmla="val 1551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46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946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92100" y="928313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находится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(располагается)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висит пейзаж (стоит памятник)?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лежит экспонат?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   можно найти картины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Мумина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   тут у вас буфет?</a:t>
            </a:r>
          </a:p>
        </p:txBody>
      </p:sp>
      <p:pic>
        <p:nvPicPr>
          <p:cNvPr id="6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241" y="1965642"/>
            <a:ext cx="946518" cy="1014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9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862" y="2535046"/>
            <a:ext cx="709816" cy="198296"/>
          </a:xfrm>
          <a:prstGeom prst="rect">
            <a:avLst/>
          </a:prstGeom>
          <a:noFill/>
        </p:spPr>
      </p:pic>
      <p:pic>
        <p:nvPicPr>
          <p:cNvPr id="1039" name="Picture 15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115" y="2535046"/>
            <a:ext cx="646305" cy="198296"/>
          </a:xfrm>
          <a:prstGeom prst="rect">
            <a:avLst/>
          </a:prstGeom>
          <a:noFill/>
        </p:spPr>
      </p:pic>
      <p:pic>
        <p:nvPicPr>
          <p:cNvPr id="1038" name="Picture 14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321" y="1352019"/>
            <a:ext cx="901347" cy="198296"/>
          </a:xfrm>
          <a:prstGeom prst="rect">
            <a:avLst/>
          </a:prstGeom>
          <a:noFill/>
        </p:spPr>
      </p:pic>
      <p:pic>
        <p:nvPicPr>
          <p:cNvPr id="1037" name="Picture 13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889" y="2535046"/>
            <a:ext cx="901347" cy="198296"/>
          </a:xfrm>
          <a:prstGeom prst="rect">
            <a:avLst/>
          </a:prstGeom>
          <a:noFill/>
        </p:spPr>
      </p:pic>
      <p:pic>
        <p:nvPicPr>
          <p:cNvPr id="1036" name="Picture 12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490" y="1352019"/>
            <a:ext cx="901347" cy="198296"/>
          </a:xfrm>
          <a:prstGeom prst="rect">
            <a:avLst/>
          </a:prstGeom>
          <a:noFill/>
        </p:spPr>
      </p:pic>
      <p:pic>
        <p:nvPicPr>
          <p:cNvPr id="1035" name="Picture 11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058" y="1352019"/>
            <a:ext cx="901347" cy="198296"/>
          </a:xfrm>
          <a:prstGeom prst="rect">
            <a:avLst/>
          </a:prstGeom>
          <a:noFill/>
        </p:spPr>
      </p:pic>
      <p:pic>
        <p:nvPicPr>
          <p:cNvPr id="23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55" y="2028034"/>
            <a:ext cx="405609" cy="503515"/>
          </a:xfrm>
          <a:prstGeom prst="rect">
            <a:avLst/>
          </a:prstGeom>
          <a:noFill/>
        </p:spPr>
      </p:pic>
      <p:pic>
        <p:nvPicPr>
          <p:cNvPr id="16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95521" y="878808"/>
            <a:ext cx="371808" cy="469653"/>
          </a:xfrm>
          <a:prstGeom prst="rect">
            <a:avLst/>
          </a:prstGeom>
          <a:noFill/>
        </p:spPr>
      </p:pic>
      <p:pic>
        <p:nvPicPr>
          <p:cNvPr id="1030" name="Picture 6" descr="D:\клипарт\Деревья\0_73559_874b5db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927" y="845008"/>
            <a:ext cx="395844" cy="467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99" y="92020"/>
            <a:ext cx="4812665" cy="315471"/>
          </a:xfrm>
        </p:spPr>
        <p:txBody>
          <a:bodyPr/>
          <a:lstStyle/>
          <a:p>
            <a:pPr algn="ctr"/>
            <a:r>
              <a:rPr lang="ru-RU" b="1" dirty="0" smtClean="0"/>
              <a:t>Где растут деревья?</a:t>
            </a:r>
            <a:endParaRPr lang="ru-RU" b="1" dirty="0"/>
          </a:p>
        </p:txBody>
      </p:sp>
      <p:pic>
        <p:nvPicPr>
          <p:cNvPr id="7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6517" y="2230839"/>
            <a:ext cx="473961" cy="500004"/>
          </a:xfrm>
          <a:prstGeom prst="rect">
            <a:avLst/>
          </a:prstGeom>
          <a:noFill/>
        </p:spPr>
      </p:pic>
      <p:pic>
        <p:nvPicPr>
          <p:cNvPr id="10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295" y="1014011"/>
            <a:ext cx="473961" cy="500004"/>
          </a:xfrm>
          <a:prstGeom prst="rect">
            <a:avLst/>
          </a:prstGeom>
          <a:noFill/>
        </p:spPr>
      </p:pic>
      <p:pic>
        <p:nvPicPr>
          <p:cNvPr id="11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126" y="1047812"/>
            <a:ext cx="473961" cy="500004"/>
          </a:xfrm>
          <a:prstGeom prst="rect">
            <a:avLst/>
          </a:prstGeom>
          <a:noFill/>
        </p:spPr>
      </p:pic>
      <p:pic>
        <p:nvPicPr>
          <p:cNvPr id="1029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90058" y="878808"/>
            <a:ext cx="423636" cy="535119"/>
          </a:xfrm>
          <a:prstGeom prst="rect">
            <a:avLst/>
          </a:prstGeom>
          <a:noFill/>
        </p:spPr>
      </p:pic>
      <p:pic>
        <p:nvPicPr>
          <p:cNvPr id="1026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6663" y="1014011"/>
            <a:ext cx="473961" cy="500004"/>
          </a:xfrm>
          <a:prstGeom prst="rect">
            <a:avLst/>
          </a:prstGeom>
          <a:noFill/>
        </p:spPr>
      </p:pic>
      <p:pic>
        <p:nvPicPr>
          <p:cNvPr id="1028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3268" y="878808"/>
            <a:ext cx="458939" cy="569717"/>
          </a:xfrm>
          <a:prstGeom prst="rect">
            <a:avLst/>
          </a:prstGeom>
          <a:noFill/>
        </p:spPr>
      </p:pic>
      <p:pic>
        <p:nvPicPr>
          <p:cNvPr id="13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6333" y="911209"/>
            <a:ext cx="405609" cy="503515"/>
          </a:xfrm>
          <a:prstGeom prst="rect">
            <a:avLst/>
          </a:prstGeom>
          <a:noFill/>
        </p:spPr>
      </p:pic>
      <p:pic>
        <p:nvPicPr>
          <p:cNvPr id="14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6885" y="845007"/>
            <a:ext cx="458939" cy="569717"/>
          </a:xfrm>
          <a:prstGeom prst="rect">
            <a:avLst/>
          </a:prstGeom>
          <a:noFill/>
        </p:spPr>
      </p:pic>
      <p:pic>
        <p:nvPicPr>
          <p:cNvPr id="15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051904" y="878808"/>
            <a:ext cx="423636" cy="535119"/>
          </a:xfrm>
          <a:prstGeom prst="rect">
            <a:avLst/>
          </a:prstGeom>
          <a:noFill/>
        </p:spPr>
      </p:pic>
      <p:pic>
        <p:nvPicPr>
          <p:cNvPr id="1031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96923" y="1115414"/>
            <a:ext cx="309652" cy="384395"/>
          </a:xfrm>
          <a:prstGeom prst="rect">
            <a:avLst/>
          </a:prstGeom>
          <a:noFill/>
        </p:spPr>
      </p:pic>
      <p:pic>
        <p:nvPicPr>
          <p:cNvPr id="20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1498" y="1994233"/>
            <a:ext cx="458939" cy="569717"/>
          </a:xfrm>
          <a:prstGeom prst="rect">
            <a:avLst/>
          </a:prstGeom>
          <a:noFill/>
        </p:spPr>
      </p:pic>
      <p:pic>
        <p:nvPicPr>
          <p:cNvPr id="21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666" y="2332241"/>
            <a:ext cx="458939" cy="569717"/>
          </a:xfrm>
          <a:prstGeom prst="rect">
            <a:avLst/>
          </a:prstGeom>
          <a:noFill/>
        </p:spPr>
      </p:pic>
      <p:pic>
        <p:nvPicPr>
          <p:cNvPr id="22" name="Picture 6" descr="D:\клипарт\Деревья\0_73559_874b5dbd_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409690" y="1994233"/>
            <a:ext cx="481754" cy="568628"/>
          </a:xfrm>
          <a:prstGeom prst="rect">
            <a:avLst/>
          </a:prstGeom>
          <a:noFill/>
        </p:spPr>
      </p:pic>
      <p:pic>
        <p:nvPicPr>
          <p:cNvPr id="9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8065" y="2230839"/>
            <a:ext cx="473961" cy="500004"/>
          </a:xfrm>
          <a:prstGeom prst="rect">
            <a:avLst/>
          </a:prstGeom>
          <a:noFill/>
        </p:spPr>
      </p:pic>
      <p:pic>
        <p:nvPicPr>
          <p:cNvPr id="8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8694" y="2230839"/>
            <a:ext cx="512644" cy="540812"/>
          </a:xfrm>
          <a:prstGeom prst="rect">
            <a:avLst/>
          </a:prstGeom>
          <a:noFill/>
        </p:spPr>
      </p:pic>
      <p:pic>
        <p:nvPicPr>
          <p:cNvPr id="24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36" y="1994233"/>
            <a:ext cx="405609" cy="503515"/>
          </a:xfrm>
          <a:prstGeom prst="rect">
            <a:avLst/>
          </a:prstGeom>
          <a:noFill/>
        </p:spPr>
      </p:pic>
      <p:pic>
        <p:nvPicPr>
          <p:cNvPr id="25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3934" y="2298440"/>
            <a:ext cx="458939" cy="569717"/>
          </a:xfrm>
          <a:prstGeom prst="rect">
            <a:avLst/>
          </a:prstGeom>
          <a:noFill/>
        </p:spPr>
      </p:pic>
      <p:pic>
        <p:nvPicPr>
          <p:cNvPr id="1033" name="Picture 9" descr="D:\клипарт\сказочный лес\post_64_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51422">
            <a:off x="4032126" y="2264640"/>
            <a:ext cx="452984" cy="7023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91460" y="1656226"/>
            <a:ext cx="697563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у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7291" y="1656226"/>
            <a:ext cx="105888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около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6923" y="1656226"/>
            <a:ext cx="110620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вокруг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7291" y="2771651"/>
            <a:ext cx="114961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позади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61720" y="2940655"/>
            <a:ext cx="1310743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напротив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6257" y="2940655"/>
            <a:ext cx="1517018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недалеко от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22822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99" y="174625"/>
            <a:ext cx="4888865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где находится?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:\Маме\Учительская деятельность\школа\Учебник 6 класс\фото учеьник 6\фото урок 11 мест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608402"/>
            <a:ext cx="5333999" cy="24893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36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410200" cy="2677656"/>
          </a:xfrm>
        </p:spPr>
        <p:txBody>
          <a:bodyPr/>
          <a:lstStyle/>
          <a:p>
            <a:r>
              <a:rPr lang="ru-RU" b="1" dirty="0" smtClean="0"/>
              <a:t>Расскажите </a:t>
            </a:r>
            <a:r>
              <a:rPr lang="ru-RU" b="1" dirty="0"/>
              <a:t>по-русски, где что находится.</a:t>
            </a:r>
          </a:p>
          <a:p>
            <a:r>
              <a:rPr lang="en-US" sz="1800" dirty="0" err="1"/>
              <a:t>Muzey</a:t>
            </a:r>
            <a:r>
              <a:rPr lang="en-US" sz="1800" dirty="0"/>
              <a:t> </a:t>
            </a:r>
            <a:r>
              <a:rPr lang="en-US" sz="1800" dirty="0" err="1"/>
              <a:t>oldida</a:t>
            </a:r>
            <a:r>
              <a:rPr lang="en-US" sz="1800" dirty="0"/>
              <a:t> </a:t>
            </a:r>
            <a:r>
              <a:rPr lang="en-US" sz="1800" dirty="0" err="1"/>
              <a:t>buyuk</a:t>
            </a:r>
            <a:r>
              <a:rPr lang="en-US" sz="1800" dirty="0"/>
              <a:t> </a:t>
            </a:r>
            <a:r>
              <a:rPr lang="en-US" sz="1800" dirty="0" err="1"/>
              <a:t>shoir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adiblarning</a:t>
            </a:r>
            <a:r>
              <a:rPr lang="en-US" sz="1800" dirty="0"/>
              <a:t> </a:t>
            </a:r>
            <a:r>
              <a:rPr lang="en-US" sz="1800" dirty="0" err="1"/>
              <a:t>byustlari</a:t>
            </a:r>
            <a:r>
              <a:rPr lang="en-US" sz="1800" dirty="0"/>
              <a:t> </a:t>
            </a:r>
            <a:r>
              <a:rPr lang="en-US" sz="1800" dirty="0" err="1"/>
              <a:t>hamda</a:t>
            </a:r>
            <a:r>
              <a:rPr lang="en-US" sz="1800" dirty="0"/>
              <a:t> </a:t>
            </a:r>
            <a:r>
              <a:rPr lang="en-US" sz="1800" dirty="0" err="1"/>
              <a:t>Navoiyning</a:t>
            </a:r>
            <a:r>
              <a:rPr lang="en-US" sz="1800" dirty="0"/>
              <a:t> </a:t>
            </a:r>
            <a:r>
              <a:rPr lang="en-US" sz="1800" dirty="0" err="1"/>
              <a:t>haykali</a:t>
            </a:r>
            <a:r>
              <a:rPr lang="en-US" sz="1800" dirty="0"/>
              <a:t> </a:t>
            </a:r>
            <a:r>
              <a:rPr lang="en-US" sz="1800" dirty="0" smtClean="0"/>
              <a:t>o</a:t>
            </a:r>
            <a:r>
              <a:rPr lang="uz-Latn-UZ" sz="1800" dirty="0" smtClean="0"/>
              <a:t>‘</a:t>
            </a:r>
            <a:r>
              <a:rPr lang="en-US" sz="1800" dirty="0" err="1" smtClean="0"/>
              <a:t>rnatilgan</a:t>
            </a:r>
            <a:r>
              <a:rPr lang="en-US" sz="1800" dirty="0" smtClean="0"/>
              <a:t>.</a:t>
            </a:r>
            <a:endParaRPr lang="uz-Latn-UZ" sz="1800" dirty="0" smtClean="0"/>
          </a:p>
          <a:p>
            <a:r>
              <a:rPr lang="ru-RU" sz="1800" dirty="0" smtClean="0"/>
              <a:t>Перед музеем находятся бюсты великих поэтов и писателей и поставлен памятник Навои.</a:t>
            </a:r>
            <a:r>
              <a:rPr lang="en-US" sz="1800" dirty="0" smtClean="0"/>
              <a:t> </a:t>
            </a:r>
            <a:endParaRPr lang="uz-Latn-UZ" sz="1800" dirty="0" smtClean="0"/>
          </a:p>
          <a:p>
            <a:r>
              <a:rPr lang="en-US" sz="1800" dirty="0" err="1" smtClean="0"/>
              <a:t>Maktabimiz</a:t>
            </a:r>
            <a:r>
              <a:rPr lang="en-US" sz="1800" dirty="0" smtClean="0"/>
              <a:t> </a:t>
            </a:r>
            <a:r>
              <a:rPr lang="en-US" sz="1800" dirty="0" err="1"/>
              <a:t>yonida</a:t>
            </a:r>
            <a:r>
              <a:rPr lang="en-US" sz="1800" dirty="0"/>
              <a:t> </a:t>
            </a:r>
            <a:r>
              <a:rPr lang="en-US" sz="1800" dirty="0" err="1"/>
              <a:t>katta</a:t>
            </a:r>
            <a:r>
              <a:rPr lang="en-US" sz="1800" dirty="0"/>
              <a:t> </a:t>
            </a:r>
            <a:r>
              <a:rPr lang="en-US" sz="1800" dirty="0" err="1"/>
              <a:t>bino</a:t>
            </a:r>
            <a:r>
              <a:rPr lang="en-US" sz="1800" dirty="0"/>
              <a:t> </a:t>
            </a:r>
            <a:r>
              <a:rPr lang="en-US" sz="1800" dirty="0" err="1"/>
              <a:t>qurildi</a:t>
            </a:r>
            <a:r>
              <a:rPr lang="en-US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Возле школы построили большое здание.</a:t>
            </a:r>
          </a:p>
          <a:p>
            <a:r>
              <a:rPr lang="en-US" sz="1800" dirty="0" err="1" smtClean="0"/>
              <a:t>Shkaf</a:t>
            </a:r>
            <a:r>
              <a:rPr lang="en-US" sz="1800" dirty="0" smtClean="0"/>
              <a:t> </a:t>
            </a:r>
            <a:r>
              <a:rPr lang="en-US" sz="1800" dirty="0" err="1"/>
              <a:t>deraza</a:t>
            </a:r>
            <a:r>
              <a:rPr lang="en-US" sz="1800" dirty="0"/>
              <a:t> </a:t>
            </a:r>
            <a:r>
              <a:rPr lang="en-US" sz="1800" dirty="0" err="1"/>
              <a:t>yonida</a:t>
            </a:r>
            <a:r>
              <a:rPr lang="en-US" sz="1800" dirty="0"/>
              <a:t> </a:t>
            </a:r>
            <a:r>
              <a:rPr lang="en-US" sz="1800" dirty="0" err="1"/>
              <a:t>turibdi</a:t>
            </a:r>
            <a:r>
              <a:rPr lang="en-US" sz="1800" dirty="0"/>
              <a:t>. </a:t>
            </a:r>
            <a:r>
              <a:rPr lang="en-US" sz="1800" dirty="0" err="1"/>
              <a:t>Uyimiz</a:t>
            </a:r>
            <a:r>
              <a:rPr lang="en-US" sz="1800" dirty="0"/>
              <a:t> </a:t>
            </a:r>
            <a:r>
              <a:rPr lang="en-US" sz="1800" dirty="0" err="1"/>
              <a:t>yonida</a:t>
            </a:r>
            <a:r>
              <a:rPr lang="en-US" sz="1800" dirty="0"/>
              <a:t> </a:t>
            </a:r>
            <a:r>
              <a:rPr lang="en-US" sz="1800" dirty="0" err="1"/>
              <a:t>muzey</a:t>
            </a:r>
            <a:r>
              <a:rPr lang="en-US" sz="1800" dirty="0"/>
              <a:t> bor. </a:t>
            </a:r>
            <a:r>
              <a:rPr lang="en-US" sz="1800" dirty="0" err="1"/>
              <a:t>Shaxar</a:t>
            </a:r>
            <a:r>
              <a:rPr lang="en-US" sz="1800" dirty="0"/>
              <a:t> </a:t>
            </a:r>
            <a:r>
              <a:rPr lang="en-US" sz="1800" dirty="0" err="1"/>
              <a:t>yaqinidan</a:t>
            </a:r>
            <a:r>
              <a:rPr lang="en-US" sz="1800" dirty="0"/>
              <a:t> </a:t>
            </a:r>
            <a:r>
              <a:rPr lang="en-US" sz="1800" dirty="0" err="1" smtClean="0"/>
              <a:t>dary</a:t>
            </a:r>
            <a:r>
              <a:rPr lang="uz-Latn-UZ" sz="1800" dirty="0"/>
              <a:t>o</a:t>
            </a:r>
            <a:r>
              <a:rPr lang="en-US" sz="1800" dirty="0" smtClean="0"/>
              <a:t> o</a:t>
            </a:r>
            <a:r>
              <a:rPr lang="uz-Latn-UZ" sz="1800" dirty="0" smtClean="0"/>
              <a:t>‘</a:t>
            </a:r>
            <a:r>
              <a:rPr lang="en-US" sz="1800" dirty="0" err="1" smtClean="0"/>
              <a:t>tadi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5122" name="Picture 2" descr="Государственный Музей Литературы им. Алишера Навои (State Museum of  Literature named. Alisher Navoi), Ташкент, Узбекистан - описание, фото, на  кар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6" y="631825"/>
            <a:ext cx="5445554" cy="2443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дём по Навои. Нечётная сторона: бюсты писателей — Письма о Ташкент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69" t="5557"/>
          <a:stretch/>
        </p:blipFill>
        <p:spPr bwMode="auto">
          <a:xfrm>
            <a:off x="1244600" y="593724"/>
            <a:ext cx="3352800" cy="251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Леонардо Востока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60" y="786605"/>
            <a:ext cx="144462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5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57658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883" y="728655"/>
            <a:ext cx="5116434" cy="233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От учител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мы услышали про музей знаменитого мастера пейзажа Урала 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Тансыкбаева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. До Ташкент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мы доехали на автобусе. С автовокзал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до музе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отправились на метро. Потом от станци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метро «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Буюк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ипак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йули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» надо ехать до остановк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«Художники». Мы ходили всюду: от мастерск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до картинной галереи. Я не мог оторвать взгляда от горного пейзаж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Чарвак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». Девочки не отходили от маленького натюрморт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Цветы».В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чудесном саду росли самые </a:t>
            </a:r>
            <a:r>
              <a:rPr lang="ru-RU" sz="1324" i="1" dirty="0" err="1">
                <a:latin typeface="Arial" panose="020B0604020202020204" pitchFamily="34" charset="0"/>
                <a:cs typeface="Arial" panose="020B0604020202020204" pitchFamily="34" charset="0"/>
              </a:rPr>
              <a:t>редкиерастения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– от пирамидального дуб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до нежной глицини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. На обратном пути до дом</a:t>
            </a:r>
            <a:r>
              <a:rPr lang="ru-RU" sz="1324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324" i="1" dirty="0">
                <a:latin typeface="Arial" panose="020B0604020202020204" pitchFamily="34" charset="0"/>
                <a:cs typeface="Arial" panose="020B0604020202020204" pitchFamily="34" charset="0"/>
              </a:rPr>
              <a:t> все говорили о замечательном художнике.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372" y="176795"/>
            <a:ext cx="4742175" cy="5579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13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задания для самостоятельного выполнения. Упражнение 8.</a:t>
            </a:r>
          </a:p>
        </p:txBody>
      </p:sp>
    </p:spTree>
    <p:extLst>
      <p:ext uri="{BB962C8B-B14F-4D97-AF65-F5344CB8AC3E}">
        <p14:creationId xmlns="" xmlns:p14="http://schemas.microsoft.com/office/powerpoint/2010/main" val="716693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/>
              <a:t>В Ташкенте открылась Аллея литераторов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6"/>
            <a:ext cx="2895600" cy="2215991"/>
          </a:xfrm>
        </p:spPr>
        <p:txBody>
          <a:bodyPr/>
          <a:lstStyle/>
          <a:p>
            <a:r>
              <a:rPr lang="ru-RU" sz="1600" i="1" dirty="0"/>
              <a:t>Б</a:t>
            </a:r>
            <a:r>
              <a:rPr lang="ru-RU" sz="1600" i="1" dirty="0" smtClean="0"/>
              <a:t>ыли </a:t>
            </a:r>
            <a:r>
              <a:rPr lang="ru-RU" sz="1600" i="1" dirty="0"/>
              <a:t>установлены памятники таким выдающимся мастерам пера, как </a:t>
            </a:r>
            <a:r>
              <a:rPr lang="ru-RU" sz="1600" i="1" dirty="0" err="1"/>
              <a:t>Бабур</a:t>
            </a:r>
            <a:r>
              <a:rPr lang="ru-RU" sz="1600" i="1" dirty="0"/>
              <a:t>, </a:t>
            </a:r>
            <a:r>
              <a:rPr lang="ru-RU" sz="1600" i="1" dirty="0" err="1"/>
              <a:t>Огахи</a:t>
            </a:r>
            <a:r>
              <a:rPr lang="ru-RU" sz="1600" i="1" dirty="0"/>
              <a:t>, Бердах, Мукими, </a:t>
            </a:r>
            <a:r>
              <a:rPr lang="ru-RU" sz="1600" i="1" dirty="0" err="1"/>
              <a:t>Фуркат</a:t>
            </a:r>
            <a:r>
              <a:rPr lang="ru-RU" sz="1600" i="1" dirty="0"/>
              <a:t>, </a:t>
            </a:r>
            <a:r>
              <a:rPr lang="ru-RU" sz="1600" i="1" dirty="0" err="1"/>
              <a:t>Бехбуди</a:t>
            </a:r>
            <a:r>
              <a:rPr lang="ru-RU" sz="1600" i="1" dirty="0"/>
              <a:t>, </a:t>
            </a:r>
            <a:r>
              <a:rPr lang="ru-RU" sz="1600" i="1" dirty="0" err="1"/>
              <a:t>Авлони</a:t>
            </a:r>
            <a:r>
              <a:rPr lang="ru-RU" sz="1600" i="1" dirty="0"/>
              <a:t>, Чулпан, </a:t>
            </a:r>
            <a:r>
              <a:rPr lang="ru-RU" sz="1600" i="1" dirty="0" err="1"/>
              <a:t>Кадыри</a:t>
            </a:r>
            <a:r>
              <a:rPr lang="ru-RU" sz="1600" i="1" dirty="0"/>
              <a:t>, </a:t>
            </a:r>
            <a:r>
              <a:rPr lang="ru-RU" sz="1600" i="1" dirty="0" err="1"/>
              <a:t>Толепберген</a:t>
            </a:r>
            <a:r>
              <a:rPr lang="ru-RU" sz="1600" i="1" dirty="0"/>
              <a:t> </a:t>
            </a:r>
            <a:r>
              <a:rPr lang="ru-RU" sz="1600" i="1" dirty="0" err="1"/>
              <a:t>Кайипбергенов</a:t>
            </a:r>
            <a:r>
              <a:rPr lang="ru-RU" sz="1600" i="1" dirty="0"/>
              <a:t>, </a:t>
            </a:r>
            <a:r>
              <a:rPr lang="ru-RU" sz="1600" i="1" dirty="0" err="1"/>
              <a:t>Ибрайим</a:t>
            </a:r>
            <a:r>
              <a:rPr lang="ru-RU" sz="1600" i="1" dirty="0"/>
              <a:t> Юсупов, Александр </a:t>
            </a:r>
            <a:r>
              <a:rPr lang="ru-RU" sz="1600" i="1" dirty="0" err="1" smtClean="0"/>
              <a:t>Файнберг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6146" name="Picture 2" descr="https://storage.kun.uz/source/6/qPPIYyzVvnyarP1pJJ1Y-4ssGb3jiKV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08025"/>
            <a:ext cx="2341474" cy="156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21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torage.kun.uz/source/6/lFlqT5-WjEJSgb4TCt8McO1jkkgN3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8" y="618610"/>
            <a:ext cx="2352814" cy="1979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orage.kun.uz/source/6/fayHZZ0jhkjLQNxMUKAaYsVCjtWz9cM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16" y="604622"/>
            <a:ext cx="2405669" cy="1979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90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99" y="174625"/>
            <a:ext cx="4736465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и поговорки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Маманя\AppData\Local\Microsoft\Windows\Temporary Internet Files\Content.Word\img8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702558"/>
            <a:ext cx="2057400" cy="125062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C:\Users\Маманя\AppData\Local\Microsoft\Windows\Temporary Internet Files\Content.Word\img8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708307"/>
            <a:ext cx="1993264" cy="124715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49300" y="2163237"/>
            <a:ext cx="3962400" cy="712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52" dirty="0">
                <a:solidFill>
                  <a:schemeClr val="tx1"/>
                </a:solidFill>
              </a:rPr>
              <a:t> </a:t>
            </a:r>
            <a:endParaRPr lang="ru-RU" sz="852" dirty="0">
              <a:solidFill>
                <a:srgbClr val="FF0000"/>
              </a:solidFill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901700" y="2163237"/>
            <a:ext cx="356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Яблоко от яблони недалеко падает.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Какой садовник, такие и яблочки.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6567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1012824"/>
            <a:ext cx="3116758" cy="1231106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7,8</a:t>
            </a:r>
            <a:endParaRPr lang="uz-Latn-UZ" sz="1600" dirty="0" smtClean="0"/>
          </a:p>
          <a:p>
            <a:pPr algn="ctr"/>
            <a:r>
              <a:rPr lang="ru-RU" sz="1600" dirty="0" smtClean="0"/>
              <a:t>На странице 53.</a:t>
            </a:r>
          </a:p>
          <a:p>
            <a:pPr algn="ctr"/>
            <a:r>
              <a:rPr lang="ru-RU" sz="1600" dirty="0" smtClean="0"/>
              <a:t> Прочитать рубрику «С русским языком вокруг света».</a:t>
            </a:r>
          </a:p>
          <a:p>
            <a:pPr algn="ctr"/>
            <a:r>
              <a:rPr lang="ru-RU" sz="1600" dirty="0" smtClean="0"/>
              <a:t>Выучить пословицы.</a:t>
            </a:r>
          </a:p>
        </p:txBody>
      </p:sp>
    </p:spTree>
    <p:extLst>
      <p:ext uri="{BB962C8B-B14F-4D97-AF65-F5344CB8AC3E}">
        <p14:creationId xmlns="" xmlns:p14="http://schemas.microsoft.com/office/powerpoint/2010/main" val="536420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Урал </a:t>
            </a:r>
            <a:r>
              <a:rPr lang="ru-RU" dirty="0" err="1" smtClean="0"/>
              <a:t>Тансыкбаев</a:t>
            </a:r>
            <a:r>
              <a:rPr lang="ru-RU" dirty="0" smtClean="0"/>
              <a:t> (1904 – 1974)</a:t>
            </a:r>
            <a:endParaRPr lang="ru-RU" dirty="0"/>
          </a:p>
        </p:txBody>
      </p:sp>
      <p:pic>
        <p:nvPicPr>
          <p:cNvPr id="1028" name="Picture 4" descr="Тансыкбаев Урал - биография художника. Галерея Артпано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41234"/>
            <a:ext cx="1905000" cy="2296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рал Тансыкбаев — Письма о Ташкен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41234"/>
            <a:ext cx="1905000" cy="2296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08" y="555626"/>
            <a:ext cx="2761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Open Sans"/>
              </a:rPr>
              <a:t>Урал </a:t>
            </a:r>
            <a:r>
              <a:rPr lang="ru-RU" dirty="0" err="1">
                <a:solidFill>
                  <a:srgbClr val="333333"/>
                </a:solidFill>
                <a:latin typeface="Open Sans"/>
              </a:rPr>
              <a:t>Тансыкбаев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 — народный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художник Узбекистана.</a:t>
            </a:r>
          </a:p>
          <a:p>
            <a:r>
              <a:rPr lang="ru-RU" dirty="0" smtClean="0">
                <a:solidFill>
                  <a:srgbClr val="333333"/>
                </a:solidFill>
                <a:latin typeface="Open Sans"/>
              </a:rPr>
              <a:t>Родился в Ташкенте.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708" y="1622425"/>
            <a:ext cx="2913792" cy="151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/>
              </a:rPr>
              <a:t>После окончания семилетней школы пошел работать на завод. В двадцать лет Урал начинает рисовать.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5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Сырдарья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Tansykbaev_Syr-Darya (500x238, 5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62497"/>
            <a:ext cx="5096748" cy="2266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87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Осень в горах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Tansinbaev_01 (665x335, 4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54102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07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Полив хлопка. 1949г.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Tansinbaev_13 Полив хлопка (596x477, 4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3" y="669351"/>
            <a:ext cx="5164294" cy="256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В поселке (597x502, 5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631825"/>
            <a:ext cx="2904343" cy="2503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90-е годы приток в Россию мигрантов из бывших союзных республик СССР  сократил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31826"/>
            <a:ext cx="1600200" cy="2214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900" y="2845943"/>
            <a:ext cx="15506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i="1" dirty="0" smtClean="0">
                <a:latin typeface="Bookman Old Style" panose="02050604050505020204" pitchFamily="18" charset="0"/>
              </a:rPr>
              <a:t>Портрет </a:t>
            </a:r>
            <a:r>
              <a:rPr lang="ru-RU" sz="700" i="1" dirty="0" err="1" smtClean="0">
                <a:latin typeface="Bookman Old Style" panose="02050604050505020204" pitchFamily="18" charset="0"/>
              </a:rPr>
              <a:t>Ташкенбаева</a:t>
            </a:r>
            <a:endParaRPr lang="ru-RU" sz="7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5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Дом- музей Урала </a:t>
            </a:r>
            <a:r>
              <a:rPr lang="ru-RU" dirty="0" err="1" smtClean="0"/>
              <a:t>Тансыкбаева</a:t>
            </a:r>
            <a:endParaRPr lang="ru-RU" dirty="0"/>
          </a:p>
        </p:txBody>
      </p:sp>
      <p:pic>
        <p:nvPicPr>
          <p:cNvPr id="6146" name="Picture 2" descr="Дом-музей Урала Тансыкбаева. Картины, черепаха и тюльпан. : iqmena — 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3610622" cy="24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7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1030</Words>
  <Application>Microsoft Office PowerPoint</Application>
  <PresentationFormat>Произвольный</PresentationFormat>
  <Paragraphs>162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 Русский язык</vt:lpstr>
      <vt:lpstr>Слайд 2</vt:lpstr>
      <vt:lpstr>Слайд 3</vt:lpstr>
      <vt:lpstr>Урал Тансыкбаев (1904 – 1974)</vt:lpstr>
      <vt:lpstr>Сырдарья </vt:lpstr>
      <vt:lpstr>Осень в горах</vt:lpstr>
      <vt:lpstr>Полив хлопка. 1949г.</vt:lpstr>
      <vt:lpstr>Слайд 8</vt:lpstr>
      <vt:lpstr>Дом- музей Урала Тансыкбаева</vt:lpstr>
      <vt:lpstr>Имена существительные в Р.п. с предлогами у, около, возле. </vt:lpstr>
      <vt:lpstr>Слайд 11</vt:lpstr>
      <vt:lpstr>Упражнение 1</vt:lpstr>
      <vt:lpstr>Проверьте!</vt:lpstr>
      <vt:lpstr>Упражнение 2</vt:lpstr>
      <vt:lpstr>проверим</vt:lpstr>
      <vt:lpstr>Слайд 16</vt:lpstr>
      <vt:lpstr>Слайд 17</vt:lpstr>
      <vt:lpstr>Музей искусств Узбекистана</vt:lpstr>
      <vt:lpstr>Шишкин. «Утро в сосновом бору» </vt:lpstr>
      <vt:lpstr>Айвазовский. «Девятый вал» </vt:lpstr>
      <vt:lpstr>Павел Петрович Беньков</vt:lpstr>
      <vt:lpstr>Упражнение 4</vt:lpstr>
      <vt:lpstr>Рассмотрим таблицу</vt:lpstr>
      <vt:lpstr>Усто Мумин  -  Александр Николаев</vt:lpstr>
      <vt:lpstr> Илья Репин «Портрет матери» </vt:lpstr>
      <vt:lpstr>Как вежливо спросить о местонахождении предмета?</vt:lpstr>
      <vt:lpstr>Где растут деревья?</vt:lpstr>
      <vt:lpstr>Что где находится?</vt:lpstr>
      <vt:lpstr>Упражнение 6</vt:lpstr>
      <vt:lpstr>В Ташкенте открылась Аллея литераторов</vt:lpstr>
      <vt:lpstr>Слайд 31</vt:lpstr>
      <vt:lpstr>Пословицы и поговорки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Ulia</cp:lastModifiedBy>
  <cp:revision>49</cp:revision>
  <dcterms:created xsi:type="dcterms:W3CDTF">2020-04-13T08:06:06Z</dcterms:created>
  <dcterms:modified xsi:type="dcterms:W3CDTF">2020-11-22T11:24:46Z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