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8" r:id="rId4"/>
    <p:sldId id="258" r:id="rId5"/>
    <p:sldId id="295" r:id="rId6"/>
    <p:sldId id="294" r:id="rId7"/>
    <p:sldId id="284" r:id="rId8"/>
    <p:sldId id="304" r:id="rId9"/>
    <p:sldId id="303" r:id="rId10"/>
    <p:sldId id="301" r:id="rId11"/>
    <p:sldId id="302" r:id="rId12"/>
    <p:sldId id="305" r:id="rId13"/>
    <p:sldId id="306" r:id="rId14"/>
    <p:sldId id="307" r:id="rId15"/>
    <p:sldId id="279" r:id="rId16"/>
    <p:sldId id="283" r:id="rId17"/>
    <p:sldId id="282" r:id="rId18"/>
    <p:sldId id="267" r:id="rId19"/>
    <p:sldId id="287" r:id="rId20"/>
    <p:sldId id="263" r:id="rId21"/>
    <p:sldId id="286" r:id="rId22"/>
    <p:sldId id="285" r:id="rId23"/>
    <p:sldId id="290" r:id="rId24"/>
    <p:sldId id="288" r:id="rId25"/>
    <p:sldId id="296" r:id="rId26"/>
    <p:sldId id="298" r:id="rId27"/>
    <p:sldId id="297" r:id="rId28"/>
    <p:sldId id="300" r:id="rId29"/>
    <p:sldId id="293" r:id="rId30"/>
    <p:sldId id="299" r:id="rId31"/>
    <p:sldId id="264" r:id="rId32"/>
    <p:sldId id="277" r:id="rId33"/>
    <p:sldId id="292" r:id="rId3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95E4D-3E1C-47C6-9156-B3D07E7AC9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7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967817" y="1277572"/>
            <a:ext cx="2600883" cy="13349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1750" spc="-20" dirty="0" err="1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1750" spc="-2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1750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1750" spc="-20" dirty="0" smtClean="0">
                <a:solidFill>
                  <a:srgbClr val="2365C7"/>
                </a:solidFill>
                <a:latin typeface="Arial"/>
                <a:cs typeface="Arial"/>
              </a:rPr>
              <a:t>Николай </a:t>
            </a:r>
            <a:r>
              <a:rPr lang="ru-RU" sz="1750" spc="-20" dirty="0" smtClean="0">
                <a:solidFill>
                  <a:srgbClr val="2365C7"/>
                </a:solidFill>
                <a:latin typeface="Arial"/>
                <a:cs typeface="Arial"/>
              </a:rPr>
              <a:t>Алексеевич </a:t>
            </a:r>
            <a:r>
              <a:rPr lang="ru-RU" sz="1750" spc="-20" dirty="0" smtClean="0">
                <a:solidFill>
                  <a:srgbClr val="2365C7"/>
                </a:solidFill>
                <a:latin typeface="Arial"/>
                <a:cs typeface="Arial"/>
              </a:rPr>
              <a:t>Некрасов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1750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1750" spc="-20" dirty="0" smtClean="0">
                <a:solidFill>
                  <a:srgbClr val="2365C7"/>
                </a:solidFill>
                <a:latin typeface="Arial"/>
                <a:cs typeface="Arial"/>
              </a:rPr>
              <a:t>«Мужичок с ноготок»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8196" name="Picture 4" descr="Мужичок с ноготок. Некрасов. Читать стихотворение онлайн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83" y="1201764"/>
            <a:ext cx="1575801" cy="17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376" y="624204"/>
            <a:ext cx="1685924" cy="541022"/>
          </a:xfrm>
        </p:spPr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ворост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Подробно про дрова для костра, сухие ветки и бревна, которые хорошо горя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68" y="786443"/>
            <a:ext cx="2429747" cy="19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Хворост на кефире с водкой рецепт с фото - 1000.me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79003"/>
            <a:ext cx="2241549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87008"/>
            <a:ext cx="2886948" cy="1773618"/>
          </a:xfrm>
        </p:spPr>
        <p:txBody>
          <a:bodyPr/>
          <a:lstStyle/>
          <a:p>
            <a:r>
              <a:rPr lang="ru-RU" sz="2000" dirty="0" smtClean="0"/>
              <a:t>Шествуя = идти, двигаться пешком </a:t>
            </a:r>
          </a:p>
          <a:p>
            <a:r>
              <a:rPr lang="ru-RU" sz="2000" dirty="0" smtClean="0"/>
              <a:t>Уздцы = ремень </a:t>
            </a:r>
            <a:r>
              <a:rPr lang="ru-RU" sz="2000" dirty="0"/>
              <a:t>узды под мордой </a:t>
            </a:r>
            <a:r>
              <a:rPr lang="ru-RU" sz="2000" dirty="0" smtClean="0"/>
              <a:t>коня</a:t>
            </a:r>
          </a:p>
          <a:p>
            <a:endParaRPr lang="ru-RU" sz="2000" dirty="0"/>
          </a:p>
        </p:txBody>
      </p:sp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Виртуальный кабинет Максимовой Нины Станиславовны: Н. А. Некрасов &quot;Мужичок  с ногот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71" y="769968"/>
            <a:ext cx="2281414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Иллюстрация Шмаринова к стихотворению Некрасова «Крестьянские дети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0"/>
          <a:stretch/>
        </p:blipFill>
        <p:spPr bwMode="auto">
          <a:xfrm>
            <a:off x="3187700" y="662622"/>
            <a:ext cx="2428874" cy="21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Предлагаем посмотреть фото узды Термосиб АГРО в Новосибирске | Horses,  Horse bridle, Grack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62622"/>
            <a:ext cx="2428874" cy="21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1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4" y="687007"/>
            <a:ext cx="3260725" cy="923330"/>
          </a:xfrm>
        </p:spPr>
        <p:txBody>
          <a:bodyPr/>
          <a:lstStyle/>
          <a:p>
            <a:r>
              <a:rPr lang="ru-RU" sz="2000" dirty="0" smtClean="0"/>
              <a:t>Полушубок овчинный</a:t>
            </a:r>
          </a:p>
          <a:p>
            <a:endParaRPr lang="ru-RU" sz="2000" dirty="0"/>
          </a:p>
          <a:p>
            <a:r>
              <a:rPr lang="ru-RU" sz="2000" dirty="0" smtClean="0"/>
              <a:t>рукавицы= варежки</a:t>
            </a:r>
            <a:endParaRPr lang="ru-RU" sz="2000" dirty="0"/>
          </a:p>
        </p:txBody>
      </p:sp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Купить Бекеша армейская из овчины р56 в армейском магазине 1arm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555625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6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687007"/>
            <a:ext cx="1279525" cy="615553"/>
          </a:xfrm>
        </p:spPr>
        <p:txBody>
          <a:bodyPr/>
          <a:lstStyle/>
          <a:p>
            <a:endParaRPr lang="ru-RU" sz="2000" dirty="0"/>
          </a:p>
          <a:p>
            <a:r>
              <a:rPr lang="ru-RU" sz="2000" dirty="0" smtClean="0"/>
              <a:t>дровосек</a:t>
            </a:r>
            <a:endParaRPr lang="ru-RU" sz="2000" dirty="0"/>
          </a:p>
        </p:txBody>
      </p:sp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дровосек, искусство, лесозаготов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64782"/>
            <a:ext cx="3629084" cy="20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97305"/>
            <a:ext cx="1747838" cy="162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0375" y="687007"/>
            <a:ext cx="4708525" cy="2154436"/>
          </a:xfrm>
        </p:spPr>
        <p:txBody>
          <a:bodyPr/>
          <a:lstStyle/>
          <a:p>
            <a:r>
              <a:rPr lang="ru-RU" sz="2000" dirty="0" smtClean="0"/>
              <a:t>Миновал = исполнилось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рикнул басом – </a:t>
            </a:r>
            <a:endParaRPr lang="uz-Latn-UZ" sz="2000" dirty="0" smtClean="0"/>
          </a:p>
          <a:p>
            <a:r>
              <a:rPr lang="ru-RU" sz="2000" dirty="0"/>
              <a:t>е</a:t>
            </a:r>
            <a:r>
              <a:rPr lang="uz-Latn-UZ" sz="2000" smtClean="0"/>
              <a:t>ng </a:t>
            </a:r>
            <a:r>
              <a:rPr lang="uz-Latn-UZ" sz="2000" dirty="0" smtClean="0"/>
              <a:t>past ovozda</a:t>
            </a:r>
            <a:r>
              <a:rPr lang="ru-RU" sz="2000" dirty="0" smtClean="0"/>
              <a:t> – низким грубым голосом</a:t>
            </a:r>
            <a:endParaRPr lang="uz-Latn-UZ" sz="2000" dirty="0" smtClean="0"/>
          </a:p>
          <a:p>
            <a:r>
              <a:rPr lang="ru-RU" sz="2000" dirty="0" smtClean="0"/>
              <a:t>Вестимо = известно</a:t>
            </a:r>
          </a:p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362199" cy="1384995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Однажды в студёную зимнюю пору,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Я из лесу вышел; был сильный мороз.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708025"/>
            <a:ext cx="28194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057399" cy="1846659"/>
          </a:xfrm>
        </p:spPr>
        <p:txBody>
          <a:bodyPr/>
          <a:lstStyle/>
          <a:p>
            <a:r>
              <a:rPr lang="ru-RU" sz="2000" b="0" dirty="0">
                <a:solidFill>
                  <a:schemeClr val="tx1"/>
                </a:solidFill>
              </a:rPr>
              <a:t>Гляжу, поднимается медленно в гору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2000" b="0" dirty="0">
                <a:solidFill>
                  <a:schemeClr val="tx1"/>
                </a:solidFill>
              </a:rPr>
              <a:t>Лошадка, везущая хворосту воз.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708025"/>
            <a:ext cx="3086100" cy="22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438399" cy="1785104"/>
          </a:xfrm>
        </p:spPr>
        <p:txBody>
          <a:bodyPr/>
          <a:lstStyle/>
          <a:p>
            <a:r>
              <a:rPr lang="ru-RU" sz="2000" b="0" dirty="0">
                <a:solidFill>
                  <a:schemeClr val="tx1"/>
                </a:solidFill>
              </a:rPr>
              <a:t>И, шествуя важно, в спокойствии чинном,</a:t>
            </a:r>
            <a:endParaRPr lang="ru-RU" sz="2000" b="0" i="0" dirty="0">
              <a:solidFill>
                <a:schemeClr val="tx1"/>
              </a:solidFill>
            </a:endParaRPr>
          </a:p>
          <a:p>
            <a:r>
              <a:rPr lang="ru-RU" sz="2000" b="0" dirty="0">
                <a:solidFill>
                  <a:schemeClr val="tx1"/>
                </a:solidFill>
              </a:rPr>
              <a:t>Лошадку ведёт под уздцы мужичок</a:t>
            </a:r>
            <a:endParaRPr lang="ru-RU" sz="2000" b="0" i="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745490"/>
            <a:ext cx="2793173" cy="2145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0" y="613358"/>
            <a:ext cx="2869373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5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9700" y="708025"/>
            <a:ext cx="4191001" cy="2133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21054" y="1183015"/>
            <a:ext cx="653477" cy="82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708025"/>
            <a:ext cx="3125498" cy="2333625"/>
          </a:xfrm>
          <a:prstGeom prst="rect">
            <a:avLst/>
          </a:prstGeom>
        </p:spPr>
      </p:pic>
      <p:pic>
        <p:nvPicPr>
          <p:cNvPr id="10242" name="Picture 2" descr="Упражнение № 55 Прочитайте выразительно диалог мальчика, «мужичка с ноготок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55625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700" y="631825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больших сапогах, в полушубке овчинном,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больших рукавицах … а сам с ноготок!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1832154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— Здорово, парнище! — «Ступай себе мимо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Уж больно ты грозен, как я погляжу!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4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7" y="92527"/>
            <a:ext cx="52137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spc="-5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58" y="117800"/>
            <a:ext cx="5301368" cy="2960184"/>
          </a:xfrm>
          <a:prstGeom prst="rect">
            <a:avLst/>
          </a:prstGeom>
        </p:spPr>
      </p:pic>
      <p:pic>
        <p:nvPicPr>
          <p:cNvPr id="9218" name="Picture 2" descr="Н.А. Некрасов «Мужичок с ноготок» анализ стиха - Litf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" y="117800"/>
            <a:ext cx="5301370" cy="29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 мы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7170" name="Picture 2" descr="Гражданин поэт. Современники Некрасова считали его стихи лучше пушкинских |  Персона | Культура | Аргументы и Ф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47" y="708025"/>
            <a:ext cx="2358614" cy="22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00" y="555625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Познакомимся с жизнью и творчеством  великого русского поэта.</a:t>
            </a:r>
          </a:p>
          <a:p>
            <a:r>
              <a:rPr lang="ru-RU" dirty="0" smtClean="0"/>
              <a:t>Почитаем отрывок из поэмы «Крестьянские дети»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7" y="92527"/>
            <a:ext cx="52137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spc="-5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09" y="92527"/>
            <a:ext cx="5141594" cy="3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7" y="92527"/>
            <a:ext cx="52137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spc="-5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92527"/>
            <a:ext cx="5562600" cy="30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7" y="92527"/>
            <a:ext cx="52137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spc="-5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5" y="126944"/>
            <a:ext cx="5562600" cy="29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183"/>
          <a:stretch/>
        </p:blipFill>
        <p:spPr>
          <a:xfrm>
            <a:off x="101599" y="98425"/>
            <a:ext cx="5524501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02424"/>
            <a:ext cx="5638800" cy="30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Зима. Крестьянин торжествуя…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2658348" cy="246221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4" name="AutoShape 2" descr="Зима. Крестьянин, торжествуя (Лана Самотыкова) / Стихи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Зима. Крестьянин, торжествуя (Лана Самотыкова) / Стихи.р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Вся Детская Литература — Зима!.. Крестьянин, торжествуя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75754"/>
            <a:ext cx="5129767" cy="2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15471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642107" cy="276998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sz="1800" b="0" i="0" dirty="0" smtClean="0"/>
              <a:t>Как </a:t>
            </a:r>
            <a:r>
              <a:rPr lang="ru-RU" sz="1800" b="0" i="0" dirty="0"/>
              <a:t>зовут мальчика? </a:t>
            </a:r>
            <a:endParaRPr lang="ru-RU" sz="1800" b="0" i="0" dirty="0" smtClean="0"/>
          </a:p>
          <a:p>
            <a:pPr marL="228600" indent="-228600">
              <a:buAutoNum type="arabicPeriod" startAt="2"/>
            </a:pPr>
            <a:r>
              <a:rPr lang="ru-RU" sz="1800" b="0" i="0" dirty="0" smtClean="0"/>
              <a:t>Сколько </a:t>
            </a:r>
            <a:r>
              <a:rPr lang="ru-RU" sz="1800" b="0" i="0" dirty="0"/>
              <a:t>ему лет? </a:t>
            </a:r>
          </a:p>
          <a:p>
            <a:pPr marL="228600" indent="-228600">
              <a:buAutoNum type="arabicPeriod" startAt="2"/>
            </a:pPr>
            <a:r>
              <a:rPr lang="ru-RU" sz="1800" b="0" i="0" dirty="0" smtClean="0"/>
              <a:t>Как </a:t>
            </a:r>
            <a:r>
              <a:rPr lang="ru-RU" sz="1800" b="0" i="0" dirty="0"/>
              <a:t>выглядит мальчик? Найдите в тексте его описание.</a:t>
            </a:r>
          </a:p>
          <a:p>
            <a:r>
              <a:rPr lang="ru-RU" sz="1800" b="0" i="0" dirty="0" smtClean="0"/>
              <a:t>4.   Подумайте</a:t>
            </a:r>
            <a:r>
              <a:rPr lang="ru-RU" sz="1800" b="0" i="0" dirty="0"/>
              <a:t>, почему вся одежда велика Власу?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098" name="Picture 2" descr="Зима!.. Крестьянин, торжествуя /А.С. ПУШКИН/ ~ Поэзия (Лирика гражданска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492002" cy="24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7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05282"/>
            <a:ext cx="2819400" cy="2154436"/>
          </a:xfrm>
        </p:spPr>
        <p:txBody>
          <a:bodyPr/>
          <a:lstStyle/>
          <a:p>
            <a:r>
              <a:rPr lang="ru-RU" sz="1400" b="0" i="0" dirty="0"/>
              <a:t>Где встретил </a:t>
            </a:r>
            <a:r>
              <a:rPr lang="ru-RU" sz="1400" b="0" i="0" dirty="0" err="1"/>
              <a:t>Н.А.Некрасов</a:t>
            </a:r>
            <a:r>
              <a:rPr lang="ru-RU" sz="1400" b="0" i="0" dirty="0"/>
              <a:t> мальчика? </a:t>
            </a:r>
            <a:endParaRPr lang="ru-RU" sz="1400" b="0" i="0" dirty="0" smtClean="0"/>
          </a:p>
          <a:p>
            <a:r>
              <a:rPr lang="ru-RU" sz="1400" b="0" i="0" dirty="0" smtClean="0"/>
              <a:t>6.В </a:t>
            </a:r>
            <a:r>
              <a:rPr lang="ru-RU" sz="1400" b="0" i="0" dirty="0"/>
              <a:t>какое время года произошла встреча? </a:t>
            </a:r>
            <a:endParaRPr lang="ru-RU" sz="1400" b="0" i="0" dirty="0" smtClean="0"/>
          </a:p>
          <a:p>
            <a:r>
              <a:rPr lang="ru-RU" sz="1400" b="0" i="0" dirty="0" smtClean="0"/>
              <a:t>7.Найдите </a:t>
            </a:r>
            <a:r>
              <a:rPr lang="ru-RU" sz="1400" b="0" i="0" dirty="0"/>
              <a:t>в тексте и прочитайте описание времени, когда происходят события.</a:t>
            </a:r>
          </a:p>
          <a:p>
            <a:r>
              <a:rPr lang="ru-RU" sz="1400" b="0" i="0" dirty="0" smtClean="0"/>
              <a:t>8.Почему </a:t>
            </a:r>
            <a:r>
              <a:rPr lang="ru-RU" sz="1400" b="0" i="0" dirty="0"/>
              <a:t>мальчик оказался в лесу в такой мороз?</a:t>
            </a:r>
          </a:p>
          <a:p>
            <a:endParaRPr lang="ru-RU" sz="1400" dirty="0"/>
          </a:p>
        </p:txBody>
      </p:sp>
      <p:pic>
        <p:nvPicPr>
          <p:cNvPr id="5122" name="Picture 2" descr="Стихи Пушкина о зиме — Стихи, картинки и любовь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43" y="63182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1128"/>
            <a:ext cx="2353547" cy="1846659"/>
          </a:xfrm>
        </p:spPr>
        <p:txBody>
          <a:bodyPr/>
          <a:lstStyle/>
          <a:p>
            <a:r>
              <a:rPr lang="ru-RU" sz="1800" b="0" i="0" dirty="0" smtClean="0"/>
              <a:t>9. </a:t>
            </a:r>
            <a:r>
              <a:rPr lang="ru-RU" sz="1800" b="0" i="0" dirty="0"/>
              <a:t>Найдите в тексте и прочитайте слова Власа о его семье</a:t>
            </a:r>
            <a:r>
              <a:rPr lang="ru-RU" sz="1800" b="0" i="0" dirty="0" smtClean="0"/>
              <a:t>.</a:t>
            </a:r>
          </a:p>
          <a:p>
            <a:endParaRPr lang="ru-RU" sz="1800" b="0" i="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631825"/>
            <a:ext cx="265834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81128"/>
            <a:ext cx="2819400" cy="1846659"/>
          </a:xfrm>
        </p:spPr>
        <p:txBody>
          <a:bodyPr/>
          <a:lstStyle/>
          <a:p>
            <a:r>
              <a:rPr lang="ru-RU" sz="2000" b="0" i="0" dirty="0" smtClean="0"/>
              <a:t>Что </a:t>
            </a:r>
            <a:r>
              <a:rPr lang="ru-RU" sz="2000" b="0" i="0" dirty="0"/>
              <a:t>подчеркивает Некрасов словами "парнище" </a:t>
            </a:r>
            <a:r>
              <a:rPr lang="ru-RU" sz="2000" b="0" i="0" dirty="0" smtClean="0"/>
              <a:t>?</a:t>
            </a:r>
          </a:p>
          <a:p>
            <a:r>
              <a:rPr lang="ru-RU" sz="2000" b="0" i="0" dirty="0" smtClean="0"/>
              <a:t>Как разговаривает мальчик с Некрасовым?</a:t>
            </a:r>
            <a:endParaRPr lang="ru-RU" sz="2000" dirty="0"/>
          </a:p>
        </p:txBody>
      </p:sp>
      <p:pic>
        <p:nvPicPr>
          <p:cNvPr id="5" name="Picture 4" descr="Купить статуэтку «Мужичок с ноготок», скульптор В. Маслов, Песочно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1825"/>
            <a:ext cx="225832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spc="-5" dirty="0"/>
              <a:t>Николай Алексеевич </a:t>
            </a:r>
            <a:r>
              <a:rPr lang="ru-RU" sz="1800" spc="-5" dirty="0" smtClean="0"/>
              <a:t>Некрасов (1821- 1878)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819401" cy="2446080"/>
          </a:xfrm>
        </p:spPr>
        <p:txBody>
          <a:bodyPr/>
          <a:lstStyle/>
          <a:p>
            <a:r>
              <a:rPr lang="ru-RU" sz="1400" dirty="0" smtClean="0"/>
              <a:t>   Николай </a:t>
            </a:r>
            <a:r>
              <a:rPr lang="ru-RU" sz="1400" dirty="0"/>
              <a:t>Некрасов родился 10 декабря </a:t>
            </a:r>
            <a:r>
              <a:rPr lang="ru-RU" sz="1400" dirty="0" smtClean="0"/>
              <a:t>1821 </a:t>
            </a:r>
            <a:r>
              <a:rPr lang="ru-RU" sz="1400" dirty="0"/>
              <a:t>года в небольшом городке Немиров </a:t>
            </a:r>
            <a:r>
              <a:rPr lang="ru-RU" sz="1400" dirty="0" smtClean="0"/>
              <a:t>Раннее </a:t>
            </a:r>
            <a:r>
              <a:rPr lang="ru-RU" sz="1400" dirty="0"/>
              <a:t>детство Николая прошло </a:t>
            </a:r>
            <a:r>
              <a:rPr lang="ru-RU" sz="1400" dirty="0" smtClean="0"/>
              <a:t>в селе </a:t>
            </a:r>
            <a:r>
              <a:rPr lang="ru-RU" sz="1400" dirty="0" err="1"/>
              <a:t>Грешнево</a:t>
            </a:r>
            <a:r>
              <a:rPr lang="ru-RU" sz="1400" dirty="0"/>
              <a:t> Ярославской </a:t>
            </a:r>
            <a:r>
              <a:rPr lang="ru-RU" sz="1400" dirty="0" smtClean="0"/>
              <a:t>губернии.</a:t>
            </a:r>
          </a:p>
          <a:p>
            <a:r>
              <a:rPr lang="ru-RU" sz="1400" dirty="0" smtClean="0"/>
              <a:t>   Мама была </a:t>
            </a:r>
            <a:r>
              <a:rPr lang="ru-RU" sz="1400" dirty="0"/>
              <a:t>для него лучшим другом и первым учителем, привила ему любовь к русскому языку и литературному слову. </a:t>
            </a:r>
          </a:p>
        </p:txBody>
      </p:sp>
      <p:pic>
        <p:nvPicPr>
          <p:cNvPr id="1028" name="Picture 4" descr="Некрасов Н.А. - Литературная карта Ярославского кр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83" y="708025"/>
            <a:ext cx="2209800" cy="22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04818"/>
            <a:ext cx="2895600" cy="2319874"/>
          </a:xfrm>
        </p:spPr>
        <p:txBody>
          <a:bodyPr/>
          <a:lstStyle/>
          <a:p>
            <a:r>
              <a:rPr lang="ru-RU" b="0" i="0" dirty="0" smtClean="0"/>
              <a:t> </a:t>
            </a:r>
            <a:r>
              <a:rPr lang="ru-RU" sz="2000" b="0" i="0" dirty="0"/>
              <a:t>Некрасов Н.А. говорит, </a:t>
            </a:r>
            <a:r>
              <a:rPr lang="ru-RU" sz="2000" b="0" i="0" dirty="0" smtClean="0"/>
              <a:t>что мальчик</a:t>
            </a:r>
            <a:r>
              <a:rPr lang="ru-RU" sz="2000" b="0" i="0" dirty="0"/>
              <a:t> </a:t>
            </a:r>
            <a:r>
              <a:rPr lang="ru-RU" sz="2000" b="0" dirty="0"/>
              <a:t>шествует</a:t>
            </a:r>
            <a:r>
              <a:rPr lang="ru-RU" sz="2000" b="0" i="0" dirty="0"/>
              <a:t> </a:t>
            </a:r>
            <a:endParaRPr lang="ru-RU" sz="2000" b="0" i="0" dirty="0" smtClean="0"/>
          </a:p>
          <a:p>
            <a:r>
              <a:rPr lang="ru-RU" sz="2000" b="0" i="0" dirty="0" smtClean="0"/>
              <a:t>важно .</a:t>
            </a:r>
          </a:p>
          <a:p>
            <a:r>
              <a:rPr lang="ru-RU" sz="2000" b="0" i="0" dirty="0" smtClean="0"/>
              <a:t> </a:t>
            </a:r>
            <a:r>
              <a:rPr lang="ru-RU" sz="2000" b="0" i="0" dirty="0"/>
              <a:t>Не идёт, не бредёт, не шагает. А шествует. </a:t>
            </a:r>
            <a:r>
              <a:rPr lang="ru-RU" b="0" i="0" dirty="0"/>
              <a:t>Почему?</a:t>
            </a:r>
            <a:endParaRPr lang="ru-RU" dirty="0"/>
          </a:p>
        </p:txBody>
      </p:sp>
      <p:pic>
        <p:nvPicPr>
          <p:cNvPr id="6146" name="Picture 2" descr="Илья Милославский: Зима предвыборная. [Весна. Крестьянин пьет с похмелья...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30091"/>
            <a:ext cx="24693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7" y="92527"/>
            <a:ext cx="5213737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892300" y="860424"/>
            <a:ext cx="361759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80"/>
              </a:lnSpc>
              <a:spcBef>
                <a:spcPts val="100"/>
              </a:spcBef>
            </a:pPr>
            <a:r>
              <a:rPr lang="ru-RU" b="0" i="0" dirty="0"/>
              <a:t>Как вы думаете, как относится автор к мальчику?</a:t>
            </a:r>
            <a:endParaRPr b="0" dirty="0">
              <a:solidFill>
                <a:schemeClr val="tx1"/>
              </a:solidFill>
            </a:endParaRPr>
          </a:p>
        </p:txBody>
      </p:sp>
      <p:pic>
        <p:nvPicPr>
          <p:cNvPr id="4" name="Picture 2" descr="Мужичок с ноготок (Татьяна Штаб) / Проз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51552"/>
            <a:ext cx="974725" cy="17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98425"/>
            <a:ext cx="4736464" cy="381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Чему учит нас это стихотворение?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708025"/>
            <a:ext cx="495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Это стихотворение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 поэмы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Крестьянские дети»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учит тому, что на Руси с малолетства дети были приучены к труду, их сразу учили стойко переносить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трудности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жизни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Терпенье  и труд всё перетрут.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1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   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846659"/>
          </a:xfrm>
        </p:spPr>
        <p:txBody>
          <a:bodyPr/>
          <a:lstStyle/>
          <a:p>
            <a:pPr algn="ctr"/>
            <a:r>
              <a:rPr lang="ru-RU" dirty="0" smtClean="0"/>
              <a:t>Выучить стихотворение наизусть.</a:t>
            </a:r>
          </a:p>
          <a:p>
            <a:pPr algn="ctr"/>
            <a:r>
              <a:rPr lang="ru-RU" dirty="0" smtClean="0"/>
              <a:t>Ответить на </a:t>
            </a:r>
            <a:r>
              <a:rPr lang="ru-RU" smtClean="0"/>
              <a:t>вопросы письменно.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92527"/>
            <a:ext cx="4912994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Самый крестьянский поэт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9700" y="424669"/>
            <a:ext cx="2971800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ru-RU" b="0" i="0" dirty="0"/>
              <a:t> </a:t>
            </a:r>
            <a:r>
              <a:rPr lang="ru-RU" sz="1400" b="0" i="0" dirty="0" smtClean="0"/>
              <a:t>Ни </a:t>
            </a:r>
            <a:r>
              <a:rPr lang="ru-RU" sz="1400" b="0" i="0" dirty="0"/>
              <a:t>у кого из русских поэтов не найдешь столько стихов, посвященных детям, сколько у Некрасова. В числе этих стихотворений особое место занимают "Крестьянские дети". </a:t>
            </a:r>
            <a:r>
              <a:rPr lang="ru-RU" sz="1400" b="0" i="0" dirty="0" smtClean="0"/>
              <a:t>    </a:t>
            </a:r>
            <a:endParaRPr sz="14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708025"/>
            <a:ext cx="2465199" cy="210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28093"/>
            <a:ext cx="2895600" cy="2215991"/>
          </a:xfrm>
        </p:spPr>
        <p:txBody>
          <a:bodyPr/>
          <a:lstStyle/>
          <a:p>
            <a:pPr algn="l"/>
            <a:r>
              <a:rPr lang="ru-RU" sz="1600" b="0" i="0" dirty="0" smtClean="0"/>
              <a:t>   </a:t>
            </a:r>
            <a:r>
              <a:rPr lang="ru-RU" sz="1800" b="0" i="0" dirty="0" smtClean="0">
                <a:solidFill>
                  <a:schemeClr val="tx1"/>
                </a:solidFill>
              </a:rPr>
              <a:t>Некрасов </a:t>
            </a:r>
            <a:r>
              <a:rPr lang="ru-RU" sz="1800" b="0" i="0" dirty="0">
                <a:solidFill>
                  <a:schemeClr val="tx1"/>
                </a:solidFill>
              </a:rPr>
              <a:t>сочувствовал тяжёлой жизни крестьян. У него есть большая поэма, целиком посвящённая крестьянским детям</a:t>
            </a:r>
            <a:r>
              <a:rPr lang="ru-RU" sz="1800" b="0" i="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ru-RU" sz="1800" b="0" i="0" dirty="0">
                <a:solidFill>
                  <a:schemeClr val="tx1"/>
                </a:solidFill>
              </a:rPr>
              <a:t> </a:t>
            </a:r>
            <a:r>
              <a:rPr lang="ru-RU" sz="1800" b="0" i="0" dirty="0" smtClean="0">
                <a:solidFill>
                  <a:schemeClr val="tx1"/>
                </a:solidFill>
              </a:rPr>
              <a:t>   </a:t>
            </a:r>
            <a:r>
              <a:rPr lang="ru-RU" sz="1800" b="0" i="0" dirty="0">
                <a:solidFill>
                  <a:schemeClr val="tx1"/>
                </a:solidFill>
              </a:rPr>
              <a:t>Она так и называется "Крестьянские дети".</a:t>
            </a:r>
            <a:endParaRPr lang="ru-RU" sz="1800" b="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ile:Пелевин И.А. Крестьянские дети, уходящие с поля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628093"/>
            <a:ext cx="2286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Крестьянские дети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рестьянские дети», Владимир Маковский — описание карт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2" y="564357"/>
            <a:ext cx="4847734" cy="25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514599" cy="246221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65800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Морозное утро анимационная картинки гифки Новогодние и Рождественские  открытки - Анимационные картинки, гифки, открыт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5800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376" y="624204"/>
            <a:ext cx="1685924" cy="1107996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AutoShape 4" descr="Рецепт хрустящего хвороста на яйцах — Кулинарные рецепты любящей жен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500" y="624204"/>
            <a:ext cx="57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Студёная зимняя пора = морозное зимнее время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зима скачать бесплатно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5625"/>
            <a:ext cx="5470525" cy="25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405</Words>
  <Application>Microsoft Office PowerPoint</Application>
  <PresentationFormat>Произвольный</PresentationFormat>
  <Paragraphs>77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Arial</vt:lpstr>
      <vt:lpstr>Calibri</vt:lpstr>
      <vt:lpstr>Times New Roman</vt:lpstr>
      <vt:lpstr>Office Theme</vt:lpstr>
      <vt:lpstr>Русский язык литературное чтение </vt:lpstr>
      <vt:lpstr>Сегодня на уроке мы</vt:lpstr>
      <vt:lpstr>Николай Алексеевич Некрасов (1821- 1878)</vt:lpstr>
      <vt:lpstr>Самый крестьянский поэт</vt:lpstr>
      <vt:lpstr>Презентация PowerPoint</vt:lpstr>
      <vt:lpstr>Крестьянские дети</vt:lpstr>
      <vt:lpstr>Презентация PowerPoint</vt:lpstr>
      <vt:lpstr>Презентация PowerPoint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Зима. Крестьянин торжествуя…</vt:lpstr>
      <vt:lpstr>Ответьте на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учит нас это стихотворение?</vt:lpstr>
      <vt:lpstr>   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39</cp:revision>
  <dcterms:created xsi:type="dcterms:W3CDTF">2020-04-13T08:05:42Z</dcterms:created>
  <dcterms:modified xsi:type="dcterms:W3CDTF">2020-10-15T07:26:59Z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