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08" r:id="rId4"/>
    <p:sldId id="258" r:id="rId5"/>
    <p:sldId id="295" r:id="rId6"/>
    <p:sldId id="294" r:id="rId7"/>
    <p:sldId id="284" r:id="rId8"/>
    <p:sldId id="304" r:id="rId9"/>
    <p:sldId id="303" r:id="rId10"/>
    <p:sldId id="301" r:id="rId11"/>
    <p:sldId id="302" r:id="rId12"/>
    <p:sldId id="305" r:id="rId13"/>
    <p:sldId id="306" r:id="rId14"/>
    <p:sldId id="307" r:id="rId15"/>
    <p:sldId id="279" r:id="rId16"/>
    <p:sldId id="283" r:id="rId17"/>
    <p:sldId id="282" r:id="rId18"/>
    <p:sldId id="267" r:id="rId19"/>
    <p:sldId id="287" r:id="rId20"/>
    <p:sldId id="263" r:id="rId21"/>
    <p:sldId id="286" r:id="rId22"/>
    <p:sldId id="285" r:id="rId23"/>
    <p:sldId id="290" r:id="rId24"/>
    <p:sldId id="288" r:id="rId25"/>
    <p:sldId id="296" r:id="rId26"/>
    <p:sldId id="298" r:id="rId27"/>
    <p:sldId id="297" r:id="rId28"/>
    <p:sldId id="300" r:id="rId29"/>
    <p:sldId id="293" r:id="rId30"/>
    <p:sldId id="299" r:id="rId31"/>
    <p:sldId id="264" r:id="rId32"/>
    <p:sldId id="277" r:id="rId33"/>
    <p:sldId id="292" r:id="rId34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222E-11E2-44E5-BFA0-64DAF91584BF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95E4D-3E1C-47C6-9156-B3D07E7AC9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95E4D-3E1C-47C6-9156-B3D07E7AC92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747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4554" y="1536"/>
            <a:ext cx="3527290" cy="90729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 err="1"/>
              <a:t>Русский</a:t>
            </a:r>
            <a:r>
              <a:rPr sz="3400" spc="-55" dirty="0"/>
              <a:t> </a:t>
            </a:r>
            <a:r>
              <a:rPr sz="3400" spc="10" dirty="0" err="1" smtClean="0"/>
              <a:t>язык</a:t>
            </a:r>
            <a:r>
              <a:rPr lang="ru-RU" sz="3400" spc="10" dirty="0" smtClean="0"/>
              <a:t/>
            </a:r>
            <a:br>
              <a:rPr lang="ru-RU" sz="3400" spc="10" dirty="0" smtClean="0"/>
            </a:br>
            <a:r>
              <a:rPr lang="ru-RU" sz="2400" spc="10" dirty="0" smtClean="0"/>
              <a:t>литературное чтение 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967817" y="1277572"/>
            <a:ext cx="2600883" cy="13349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1750" spc="-20" dirty="0" err="1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1750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1750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750" spc="-20" dirty="0" smtClean="0">
                <a:solidFill>
                  <a:srgbClr val="2365C7"/>
                </a:solidFill>
                <a:latin typeface="Arial"/>
                <a:cs typeface="Arial"/>
              </a:rPr>
              <a:t>Николай </a:t>
            </a:r>
            <a:r>
              <a:rPr lang="ru-RU" sz="1750" spc="-20" dirty="0" smtClean="0">
                <a:solidFill>
                  <a:srgbClr val="2365C7"/>
                </a:solidFill>
                <a:latin typeface="Arial"/>
                <a:cs typeface="Arial"/>
              </a:rPr>
              <a:t>Алексеевич </a:t>
            </a:r>
            <a:r>
              <a:rPr lang="ru-RU" sz="1750" spc="-20" dirty="0" smtClean="0">
                <a:solidFill>
                  <a:srgbClr val="2365C7"/>
                </a:solidFill>
                <a:latin typeface="Arial"/>
                <a:cs typeface="Arial"/>
              </a:rPr>
              <a:t>Некрасов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750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750" spc="-20" dirty="0" smtClean="0">
                <a:solidFill>
                  <a:srgbClr val="2365C7"/>
                </a:solidFill>
                <a:latin typeface="Arial"/>
                <a:cs typeface="Arial"/>
              </a:rPr>
              <a:t>«Мужичок с ноготок»</a:t>
            </a:r>
            <a:endParaRPr sz="17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7636" y="126447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sp>
        <p:nvSpPr>
          <p:cNvPr id="27" name="object 5"/>
          <p:cNvSpPr/>
          <p:nvPr/>
        </p:nvSpPr>
        <p:spPr>
          <a:xfrm>
            <a:off x="229753" y="2180459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Picture 4" descr="D:\клипарт\школа\0_b410d_2f9dc2c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635" y="249024"/>
            <a:ext cx="656763" cy="529060"/>
          </a:xfrm>
          <a:prstGeom prst="rect">
            <a:avLst/>
          </a:prstGeom>
          <a:noFill/>
        </p:spPr>
      </p:pic>
      <p:pic>
        <p:nvPicPr>
          <p:cNvPr id="8196" name="Picture 4" descr="Мужичок с ноготок. Некрасов. Читать стихотворение онлайн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083" y="1201764"/>
            <a:ext cx="1575801" cy="177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7376" y="624204"/>
            <a:ext cx="1685924" cy="541022"/>
          </a:xfrm>
        </p:spPr>
        <p:txBody>
          <a:bodyPr/>
          <a:lstStyle/>
          <a:p>
            <a:r>
              <a:rPr lang="ru-RU" dirty="0"/>
              <a:t>х</a:t>
            </a:r>
            <a:r>
              <a:rPr lang="ru-RU" dirty="0" smtClean="0"/>
              <a:t>ворост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2290" name="Picture 2" descr="Подробно про дрова для костра, сухие ветки и бревна, которые хорошо горя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368" y="786443"/>
            <a:ext cx="2429747" cy="198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Рецепт хрустящего хвороста на яйцах — Кулинарные рецепты любящей же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4" name="Picture 6" descr="Хворост на кефире с водкой рецепт с фото - 1000.men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179003"/>
            <a:ext cx="2241549" cy="16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13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87008"/>
            <a:ext cx="2886948" cy="1773618"/>
          </a:xfrm>
        </p:spPr>
        <p:txBody>
          <a:bodyPr/>
          <a:lstStyle/>
          <a:p>
            <a:r>
              <a:rPr lang="ru-RU" sz="2000" dirty="0" smtClean="0"/>
              <a:t>Шествуя = идти, двигаться пешком </a:t>
            </a:r>
          </a:p>
          <a:p>
            <a:r>
              <a:rPr lang="ru-RU" sz="2000" dirty="0" smtClean="0"/>
              <a:t>Уздцы = ремень </a:t>
            </a:r>
            <a:r>
              <a:rPr lang="ru-RU" sz="2000" dirty="0"/>
              <a:t>узды под мордой </a:t>
            </a:r>
            <a:r>
              <a:rPr lang="ru-RU" sz="2000" dirty="0" smtClean="0"/>
              <a:t>коня</a:t>
            </a:r>
          </a:p>
          <a:p>
            <a:endParaRPr lang="ru-RU" sz="2000" dirty="0"/>
          </a:p>
        </p:txBody>
      </p:sp>
      <p:sp>
        <p:nvSpPr>
          <p:cNvPr id="4" name="AutoShape 4" descr="Рецепт хрустящего хвороста на яйцах — Кулинарные рецепты любящей же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Виртуальный кабинет Максимовой Нины Станиславовны: Н. А. Некрасов &quot;Мужичок  с ноготок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871" y="769968"/>
            <a:ext cx="2281414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Иллюстрация Шмаринова к стихотворению Некрасова «Крестьянские дети»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20"/>
          <a:stretch/>
        </p:blipFill>
        <p:spPr bwMode="auto">
          <a:xfrm>
            <a:off x="3187700" y="662622"/>
            <a:ext cx="2428874" cy="2176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Предлагаем посмотреть фото узды Термосиб АГРО в Новосибирске | Horses,  Horse bridle, Grack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662622"/>
            <a:ext cx="2428874" cy="218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16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5574" y="687007"/>
            <a:ext cx="3260725" cy="923330"/>
          </a:xfrm>
        </p:spPr>
        <p:txBody>
          <a:bodyPr/>
          <a:lstStyle/>
          <a:p>
            <a:r>
              <a:rPr lang="ru-RU" sz="2000" dirty="0" smtClean="0"/>
              <a:t>Полушубок овчинный</a:t>
            </a:r>
          </a:p>
          <a:p>
            <a:endParaRPr lang="ru-RU" sz="2000" dirty="0"/>
          </a:p>
          <a:p>
            <a:r>
              <a:rPr lang="ru-RU" sz="2000" dirty="0" smtClean="0"/>
              <a:t>рукавицы= варежки</a:t>
            </a:r>
            <a:endParaRPr lang="ru-RU" sz="2000" dirty="0"/>
          </a:p>
        </p:txBody>
      </p:sp>
      <p:sp>
        <p:nvSpPr>
          <p:cNvPr id="4" name="AutoShape 4" descr="Рецепт хрустящего хвороста на яйцах — Кулинарные рецепты любящей же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 descr="Купить Бекеша армейская из овчины р56 в армейском магазине 1army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555625"/>
            <a:ext cx="22098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76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0375" y="687007"/>
            <a:ext cx="1279525" cy="615553"/>
          </a:xfrm>
        </p:spPr>
        <p:txBody>
          <a:bodyPr/>
          <a:lstStyle/>
          <a:p>
            <a:endParaRPr lang="ru-RU" sz="2000" dirty="0"/>
          </a:p>
          <a:p>
            <a:r>
              <a:rPr lang="ru-RU" sz="2000" dirty="0" smtClean="0"/>
              <a:t>дровосек</a:t>
            </a:r>
            <a:endParaRPr lang="ru-RU" sz="2000" dirty="0"/>
          </a:p>
        </p:txBody>
      </p:sp>
      <p:sp>
        <p:nvSpPr>
          <p:cNvPr id="4" name="AutoShape 4" descr="Рецепт хрустящего хвороста на яйцах — Кулинарные рецепты любящей же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0" name="Picture 2" descr="дровосек, искусство, лесозаготовки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664782"/>
            <a:ext cx="3629084" cy="209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75" y="1397305"/>
            <a:ext cx="1747838" cy="162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4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0375" y="687007"/>
            <a:ext cx="4708525" cy="2154436"/>
          </a:xfrm>
        </p:spPr>
        <p:txBody>
          <a:bodyPr/>
          <a:lstStyle/>
          <a:p>
            <a:r>
              <a:rPr lang="ru-RU" sz="2000" dirty="0" smtClean="0"/>
              <a:t>Миновал = исполнилось</a:t>
            </a:r>
          </a:p>
          <a:p>
            <a:r>
              <a:rPr lang="ru-RU" sz="2000" dirty="0"/>
              <a:t>к</a:t>
            </a:r>
            <a:r>
              <a:rPr lang="ru-RU" sz="2000" dirty="0" smtClean="0"/>
              <a:t>рикнул басом – </a:t>
            </a:r>
            <a:endParaRPr lang="uz-Latn-UZ" sz="2000" dirty="0" smtClean="0"/>
          </a:p>
          <a:p>
            <a:r>
              <a:rPr lang="ru-RU" sz="2000" dirty="0"/>
              <a:t>е</a:t>
            </a:r>
            <a:r>
              <a:rPr lang="uz-Latn-UZ" sz="2000" smtClean="0"/>
              <a:t>ng </a:t>
            </a:r>
            <a:r>
              <a:rPr lang="uz-Latn-UZ" sz="2000" dirty="0" smtClean="0"/>
              <a:t>past ovozda</a:t>
            </a:r>
            <a:r>
              <a:rPr lang="ru-RU" sz="2000" dirty="0" smtClean="0"/>
              <a:t> – низким грубым голосом</a:t>
            </a:r>
            <a:endParaRPr lang="uz-Latn-UZ" sz="2000" dirty="0" smtClean="0"/>
          </a:p>
          <a:p>
            <a:r>
              <a:rPr lang="ru-RU" sz="2000" dirty="0" smtClean="0"/>
              <a:t>Вестимо = известно</a:t>
            </a:r>
          </a:p>
          <a:p>
            <a:endParaRPr lang="ru-RU" sz="2000" dirty="0"/>
          </a:p>
          <a:p>
            <a:endParaRPr lang="ru-RU" sz="2000" dirty="0" smtClean="0"/>
          </a:p>
        </p:txBody>
      </p:sp>
      <p:sp>
        <p:nvSpPr>
          <p:cNvPr id="4" name="AutoShape 4" descr="Рецепт хрустящего хвороста на яйцах — Кулинарные рецепты любящей же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48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2362199" cy="1384995"/>
          </a:xfrm>
        </p:spPr>
        <p:txBody>
          <a:bodyPr/>
          <a:lstStyle/>
          <a:p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Однажды в студёную зимнюю пору,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Я из лесу вышел; был сильный мороз.</a:t>
            </a:r>
            <a:endParaRPr lang="ru-RU" sz="1800" dirty="0"/>
          </a:p>
          <a:p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0" y="708025"/>
            <a:ext cx="2819400" cy="228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10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2057399" cy="1846659"/>
          </a:xfrm>
        </p:spPr>
        <p:txBody>
          <a:bodyPr/>
          <a:lstStyle/>
          <a:p>
            <a:r>
              <a:rPr lang="ru-RU" sz="2000" b="0" dirty="0">
                <a:solidFill>
                  <a:schemeClr val="tx1"/>
                </a:solidFill>
              </a:rPr>
              <a:t>Гляжу, поднимается медленно в гору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2000" b="0" dirty="0">
                <a:solidFill>
                  <a:schemeClr val="tx1"/>
                </a:solidFill>
              </a:rPr>
              <a:t>Лошадка, везущая хворосту воз.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708025"/>
            <a:ext cx="3086100" cy="228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6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2438399" cy="1785104"/>
          </a:xfrm>
        </p:spPr>
        <p:txBody>
          <a:bodyPr/>
          <a:lstStyle/>
          <a:p>
            <a:r>
              <a:rPr lang="ru-RU" sz="2000" b="0" dirty="0">
                <a:solidFill>
                  <a:schemeClr val="tx1"/>
                </a:solidFill>
              </a:rPr>
              <a:t>И, шествуя важно, в спокойствии чинном,</a:t>
            </a:r>
            <a:endParaRPr lang="ru-RU" sz="2000" b="0" i="0" dirty="0">
              <a:solidFill>
                <a:schemeClr val="tx1"/>
              </a:solidFill>
            </a:endParaRPr>
          </a:p>
          <a:p>
            <a:r>
              <a:rPr lang="ru-RU" sz="2000" b="0" dirty="0">
                <a:solidFill>
                  <a:schemeClr val="tx1"/>
                </a:solidFill>
              </a:rPr>
              <a:t>Лошадку ведёт под уздцы мужичок</a:t>
            </a:r>
            <a:endParaRPr lang="ru-RU" sz="2000" b="0" i="0" dirty="0">
              <a:solidFill>
                <a:schemeClr val="tx1"/>
              </a:solidFill>
            </a:endParaRPr>
          </a:p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0" y="745490"/>
            <a:ext cx="2793173" cy="21455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0500" y="613358"/>
            <a:ext cx="2869373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5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139700" y="708025"/>
            <a:ext cx="4191001" cy="21336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821054" y="1183015"/>
            <a:ext cx="653477" cy="82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500" y="708025"/>
            <a:ext cx="3125498" cy="2333625"/>
          </a:xfrm>
          <a:prstGeom prst="rect">
            <a:avLst/>
          </a:prstGeom>
        </p:spPr>
      </p:pic>
      <p:pic>
        <p:nvPicPr>
          <p:cNvPr id="10242" name="Picture 2" descr="Упражнение № 55 Прочитайте выразительно диалог мальчика, «мужичка с ноготок»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555625"/>
            <a:ext cx="33528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9700" y="631825"/>
            <a:ext cx="228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 больших сапогах, в полушубке овчинном,</a:t>
            </a:r>
            <a:r>
              <a:rPr lang="ru-RU" i="1" dirty="0"/>
              <a:t/>
            </a:r>
            <a:br>
              <a:rPr lang="ru-RU" i="1" dirty="0"/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В больших рукавицах … а сам с ноготок!</a:t>
            </a: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1832154"/>
            <a:ext cx="2667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— Здорово, парнище! — «Ступай себе мимо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</a:p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Уж больно ты грозен, как я погляжу!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4143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7" y="92527"/>
            <a:ext cx="521373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endParaRPr spc="-5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158" y="117800"/>
            <a:ext cx="5301368" cy="2960184"/>
          </a:xfrm>
          <a:prstGeom prst="rect">
            <a:avLst/>
          </a:prstGeom>
        </p:spPr>
      </p:pic>
      <p:pic>
        <p:nvPicPr>
          <p:cNvPr id="9218" name="Picture 2" descr="Н.А. Некрасов «Мужичок с ноготок» анализ стиха - Litfe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156" y="117800"/>
            <a:ext cx="5301370" cy="296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182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254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Сегодня на уроке мы</a:t>
            </a:r>
            <a:endParaRPr spc="-5" dirty="0"/>
          </a:p>
        </p:txBody>
      </p:sp>
      <p:sp>
        <p:nvSpPr>
          <p:cNvPr id="12" name="object 12"/>
          <p:cNvSpPr txBox="1"/>
          <p:nvPr/>
        </p:nvSpPr>
        <p:spPr>
          <a:xfrm>
            <a:off x="1237702" y="1986658"/>
            <a:ext cx="3256915" cy="543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Изменяется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7170" name="Picture 2" descr="Гражданин поэт. Современники Некрасова считали его стихи лучше пушкинских |  Персона | Культура | Аргументы и Фак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7147" y="708025"/>
            <a:ext cx="2358614" cy="229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5900" y="555625"/>
            <a:ext cx="228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Познакомимся с жизнью и творчеством  великого русского поэта.</a:t>
            </a:r>
          </a:p>
          <a:p>
            <a:r>
              <a:rPr lang="ru-RU" dirty="0" smtClean="0"/>
              <a:t>Почитаем отрывок из поэмы «Крестьянские дети»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7" y="92527"/>
            <a:ext cx="521373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endParaRPr spc="-5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409" y="92527"/>
            <a:ext cx="5141594" cy="305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96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7" y="92527"/>
            <a:ext cx="521373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endParaRPr spc="-5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92527"/>
            <a:ext cx="5562600" cy="305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1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7" y="92527"/>
            <a:ext cx="521373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endParaRPr spc="-5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25" y="126944"/>
            <a:ext cx="5562600" cy="296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0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183"/>
          <a:stretch/>
        </p:blipFill>
        <p:spPr>
          <a:xfrm>
            <a:off x="101599" y="98425"/>
            <a:ext cx="5524501" cy="304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97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102424"/>
            <a:ext cx="5638800" cy="304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9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Зима. Крестьянин торжествуя…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631825"/>
            <a:ext cx="2658348" cy="246221"/>
          </a:xfrm>
        </p:spPr>
        <p:txBody>
          <a:bodyPr/>
          <a:lstStyle/>
          <a:p>
            <a:endParaRPr lang="ru-RU" sz="1600" dirty="0"/>
          </a:p>
        </p:txBody>
      </p:sp>
      <p:sp>
        <p:nvSpPr>
          <p:cNvPr id="4" name="AutoShape 2" descr="Зима. Крестьянин, торжествуя (Лана Самотыкова) / Стихи.р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Зима. Крестьянин, торжествуя (Лана Самотыкова) / Стихи.р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Вся Детская Литература — Зима!.. Крестьянин, торжествуя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" y="575754"/>
            <a:ext cx="5129767" cy="258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8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4100" y="102424"/>
            <a:ext cx="4410947" cy="315471"/>
          </a:xfrm>
        </p:spPr>
        <p:txBody>
          <a:bodyPr/>
          <a:lstStyle/>
          <a:p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642107" cy="2769989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sz="1800" b="0" i="0" dirty="0" smtClean="0"/>
              <a:t>Как </a:t>
            </a:r>
            <a:r>
              <a:rPr lang="ru-RU" sz="1800" b="0" i="0" dirty="0"/>
              <a:t>зовут мальчика? </a:t>
            </a:r>
            <a:endParaRPr lang="ru-RU" sz="1800" b="0" i="0" dirty="0" smtClean="0"/>
          </a:p>
          <a:p>
            <a:pPr marL="228600" indent="-228600">
              <a:buAutoNum type="arabicPeriod" startAt="2"/>
            </a:pPr>
            <a:r>
              <a:rPr lang="ru-RU" sz="1800" b="0" i="0" dirty="0" smtClean="0"/>
              <a:t>Сколько </a:t>
            </a:r>
            <a:r>
              <a:rPr lang="ru-RU" sz="1800" b="0" i="0" dirty="0"/>
              <a:t>ему лет? </a:t>
            </a:r>
          </a:p>
          <a:p>
            <a:pPr marL="228600" indent="-228600">
              <a:buAutoNum type="arabicPeriod" startAt="2"/>
            </a:pPr>
            <a:r>
              <a:rPr lang="ru-RU" sz="1800" b="0" i="0" dirty="0" smtClean="0"/>
              <a:t>Как </a:t>
            </a:r>
            <a:r>
              <a:rPr lang="ru-RU" sz="1800" b="0" i="0" dirty="0"/>
              <a:t>выглядит мальчик? Найдите в тексте его описание.</a:t>
            </a:r>
          </a:p>
          <a:p>
            <a:r>
              <a:rPr lang="ru-RU" sz="1800" b="0" i="0" dirty="0" smtClean="0"/>
              <a:t>4.   Подумайте</a:t>
            </a:r>
            <a:r>
              <a:rPr lang="ru-RU" sz="1800" b="0" i="0" dirty="0"/>
              <a:t>, почему вся одежда велика Власу?</a:t>
            </a:r>
          </a:p>
          <a:p>
            <a:endParaRPr lang="ru-RU" sz="1800" dirty="0"/>
          </a:p>
          <a:p>
            <a:endParaRPr lang="ru-RU" sz="1800" dirty="0"/>
          </a:p>
        </p:txBody>
      </p:sp>
      <p:pic>
        <p:nvPicPr>
          <p:cNvPr id="4098" name="Picture 2" descr="Зима!.. Крестьянин, торжествуя /А.С. ПУШКИН/ ~ Поэзия (Лирика гражданская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31825"/>
            <a:ext cx="2492002" cy="247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72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05282"/>
            <a:ext cx="2819400" cy="2154436"/>
          </a:xfrm>
        </p:spPr>
        <p:txBody>
          <a:bodyPr/>
          <a:lstStyle/>
          <a:p>
            <a:r>
              <a:rPr lang="ru-RU" sz="1400" b="0" i="0" dirty="0"/>
              <a:t>Где встретил </a:t>
            </a:r>
            <a:r>
              <a:rPr lang="ru-RU" sz="1400" b="0" i="0" dirty="0" err="1"/>
              <a:t>Н.А.Некрасов</a:t>
            </a:r>
            <a:r>
              <a:rPr lang="ru-RU" sz="1400" b="0" i="0" dirty="0"/>
              <a:t> мальчика? </a:t>
            </a:r>
            <a:endParaRPr lang="ru-RU" sz="1400" b="0" i="0" dirty="0" smtClean="0"/>
          </a:p>
          <a:p>
            <a:r>
              <a:rPr lang="ru-RU" sz="1400" b="0" i="0" dirty="0" smtClean="0"/>
              <a:t>6.В </a:t>
            </a:r>
            <a:r>
              <a:rPr lang="ru-RU" sz="1400" b="0" i="0" dirty="0"/>
              <a:t>какое время года произошла встреча? </a:t>
            </a:r>
            <a:endParaRPr lang="ru-RU" sz="1400" b="0" i="0" dirty="0" smtClean="0"/>
          </a:p>
          <a:p>
            <a:r>
              <a:rPr lang="ru-RU" sz="1400" b="0" i="0" dirty="0" smtClean="0"/>
              <a:t>7.Найдите </a:t>
            </a:r>
            <a:r>
              <a:rPr lang="ru-RU" sz="1400" b="0" i="0" dirty="0"/>
              <a:t>в тексте и прочитайте описание времени, когда происходят события.</a:t>
            </a:r>
          </a:p>
          <a:p>
            <a:r>
              <a:rPr lang="ru-RU" sz="1400" b="0" i="0" dirty="0" smtClean="0"/>
              <a:t>8.Почему </a:t>
            </a:r>
            <a:r>
              <a:rPr lang="ru-RU" sz="1400" b="0" i="0" dirty="0"/>
              <a:t>мальчик оказался в лесу в такой мороз?</a:t>
            </a:r>
          </a:p>
          <a:p>
            <a:endParaRPr lang="ru-RU" sz="1400" dirty="0"/>
          </a:p>
        </p:txBody>
      </p:sp>
      <p:pic>
        <p:nvPicPr>
          <p:cNvPr id="5122" name="Picture 2" descr="Стихи Пушкина о зиме — Стихи, картинки и любовь…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243" y="631825"/>
            <a:ext cx="2362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9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1128"/>
            <a:ext cx="2353547" cy="1846659"/>
          </a:xfrm>
        </p:spPr>
        <p:txBody>
          <a:bodyPr/>
          <a:lstStyle/>
          <a:p>
            <a:r>
              <a:rPr lang="ru-RU" sz="1800" b="0" i="0" dirty="0" smtClean="0"/>
              <a:t>9. </a:t>
            </a:r>
            <a:r>
              <a:rPr lang="ru-RU" sz="1800" b="0" i="0" dirty="0"/>
              <a:t>Найдите в тексте и прочитайте слова Власа о его семье</a:t>
            </a:r>
            <a:r>
              <a:rPr lang="ru-RU" sz="1800" b="0" i="0" dirty="0" smtClean="0"/>
              <a:t>.</a:t>
            </a:r>
          </a:p>
          <a:p>
            <a:endParaRPr lang="ru-RU" sz="1800" b="0" i="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6700" y="631825"/>
            <a:ext cx="2658347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5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81128"/>
            <a:ext cx="2819400" cy="1846659"/>
          </a:xfrm>
        </p:spPr>
        <p:txBody>
          <a:bodyPr/>
          <a:lstStyle/>
          <a:p>
            <a:r>
              <a:rPr lang="ru-RU" sz="2000" b="0" i="0" dirty="0" smtClean="0"/>
              <a:t>Что </a:t>
            </a:r>
            <a:r>
              <a:rPr lang="ru-RU" sz="2000" b="0" i="0" dirty="0"/>
              <a:t>подчеркивает Некрасов словами "парнище" </a:t>
            </a:r>
            <a:r>
              <a:rPr lang="ru-RU" sz="2000" b="0" i="0" dirty="0" smtClean="0"/>
              <a:t>?</a:t>
            </a:r>
          </a:p>
          <a:p>
            <a:r>
              <a:rPr lang="ru-RU" sz="2000" b="0" i="0" dirty="0" smtClean="0"/>
              <a:t>Как разговаривает мальчик с Некрасовым?</a:t>
            </a:r>
            <a:endParaRPr lang="ru-RU" sz="2000" dirty="0"/>
          </a:p>
        </p:txBody>
      </p:sp>
      <p:pic>
        <p:nvPicPr>
          <p:cNvPr id="5" name="Picture 4" descr="Купить статуэтку «Мужичок с ноготок», скульптор В. Маслов, Песочное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31825"/>
            <a:ext cx="2258322" cy="236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36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r>
              <a:rPr lang="ru-RU" sz="1800" spc="-5" dirty="0"/>
              <a:t>Николай Алексеевич </a:t>
            </a:r>
            <a:r>
              <a:rPr lang="ru-RU" sz="1800" spc="-5" dirty="0" smtClean="0"/>
              <a:t>Некрасов (1821- 1878)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2819401" cy="2446080"/>
          </a:xfrm>
        </p:spPr>
        <p:txBody>
          <a:bodyPr/>
          <a:lstStyle/>
          <a:p>
            <a:r>
              <a:rPr lang="ru-RU" sz="1400" dirty="0" smtClean="0"/>
              <a:t>   Николай </a:t>
            </a:r>
            <a:r>
              <a:rPr lang="ru-RU" sz="1400" dirty="0"/>
              <a:t>Некрасов родился 10 декабря </a:t>
            </a:r>
            <a:r>
              <a:rPr lang="ru-RU" sz="1400" dirty="0" smtClean="0"/>
              <a:t>1821 </a:t>
            </a:r>
            <a:r>
              <a:rPr lang="ru-RU" sz="1400" dirty="0"/>
              <a:t>года в небольшом городке Немиров </a:t>
            </a:r>
            <a:r>
              <a:rPr lang="ru-RU" sz="1400" dirty="0" smtClean="0"/>
              <a:t>Раннее </a:t>
            </a:r>
            <a:r>
              <a:rPr lang="ru-RU" sz="1400" dirty="0"/>
              <a:t>детство Николая прошло </a:t>
            </a:r>
            <a:r>
              <a:rPr lang="ru-RU" sz="1400" dirty="0" smtClean="0"/>
              <a:t>в селе </a:t>
            </a:r>
            <a:r>
              <a:rPr lang="ru-RU" sz="1400" dirty="0" err="1"/>
              <a:t>Грешнево</a:t>
            </a:r>
            <a:r>
              <a:rPr lang="ru-RU" sz="1400" dirty="0"/>
              <a:t> Ярославской </a:t>
            </a:r>
            <a:r>
              <a:rPr lang="ru-RU" sz="1400" dirty="0" smtClean="0"/>
              <a:t>губернии.</a:t>
            </a:r>
          </a:p>
          <a:p>
            <a:r>
              <a:rPr lang="ru-RU" sz="1400" dirty="0" smtClean="0"/>
              <a:t>   Мама была </a:t>
            </a:r>
            <a:r>
              <a:rPr lang="ru-RU" sz="1400" dirty="0"/>
              <a:t>для него лучшим другом и первым учителем, привила ему любовь к русскому языку и литературному слову. </a:t>
            </a:r>
          </a:p>
        </p:txBody>
      </p:sp>
      <p:pic>
        <p:nvPicPr>
          <p:cNvPr id="1028" name="Picture 4" descr="Некрасов Н.А. - Литературная карта Ярославского кр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883" y="708025"/>
            <a:ext cx="2209800" cy="225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8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04818"/>
            <a:ext cx="2895600" cy="2319874"/>
          </a:xfrm>
        </p:spPr>
        <p:txBody>
          <a:bodyPr/>
          <a:lstStyle/>
          <a:p>
            <a:r>
              <a:rPr lang="ru-RU" b="0" i="0" dirty="0" smtClean="0"/>
              <a:t> </a:t>
            </a:r>
            <a:r>
              <a:rPr lang="ru-RU" sz="2000" b="0" i="0" dirty="0"/>
              <a:t>Некрасов Н.А. говорит, </a:t>
            </a:r>
            <a:r>
              <a:rPr lang="ru-RU" sz="2000" b="0" i="0" dirty="0" smtClean="0"/>
              <a:t>что мальчик</a:t>
            </a:r>
            <a:r>
              <a:rPr lang="ru-RU" sz="2000" b="0" i="0" dirty="0"/>
              <a:t> </a:t>
            </a:r>
            <a:r>
              <a:rPr lang="ru-RU" sz="2000" b="0" dirty="0"/>
              <a:t>шествует</a:t>
            </a:r>
            <a:r>
              <a:rPr lang="ru-RU" sz="2000" b="0" i="0" dirty="0"/>
              <a:t> </a:t>
            </a:r>
            <a:endParaRPr lang="ru-RU" sz="2000" b="0" i="0" dirty="0" smtClean="0"/>
          </a:p>
          <a:p>
            <a:r>
              <a:rPr lang="ru-RU" sz="2000" b="0" i="0" dirty="0" smtClean="0"/>
              <a:t>важно .</a:t>
            </a:r>
          </a:p>
          <a:p>
            <a:r>
              <a:rPr lang="ru-RU" sz="2000" b="0" i="0" dirty="0" smtClean="0"/>
              <a:t> </a:t>
            </a:r>
            <a:r>
              <a:rPr lang="ru-RU" sz="2000" b="0" i="0" dirty="0"/>
              <a:t>Не идёт, не бредёт, не шагает. А шествует. </a:t>
            </a:r>
            <a:r>
              <a:rPr lang="ru-RU" b="0" i="0" dirty="0"/>
              <a:t>Почему?</a:t>
            </a:r>
            <a:endParaRPr lang="ru-RU" dirty="0"/>
          </a:p>
        </p:txBody>
      </p:sp>
      <p:pic>
        <p:nvPicPr>
          <p:cNvPr id="6146" name="Picture 2" descr="Илья Милославский: Зима предвыборная. [Весна. Крестьянин пьет с похмелья...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630091"/>
            <a:ext cx="2469388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037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7" y="92527"/>
            <a:ext cx="521373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892300" y="860424"/>
            <a:ext cx="3617593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80"/>
              </a:lnSpc>
              <a:spcBef>
                <a:spcPts val="100"/>
              </a:spcBef>
            </a:pPr>
            <a:r>
              <a:rPr lang="ru-RU" b="0" i="0" dirty="0"/>
              <a:t>Как вы думаете, как относится автор к мальчику?</a:t>
            </a:r>
            <a:endParaRPr b="0" dirty="0">
              <a:solidFill>
                <a:schemeClr val="tx1"/>
              </a:solidFill>
            </a:endParaRPr>
          </a:p>
        </p:txBody>
      </p:sp>
      <p:pic>
        <p:nvPicPr>
          <p:cNvPr id="4" name="Picture 2" descr="Мужичок с ноготок (Татьяна Штаб) / Проза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051552"/>
            <a:ext cx="974725" cy="179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35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98425"/>
            <a:ext cx="4736464" cy="381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Чему учит нас это стихотворение?</a:t>
            </a:r>
            <a:endParaRPr lang="ru-RU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100" y="708025"/>
            <a:ext cx="4953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Это стихотворение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из поэмы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«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Крестьянские дети»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учит тому, что на Руси с малолетства дети были приучены к труду, их сразу учили стойко переносить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трудности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жизни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Терпенье  и труд всё перетрут.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6317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638800" cy="276999"/>
          </a:xfrm>
        </p:spPr>
        <p:txBody>
          <a:bodyPr/>
          <a:lstStyle/>
          <a:p>
            <a:r>
              <a:rPr lang="ru-RU" sz="1800" dirty="0" smtClean="0"/>
              <a:t>   Задание для самостоятельного выполнения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1846659"/>
          </a:xfrm>
        </p:spPr>
        <p:txBody>
          <a:bodyPr/>
          <a:lstStyle/>
          <a:p>
            <a:pPr algn="ctr"/>
            <a:r>
              <a:rPr lang="ru-RU" dirty="0" smtClean="0"/>
              <a:t>Выучить стихотворение наизусть.</a:t>
            </a:r>
          </a:p>
          <a:p>
            <a:pPr algn="ctr"/>
            <a:r>
              <a:rPr lang="ru-RU" dirty="0" smtClean="0"/>
              <a:t>Ответить на </a:t>
            </a:r>
            <a:r>
              <a:rPr lang="ru-RU" smtClean="0"/>
              <a:t>вопросы письменно.</a:t>
            </a:r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16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6900" y="92527"/>
            <a:ext cx="4912994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Самый крестьянский поэт</a:t>
            </a:r>
            <a:endParaRPr spc="-5" dirty="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139700" y="424669"/>
            <a:ext cx="2971800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spcBef>
                <a:spcPts val="100"/>
              </a:spcBef>
            </a:pPr>
            <a:r>
              <a:rPr lang="ru-RU" b="0" i="0" dirty="0"/>
              <a:t> </a:t>
            </a:r>
            <a:r>
              <a:rPr lang="ru-RU" sz="1400" b="0" i="0" dirty="0" smtClean="0"/>
              <a:t>Ни </a:t>
            </a:r>
            <a:r>
              <a:rPr lang="ru-RU" sz="1400" b="0" i="0" dirty="0"/>
              <a:t>у кого из русских поэтов не найдешь столько стихов, посвященных детям, сколько у Некрасова. В числе этих стихотворений особое место занимают "Крестьянские дети". </a:t>
            </a:r>
            <a:r>
              <a:rPr lang="ru-RU" sz="1400" b="0" i="0" dirty="0" smtClean="0"/>
              <a:t>    </a:t>
            </a:r>
            <a:endParaRPr sz="1400" b="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0" y="708025"/>
            <a:ext cx="2465199" cy="2108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28093"/>
            <a:ext cx="2895600" cy="2215991"/>
          </a:xfrm>
        </p:spPr>
        <p:txBody>
          <a:bodyPr/>
          <a:lstStyle/>
          <a:p>
            <a:pPr algn="l"/>
            <a:r>
              <a:rPr lang="ru-RU" sz="1600" b="0" i="0" dirty="0" smtClean="0"/>
              <a:t>   </a:t>
            </a:r>
            <a:r>
              <a:rPr lang="ru-RU" sz="1800" b="0" i="0" dirty="0" smtClean="0">
                <a:solidFill>
                  <a:schemeClr val="tx1"/>
                </a:solidFill>
              </a:rPr>
              <a:t>Некрасов </a:t>
            </a:r>
            <a:r>
              <a:rPr lang="ru-RU" sz="1800" b="0" i="0" dirty="0">
                <a:solidFill>
                  <a:schemeClr val="tx1"/>
                </a:solidFill>
              </a:rPr>
              <a:t>сочувствовал тяжёлой жизни крестьян. У него есть большая поэма, целиком посвящённая крестьянским детям</a:t>
            </a:r>
            <a:r>
              <a:rPr lang="ru-RU" sz="1800" b="0" i="0" dirty="0" smtClean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ru-RU" sz="1800" b="0" i="0" dirty="0">
                <a:solidFill>
                  <a:schemeClr val="tx1"/>
                </a:solidFill>
              </a:rPr>
              <a:t> </a:t>
            </a:r>
            <a:r>
              <a:rPr lang="ru-RU" sz="1800" b="0" i="0" dirty="0" smtClean="0">
                <a:solidFill>
                  <a:schemeClr val="tx1"/>
                </a:solidFill>
              </a:rPr>
              <a:t>   </a:t>
            </a:r>
            <a:r>
              <a:rPr lang="ru-RU" sz="1800" b="0" i="0" dirty="0">
                <a:solidFill>
                  <a:schemeClr val="tx1"/>
                </a:solidFill>
              </a:rPr>
              <a:t>Она так и называется "Крестьянские дети".</a:t>
            </a:r>
            <a:endParaRPr lang="ru-RU" sz="1800" b="0" dirty="0">
              <a:solidFill>
                <a:schemeClr val="tx1"/>
              </a:solidFill>
            </a:endParaRP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File:Пелевин И.А. Крестьянские дети, уходящие с поля.jpg - Wikimedia Comm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628093"/>
            <a:ext cx="2286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6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Крестьянские дети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рестьянские дети», Владимир Маковский — описание картин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32" y="564357"/>
            <a:ext cx="4847734" cy="2527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71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708025"/>
            <a:ext cx="2514599" cy="246221"/>
          </a:xfrm>
        </p:spPr>
        <p:txBody>
          <a:bodyPr/>
          <a:lstStyle/>
          <a:p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65800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2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Морозное утро анимационная картинки гифки Новогодние и Рождественские  открытки - Анимационные картинки, гифки, открыт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800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90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7376" y="624204"/>
            <a:ext cx="1685924" cy="1107996"/>
          </a:xfrm>
        </p:spPr>
        <p:txBody>
          <a:bodyPr/>
          <a:lstStyle/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AutoShape 4" descr="Рецепт хрустящего хвороста на яйцах — Кулинарные рецепты любящей жен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500" y="624204"/>
            <a:ext cx="570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Студёная зимняя пора = морозное зимнее время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Картинки зима скачать бесплатно 7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555625"/>
            <a:ext cx="5470525" cy="256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4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455</TotalTime>
  <Words>405</Words>
  <Application>Microsoft Office PowerPoint</Application>
  <PresentationFormat>Произвольный</PresentationFormat>
  <Paragraphs>77</Paragraphs>
  <Slides>33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Arial</vt:lpstr>
      <vt:lpstr>Calibri</vt:lpstr>
      <vt:lpstr>Times New Roman</vt:lpstr>
      <vt:lpstr>Office Theme</vt:lpstr>
      <vt:lpstr>Русский язык литературное чтение </vt:lpstr>
      <vt:lpstr>Сегодня на уроке мы</vt:lpstr>
      <vt:lpstr>Николай Алексеевич Некрасов (1821- 1878)</vt:lpstr>
      <vt:lpstr>Самый крестьянский поэт</vt:lpstr>
      <vt:lpstr>Презентация PowerPoint</vt:lpstr>
      <vt:lpstr>Крестьянские дети</vt:lpstr>
      <vt:lpstr>Презентация PowerPoint</vt:lpstr>
      <vt:lpstr>Презентация PowerPoint</vt:lpstr>
      <vt:lpstr>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Словарная работа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Зима. Крестьянин торжествуя…</vt:lpstr>
      <vt:lpstr>Ответьте на вопросы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Чему учит нас это стихотворение?</vt:lpstr>
      <vt:lpstr> 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39</cp:revision>
  <dcterms:created xsi:type="dcterms:W3CDTF">2020-04-13T08:05:42Z</dcterms:created>
  <dcterms:modified xsi:type="dcterms:W3CDTF">2020-10-15T07:26:59Z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