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84" r:id="rId3"/>
    <p:sldId id="257" r:id="rId4"/>
    <p:sldId id="308" r:id="rId5"/>
    <p:sldId id="297" r:id="rId6"/>
    <p:sldId id="323" r:id="rId7"/>
    <p:sldId id="324" r:id="rId8"/>
    <p:sldId id="258" r:id="rId9"/>
    <p:sldId id="310" r:id="rId10"/>
    <p:sldId id="325" r:id="rId11"/>
    <p:sldId id="326" r:id="rId12"/>
    <p:sldId id="327" r:id="rId13"/>
    <p:sldId id="316" r:id="rId14"/>
    <p:sldId id="314" r:id="rId15"/>
    <p:sldId id="311" r:id="rId16"/>
    <p:sldId id="315" r:id="rId17"/>
    <p:sldId id="317" r:id="rId18"/>
    <p:sldId id="318" r:id="rId19"/>
    <p:sldId id="319" r:id="rId20"/>
    <p:sldId id="320" r:id="rId21"/>
    <p:sldId id="321" r:id="rId22"/>
    <p:sldId id="322" r:id="rId23"/>
    <p:sldId id="295" r:id="rId24"/>
    <p:sldId id="294" r:id="rId25"/>
    <p:sldId id="300" r:id="rId26"/>
    <p:sldId id="328" r:id="rId27"/>
    <p:sldId id="304" r:id="rId28"/>
    <p:sldId id="312" r:id="rId29"/>
    <p:sldId id="329" r:id="rId30"/>
    <p:sldId id="292" r:id="rId31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26" autoAdjust="0"/>
  </p:normalViewPr>
  <p:slideViewPr>
    <p:cSldViewPr>
      <p:cViewPr>
        <p:scale>
          <a:sx n="155" d="100"/>
          <a:sy n="155" d="100"/>
        </p:scale>
        <p:origin x="-52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222E-11E2-44E5-BFA0-64DAF91584BF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5E4D-3E1C-47C6-9156-B3D07E7AC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1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554" y="1536"/>
            <a:ext cx="3527290" cy="907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 err="1"/>
              <a:t>Русский</a:t>
            </a:r>
            <a:r>
              <a:rPr sz="3400" spc="-55" dirty="0"/>
              <a:t> </a:t>
            </a:r>
            <a:r>
              <a:rPr sz="3400" spc="10" dirty="0" err="1" smtClean="0"/>
              <a:t>язык</a:t>
            </a:r>
            <a:r>
              <a:rPr lang="ru-RU" sz="3400" spc="10" dirty="0" smtClean="0"/>
              <a:t/>
            </a:r>
            <a:br>
              <a:rPr lang="ru-RU" sz="3400" spc="10" dirty="0" smtClean="0"/>
            </a:br>
            <a:r>
              <a:rPr lang="ru-RU" sz="2400" spc="10" dirty="0" smtClean="0"/>
              <a:t>литературное чтение 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749301" y="1277572"/>
            <a:ext cx="1984198" cy="13349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lnSpc>
                <a:spcPts val="1950"/>
              </a:lnSpc>
              <a:spcBef>
                <a:spcPts val="110"/>
              </a:spcBef>
            </a:pPr>
            <a:r>
              <a:rPr sz="1750" spc="-20" dirty="0" err="1">
                <a:solidFill>
                  <a:srgbClr val="00518E"/>
                </a:solidFill>
                <a:latin typeface="Arial"/>
                <a:cs typeface="Arial"/>
              </a:rPr>
              <a:t>Тема</a:t>
            </a:r>
            <a:r>
              <a:rPr sz="1750" spc="-20" dirty="0" smtClean="0">
                <a:solidFill>
                  <a:srgbClr val="00518E"/>
                </a:solidFill>
                <a:latin typeface="Arial"/>
                <a:cs typeface="Arial"/>
              </a:rPr>
              <a:t>:</a:t>
            </a:r>
            <a:endParaRPr lang="ru-RU" sz="1750" spc="-20" dirty="0" smtClean="0">
              <a:solidFill>
                <a:srgbClr val="00518E"/>
              </a:solidFill>
              <a:latin typeface="Arial"/>
              <a:cs typeface="Arial"/>
            </a:endParaRPr>
          </a:p>
          <a:p>
            <a:pPr marL="18415" algn="ctr">
              <a:lnSpc>
                <a:spcPts val="1950"/>
              </a:lnSpc>
              <a:spcBef>
                <a:spcPts val="11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Иван Захарович </a:t>
            </a:r>
            <a:r>
              <a:rPr lang="ru-RU" sz="1750" spc="-20" dirty="0" smtClean="0">
                <a:latin typeface="Arial"/>
                <a:cs typeface="Arial"/>
              </a:rPr>
              <a:t>Суриков </a:t>
            </a:r>
          </a:p>
          <a:p>
            <a:pPr marL="18415" algn="ctr">
              <a:lnSpc>
                <a:spcPts val="1950"/>
              </a:lnSpc>
              <a:spcBef>
                <a:spcPts val="110"/>
              </a:spcBef>
            </a:pPr>
            <a:endParaRPr lang="ru-RU" sz="1750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15" algn="ctr">
              <a:lnSpc>
                <a:spcPts val="1950"/>
              </a:lnSpc>
              <a:spcBef>
                <a:spcPts val="110"/>
              </a:spcBef>
            </a:pPr>
            <a:r>
              <a:rPr lang="ru-RU" sz="1750" spc="-20" dirty="0" smtClean="0">
                <a:solidFill>
                  <a:srgbClr val="0070C0"/>
                </a:solidFill>
                <a:latin typeface="Arial"/>
                <a:cs typeface="Arial"/>
              </a:rPr>
              <a:t>«В ночном»</a:t>
            </a:r>
            <a:endParaRPr lang="ru-RU" sz="1750" spc="-2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636" y="1264479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ru-RU" sz="225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5"/>
          <p:cNvSpPr/>
          <p:nvPr/>
        </p:nvSpPr>
        <p:spPr>
          <a:xfrm>
            <a:off x="229753" y="2180459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4" descr="D:\клипарт\школа\0_b410d_2f9dc2cf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35" y="249024"/>
            <a:ext cx="656763" cy="529060"/>
          </a:xfrm>
          <a:prstGeom prst="rect">
            <a:avLst/>
          </a:prstGeom>
          <a:noFill/>
        </p:spPr>
      </p:pic>
      <p:pic>
        <p:nvPicPr>
          <p:cNvPr id="16" name="Picture 4" descr="В НОЧН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10" y="1324768"/>
            <a:ext cx="193547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9100" y="1546225"/>
            <a:ext cx="134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 ночном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Конструкт урока литературного чтения на тему &quot;Сказочное стихотворение И. З.  Сурикова &quot;Детство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9249" y="1012978"/>
            <a:ext cx="1046635" cy="11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Заря , зарница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3" y="781128"/>
            <a:ext cx="2124948" cy="20942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Заря — Викицитат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469053" cy="250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олокольчик</a:t>
            </a:r>
            <a:endParaRPr lang="ru-RU" dirty="0"/>
          </a:p>
        </p:txBody>
      </p:sp>
      <p:pic>
        <p:nvPicPr>
          <p:cNvPr id="2052" name="Picture 4" descr="Вот - колокольчик в поле (Таня Станчиц) / Стихи.р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1"/>
          <a:stretch/>
        </p:blipFill>
        <p:spPr bwMode="auto">
          <a:xfrm>
            <a:off x="368300" y="745441"/>
            <a:ext cx="1981200" cy="20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Колокольчик поддужный. &quot; Соседи. Лесные ненцы&quot;. Губкинский музей освоения  Севера. Artefa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717241"/>
            <a:ext cx="2494185" cy="20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олокольчик - ботало коровы лошади козы овцы олени верблю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717241"/>
            <a:ext cx="249418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369332"/>
          </a:xfrm>
        </p:spPr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етла                    искры</a:t>
            </a:r>
            <a:endParaRPr lang="ru-RU" dirty="0"/>
          </a:p>
        </p:txBody>
      </p:sp>
      <p:pic>
        <p:nvPicPr>
          <p:cNvPr id="3074" name="Picture 2" descr="Метла березовая купить в Минске по цене 0,61 руб. от БЕЛИНВЕНТАРЬТОРГ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1089025"/>
            <a:ext cx="2505948" cy="213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Бесплатно векторы | Дым, взлетающие искры и частицы ог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36" y="1393825"/>
            <a:ext cx="1812925" cy="137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2819399" cy="1846659"/>
          </a:xfrm>
        </p:spPr>
        <p:txBody>
          <a:bodyPr/>
          <a:lstStyle/>
          <a:p>
            <a:r>
              <a:rPr lang="ru-RU" sz="2000" dirty="0"/>
              <a:t>Летний вечер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          За лесами</a:t>
            </a:r>
          </a:p>
          <a:p>
            <a:r>
              <a:rPr lang="ru-RU" sz="2000" dirty="0" smtClean="0"/>
              <a:t>Солнышко </a:t>
            </a:r>
            <a:r>
              <a:rPr lang="ru-RU" sz="2000" dirty="0"/>
              <a:t>уж село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На </a:t>
            </a:r>
            <a:r>
              <a:rPr lang="ru-RU" sz="2000" dirty="0"/>
              <a:t>краю далёком </a:t>
            </a:r>
            <a:r>
              <a:rPr lang="ru-RU" sz="2000" dirty="0" smtClean="0"/>
              <a:t>неба</a:t>
            </a:r>
          </a:p>
          <a:p>
            <a:r>
              <a:rPr lang="ru-RU" sz="2000" dirty="0" smtClean="0"/>
              <a:t>Зорька </a:t>
            </a:r>
            <a:r>
              <a:rPr lang="ru-RU" sz="2000" dirty="0"/>
              <a:t>заалела; </a:t>
            </a:r>
          </a:p>
        </p:txBody>
      </p:sp>
      <p:pic>
        <p:nvPicPr>
          <p:cNvPr id="8196" name="Picture 4" descr="Ночные Птицы - Виды И Виды Деятельности 💡 Садоводство |  RU.HomeInteriorz.com - 20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8"/>
          <a:stretch/>
        </p:blipFill>
        <p:spPr bwMode="auto">
          <a:xfrm>
            <a:off x="3111500" y="631825"/>
            <a:ext cx="243840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Заалела зорька замятью,.....Людмила Хачатурян - Культура и Искусство |  Поэз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52" y="631825"/>
            <a:ext cx="2448052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4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860425"/>
            <a:ext cx="2819399" cy="1726526"/>
          </a:xfrm>
        </p:spPr>
        <p:txBody>
          <a:bodyPr/>
          <a:lstStyle/>
          <a:p>
            <a:r>
              <a:rPr lang="ru-RU" sz="1800" dirty="0"/>
              <a:t>Но и та потухла. Топот в поле раздаётся:</a:t>
            </a:r>
          </a:p>
          <a:p>
            <a:r>
              <a:rPr lang="ru-RU" sz="1800" dirty="0"/>
              <a:t>То табун коней в ночное</a:t>
            </a:r>
          </a:p>
          <a:p>
            <a:r>
              <a:rPr lang="ru-RU" sz="1800" dirty="0"/>
              <a:t>По лугам несётся.</a:t>
            </a:r>
          </a:p>
          <a:p>
            <a:endParaRPr lang="ru-RU" dirty="0"/>
          </a:p>
        </p:txBody>
      </p:sp>
      <p:pic>
        <p:nvPicPr>
          <p:cNvPr id="2050" name="Picture 2" descr="Презентация на тему: &quot;Иван Суриков «В ночном».&quot;. Скачать бесплатно и без 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4" r="24325" b="3423"/>
          <a:stretch/>
        </p:blipFill>
        <p:spPr bwMode="auto">
          <a:xfrm>
            <a:off x="3111499" y="781128"/>
            <a:ext cx="235354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781128"/>
            <a:ext cx="2362200" cy="1938992"/>
          </a:xfrm>
        </p:spPr>
        <p:txBody>
          <a:bodyPr/>
          <a:lstStyle/>
          <a:p>
            <a:r>
              <a:rPr lang="ru-RU" sz="1800" dirty="0" err="1" smtClean="0"/>
              <a:t>Ухватя</a:t>
            </a:r>
            <a:r>
              <a:rPr lang="ru-RU" sz="1800" dirty="0" smtClean="0"/>
              <a:t> </a:t>
            </a:r>
            <a:r>
              <a:rPr lang="ru-RU" sz="1800" dirty="0"/>
              <a:t>коней за гриву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Скачут </a:t>
            </a:r>
            <a:r>
              <a:rPr lang="ru-RU" sz="1800" dirty="0"/>
              <a:t>дети в поле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То-то </a:t>
            </a:r>
            <a:r>
              <a:rPr lang="ru-RU" sz="1800" dirty="0"/>
              <a:t>радость и веселье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То-то </a:t>
            </a:r>
            <a:r>
              <a:rPr lang="ru-RU" sz="1800" dirty="0"/>
              <a:t>детям воля! </a:t>
            </a:r>
          </a:p>
        </p:txBody>
      </p:sp>
      <p:pic>
        <p:nvPicPr>
          <p:cNvPr id="5126" name="Picture 6" descr="https://fs03.metod-kopilka.ru/images/doc/73/75183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22508" r="55056" b="5580"/>
          <a:stretch/>
        </p:blipFill>
        <p:spPr bwMode="auto">
          <a:xfrm>
            <a:off x="3187700" y="708025"/>
            <a:ext cx="20574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fs03.metod-kopilka.ru/images/doc/73/75183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2" t="46196" r="4629" b="6623"/>
          <a:stretch/>
        </p:blipFill>
        <p:spPr bwMode="auto">
          <a:xfrm>
            <a:off x="2882900" y="708025"/>
            <a:ext cx="2362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860424"/>
            <a:ext cx="2666999" cy="1248729"/>
          </a:xfrm>
        </p:spPr>
        <p:txBody>
          <a:bodyPr/>
          <a:lstStyle/>
          <a:p>
            <a:r>
              <a:rPr lang="ru-RU" sz="1600" dirty="0"/>
              <a:t>По траве высокой </a:t>
            </a:r>
            <a:r>
              <a:rPr lang="ru-RU" sz="1600" dirty="0" smtClean="0"/>
              <a:t>кони</a:t>
            </a:r>
          </a:p>
          <a:p>
            <a:r>
              <a:rPr lang="ru-RU" sz="1600" dirty="0" smtClean="0"/>
              <a:t>На </a:t>
            </a:r>
            <a:r>
              <a:rPr lang="ru-RU" sz="1600" dirty="0"/>
              <a:t>просторе бродят</a:t>
            </a:r>
            <a:r>
              <a:rPr lang="ru-RU" sz="1600" dirty="0" smtClean="0"/>
              <a:t>;</a:t>
            </a:r>
          </a:p>
          <a:p>
            <a:r>
              <a:rPr lang="ru-RU" sz="1600" dirty="0" err="1" smtClean="0"/>
              <a:t>Собралися</a:t>
            </a:r>
            <a:r>
              <a:rPr lang="ru-RU" sz="1600" dirty="0" smtClean="0"/>
              <a:t> </a:t>
            </a:r>
            <a:r>
              <a:rPr lang="ru-RU" sz="1600" dirty="0"/>
              <a:t>дети в кучку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Разговор </a:t>
            </a:r>
            <a:r>
              <a:rPr lang="ru-RU" sz="1600" dirty="0"/>
              <a:t>заводят. </a:t>
            </a:r>
          </a:p>
        </p:txBody>
      </p:sp>
      <p:pic>
        <p:nvPicPr>
          <p:cNvPr id="7170" name="Picture 2" descr="Презентация на тему: &quot;Иван Суриков «В ночном».&quot;. Скачать бесплатно и без 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5" b="9809"/>
          <a:stretch/>
        </p:blipFill>
        <p:spPr bwMode="auto">
          <a:xfrm>
            <a:off x="3111499" y="708025"/>
            <a:ext cx="235354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ладимир Маковский. Крестьянские мальчики в ночном стерегут лошадей. 1869 -  ИА REG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708025"/>
            <a:ext cx="2595421" cy="21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0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3" y="708025"/>
            <a:ext cx="3267947" cy="1308796"/>
          </a:xfrm>
        </p:spPr>
        <p:txBody>
          <a:bodyPr/>
          <a:lstStyle/>
          <a:p>
            <a:r>
              <a:rPr lang="ru-RU" sz="1800" dirty="0"/>
              <a:t>Всё темней, темней и тише</a:t>
            </a:r>
            <a:r>
              <a:rPr lang="ru-RU" sz="1800" dirty="0" smtClean="0"/>
              <a:t>…</a:t>
            </a:r>
          </a:p>
          <a:p>
            <a:r>
              <a:rPr lang="ru-RU" sz="1800" dirty="0" smtClean="0"/>
              <a:t>Смолкли </a:t>
            </a:r>
            <a:r>
              <a:rPr lang="ru-RU" sz="1800" dirty="0"/>
              <a:t>к ночи птицы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Только </a:t>
            </a:r>
            <a:r>
              <a:rPr lang="ru-RU" sz="1800" dirty="0"/>
              <a:t>на небе </a:t>
            </a:r>
            <a:r>
              <a:rPr lang="ru-RU" sz="1800" dirty="0" smtClean="0"/>
              <a:t>сверкают</a:t>
            </a:r>
          </a:p>
          <a:p>
            <a:r>
              <a:rPr lang="ru-RU" sz="1800" dirty="0" smtClean="0"/>
              <a:t>Дальние </a:t>
            </a:r>
            <a:r>
              <a:rPr lang="ru-RU" sz="1800" dirty="0"/>
              <a:t>зарницы</a:t>
            </a:r>
            <a:r>
              <a:rPr lang="ru-RU" sz="1800" dirty="0" smtClean="0"/>
              <a:t>.</a:t>
            </a:r>
          </a:p>
        </p:txBody>
      </p:sp>
      <p:pic>
        <p:nvPicPr>
          <p:cNvPr id="4" name="Picture 2" descr="Крестьянские мальчики в ночном стерегут лошадей». (1869). | Картины,  Художники, Искусст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631825"/>
            <a:ext cx="209073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3" y="631826"/>
            <a:ext cx="2582147" cy="1107996"/>
          </a:xfrm>
        </p:spPr>
        <p:txBody>
          <a:bodyPr/>
          <a:lstStyle/>
          <a:p>
            <a:r>
              <a:rPr lang="ru-RU" sz="1800" dirty="0"/>
              <a:t>Кой-где звякнет колокольчик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Фыркнет </a:t>
            </a:r>
            <a:r>
              <a:rPr lang="ru-RU" sz="1800" dirty="0"/>
              <a:t>конь на воле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Хрупнет </a:t>
            </a:r>
            <a:r>
              <a:rPr lang="ru-RU" sz="1800" dirty="0"/>
              <a:t>ветка, куст — и </a:t>
            </a:r>
            <a:r>
              <a:rPr lang="ru-RU" sz="1800" dirty="0" smtClean="0"/>
              <a:t>снова</a:t>
            </a:r>
          </a:p>
          <a:p>
            <a:r>
              <a:rPr lang="ru-RU" sz="1800" dirty="0" smtClean="0"/>
              <a:t>Всё </a:t>
            </a:r>
            <a:r>
              <a:rPr lang="ru-RU" sz="1800" dirty="0"/>
              <a:t>смолкает в поле</a:t>
            </a:r>
            <a:r>
              <a:rPr lang="ru-RU" sz="1800" dirty="0" smtClean="0"/>
              <a:t>.</a:t>
            </a:r>
          </a:p>
        </p:txBody>
      </p:sp>
      <p:pic>
        <p:nvPicPr>
          <p:cNvPr id="6" name="Picture 2" descr="Презентация на тему: &quot;Иван Суриков «В ночном».&quot;. Скачать бесплатно и без 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8" b="10154"/>
          <a:stretch/>
        </p:blipFill>
        <p:spPr bwMode="auto">
          <a:xfrm>
            <a:off x="3284472" y="936625"/>
            <a:ext cx="2215770" cy="17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20447"/>
            <a:ext cx="3200400" cy="1384995"/>
          </a:xfrm>
        </p:spPr>
        <p:txBody>
          <a:bodyPr/>
          <a:lstStyle/>
          <a:p>
            <a:r>
              <a:rPr lang="ru-RU" sz="1800" dirty="0"/>
              <a:t>И на ум приходят </a:t>
            </a:r>
            <a:r>
              <a:rPr lang="ru-RU" sz="1800" dirty="0" smtClean="0"/>
              <a:t>детям</a:t>
            </a:r>
          </a:p>
          <a:p>
            <a:r>
              <a:rPr lang="ru-RU" sz="1800" dirty="0" smtClean="0"/>
              <a:t>Бабушкины </a:t>
            </a:r>
            <a:r>
              <a:rPr lang="ru-RU" sz="1800" dirty="0"/>
              <a:t>сказки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>Вот </a:t>
            </a:r>
            <a:r>
              <a:rPr lang="ru-RU" sz="1800" dirty="0"/>
              <a:t>с метлой несётся </a:t>
            </a:r>
            <a:r>
              <a:rPr lang="ru-RU" sz="1800" dirty="0" smtClean="0"/>
              <a:t>ведьма</a:t>
            </a:r>
          </a:p>
          <a:p>
            <a:r>
              <a:rPr lang="ru-RU" sz="1800" dirty="0" smtClean="0"/>
              <a:t>На </a:t>
            </a:r>
            <a:r>
              <a:rPr lang="ru-RU" sz="1800" dirty="0"/>
              <a:t>ночные пляски</a:t>
            </a:r>
            <a:r>
              <a:rPr lang="ru-RU" sz="1800" dirty="0" smtClean="0"/>
              <a:t>;</a:t>
            </a:r>
          </a:p>
        </p:txBody>
      </p:sp>
      <p:pic>
        <p:nvPicPr>
          <p:cNvPr id="12290" name="Picture 2" descr="Бабушкины сказки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47" b="3947"/>
          <a:stretch/>
        </p:blipFill>
        <p:spPr bwMode="auto">
          <a:xfrm>
            <a:off x="3263900" y="631825"/>
            <a:ext cx="226422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Волшебная метла ведьмы | Волшебство жиз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720724"/>
            <a:ext cx="2286000" cy="19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82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708025"/>
            <a:ext cx="2514599" cy="246221"/>
          </a:xfrm>
        </p:spPr>
        <p:txBody>
          <a:bodyPr/>
          <a:lstStyle/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65800" cy="3244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00" y="631825"/>
            <a:ext cx="2465199" cy="2108680"/>
          </a:xfrm>
          <a:prstGeom prst="rect">
            <a:avLst/>
          </a:prstGeom>
        </p:spPr>
      </p:pic>
      <p:pic>
        <p:nvPicPr>
          <p:cNvPr id="6" name="Picture 2" descr="Упражнение № 55 Прочитайте выразительно диалог мальчика, «мужичка с ноготок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72" y="631826"/>
            <a:ext cx="2526327" cy="21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Н.А. Некрасов «Мужичок с ноготок» анализ стиха - Litf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604" y="631825"/>
            <a:ext cx="2579295" cy="21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177" y="631825"/>
            <a:ext cx="2562722" cy="215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299" y="860425"/>
            <a:ext cx="2895601" cy="1357194"/>
          </a:xfrm>
        </p:spPr>
        <p:txBody>
          <a:bodyPr/>
          <a:lstStyle/>
          <a:p>
            <a:r>
              <a:rPr lang="ru-RU" sz="1800" dirty="0"/>
              <a:t>Вот над лесом мчится </a:t>
            </a:r>
            <a:r>
              <a:rPr lang="ru-RU" sz="1800" dirty="0" smtClean="0"/>
              <a:t>леший</a:t>
            </a:r>
          </a:p>
          <a:p>
            <a:r>
              <a:rPr lang="ru-RU" sz="1800" dirty="0" smtClean="0"/>
              <a:t>С </a:t>
            </a:r>
            <a:r>
              <a:rPr lang="ru-RU" sz="1800" dirty="0"/>
              <a:t>головой косматой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А </a:t>
            </a:r>
            <a:r>
              <a:rPr lang="ru-RU" sz="1800" dirty="0"/>
              <a:t>по небу, сыпля искры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Змей </a:t>
            </a:r>
            <a:r>
              <a:rPr lang="ru-RU" sz="1800" dirty="0"/>
              <a:t>летит крылатый</a:t>
            </a:r>
            <a:r>
              <a:rPr lang="ru-RU" sz="1800" dirty="0" smtClean="0"/>
              <a:t>;</a:t>
            </a:r>
          </a:p>
          <a:p>
            <a:endParaRPr lang="ru-RU" sz="1800" dirty="0"/>
          </a:p>
        </p:txBody>
      </p:sp>
      <p:pic>
        <p:nvPicPr>
          <p:cNvPr id="13314" name="Picture 2" descr="Леший - лесной царь... | Мистические истории | Яндекс Дзе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47" y="631825"/>
            <a:ext cx="2133600" cy="23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Драконы древней Руси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97" y="631825"/>
            <a:ext cx="2135950" cy="23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631825"/>
            <a:ext cx="2971800" cy="1231106"/>
          </a:xfrm>
        </p:spPr>
        <p:txBody>
          <a:bodyPr/>
          <a:lstStyle/>
          <a:p>
            <a:r>
              <a:rPr lang="ru-RU" sz="2000" dirty="0"/>
              <a:t>И какие-то все в </a:t>
            </a:r>
            <a:r>
              <a:rPr lang="ru-RU" sz="2000" dirty="0" smtClean="0"/>
              <a:t>белом</a:t>
            </a:r>
          </a:p>
          <a:p>
            <a:r>
              <a:rPr lang="ru-RU" sz="2000" dirty="0" smtClean="0"/>
              <a:t>Тени </a:t>
            </a:r>
            <a:r>
              <a:rPr lang="ru-RU" sz="2000" dirty="0"/>
              <a:t>в поле ходят</a:t>
            </a:r>
            <a:r>
              <a:rPr lang="ru-RU" sz="2000" dirty="0" smtClean="0"/>
              <a:t>…</a:t>
            </a:r>
          </a:p>
          <a:p>
            <a:r>
              <a:rPr lang="ru-RU" sz="2000" dirty="0" smtClean="0"/>
              <a:t>Детям </a:t>
            </a:r>
            <a:r>
              <a:rPr lang="ru-RU" sz="2000" dirty="0"/>
              <a:t>боязно — и </a:t>
            </a:r>
            <a:r>
              <a:rPr lang="ru-RU" sz="2000" dirty="0" smtClean="0"/>
              <a:t>дети</a:t>
            </a:r>
          </a:p>
          <a:p>
            <a:r>
              <a:rPr lang="ru-RU" sz="2000" dirty="0" smtClean="0"/>
              <a:t>Огонёк </a:t>
            </a:r>
            <a:r>
              <a:rPr lang="ru-RU" sz="2000" dirty="0"/>
              <a:t>разводят</a:t>
            </a:r>
            <a:r>
              <a:rPr lang="ru-RU" sz="2000" dirty="0" smtClean="0"/>
              <a:t>.</a:t>
            </a:r>
          </a:p>
        </p:txBody>
      </p:sp>
      <p:pic>
        <p:nvPicPr>
          <p:cNvPr id="4" name="Picture 2" descr="Ночное Peinture par Дмитрий Анчуков | Artmaj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77" y="664220"/>
            <a:ext cx="2277347" cy="23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5"/>
            <a:ext cx="3200400" cy="3016210"/>
          </a:xfrm>
        </p:spPr>
        <p:txBody>
          <a:bodyPr/>
          <a:lstStyle/>
          <a:p>
            <a:r>
              <a:rPr lang="ru-RU" sz="2000" dirty="0"/>
              <a:t>И трещат сухие сучья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Разгораясь </a:t>
            </a:r>
            <a:r>
              <a:rPr lang="ru-RU" sz="2000" dirty="0"/>
              <a:t>жарко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Освещая </a:t>
            </a:r>
            <a:r>
              <a:rPr lang="ru-RU" sz="2000" dirty="0"/>
              <a:t>тьму </a:t>
            </a:r>
            <a:r>
              <a:rPr lang="ru-RU" sz="2000" dirty="0" smtClean="0"/>
              <a:t>ночную</a:t>
            </a:r>
          </a:p>
          <a:p>
            <a:r>
              <a:rPr lang="ru-RU" sz="2000" dirty="0" smtClean="0"/>
              <a:t>Далеко </a:t>
            </a:r>
            <a:r>
              <a:rPr lang="ru-RU" sz="2000" dirty="0"/>
              <a:t>и ярко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1874 </a:t>
            </a:r>
            <a:r>
              <a:rPr lang="ru-RU" sz="2000" dirty="0"/>
              <a:t>г.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338" name="Picture 2" descr="Лунное затмение: konkretny_112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64" y="649228"/>
            <a:ext cx="2209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В НОЧН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12" y="649228"/>
            <a:ext cx="2209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b="0" dirty="0"/>
              <a:t>Обобщающая беседа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28093"/>
            <a:ext cx="5334000" cy="2215991"/>
          </a:xfrm>
        </p:spPr>
        <p:txBody>
          <a:bodyPr/>
          <a:lstStyle/>
          <a:p>
            <a:r>
              <a:rPr lang="ru-RU" b="0" i="0" dirty="0" smtClean="0"/>
              <a:t>- </a:t>
            </a:r>
            <a:r>
              <a:rPr lang="ru-RU" b="0" i="0" dirty="0"/>
              <a:t>Какие чувства вызвало у вас это стихотворение?</a:t>
            </a:r>
          </a:p>
          <a:p>
            <a:r>
              <a:rPr lang="ru-RU" b="0" i="0" dirty="0"/>
              <a:t>- Как вы думаете, как автор относится к своим героям</a:t>
            </a:r>
            <a:r>
              <a:rPr lang="ru-RU" b="0" i="0" dirty="0" smtClean="0"/>
              <a:t>?</a:t>
            </a:r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val="1691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Крестьянские дети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781128"/>
            <a:ext cx="2514600" cy="2215991"/>
          </a:xfrm>
        </p:spPr>
        <p:txBody>
          <a:bodyPr/>
          <a:lstStyle/>
          <a:p>
            <a:r>
              <a:rPr lang="ru-RU" b="0" i="0" dirty="0"/>
              <a:t>- Почему он их жалеет?</a:t>
            </a:r>
          </a:p>
          <a:p>
            <a:r>
              <a:rPr lang="ru-RU" b="0" i="0" dirty="0"/>
              <a:t>- Что пытался сказать нам автор этим произведением</a:t>
            </a:r>
            <a:r>
              <a:rPr lang="ru-RU" b="0" i="0" dirty="0" smtClean="0"/>
              <a:t>?</a:t>
            </a:r>
            <a:endParaRPr lang="ru-RU" b="0" i="0" dirty="0"/>
          </a:p>
        </p:txBody>
      </p:sp>
      <p:pic>
        <p:nvPicPr>
          <p:cNvPr id="1026" name="Picture 2" descr="Крестьянские дети», Владимир Маковский — описание карти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564357"/>
            <a:ext cx="2819400" cy="25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781128"/>
            <a:ext cx="2353547" cy="738664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52" y="631825"/>
            <a:ext cx="516429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102424"/>
            <a:ext cx="4715747" cy="315471"/>
          </a:xfrm>
        </p:spPr>
        <p:txBody>
          <a:bodyPr/>
          <a:lstStyle/>
          <a:p>
            <a:r>
              <a:rPr lang="ru-RU" dirty="0" smtClean="0"/>
              <a:t>Художник Василий Суриков</a:t>
            </a:r>
            <a:endParaRPr lang="ru-RU" dirty="0"/>
          </a:p>
        </p:txBody>
      </p:sp>
      <p:pic>
        <p:nvPicPr>
          <p:cNvPr id="4098" name="Picture 2" descr="Vasili Surikov — Vikipedi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631176"/>
            <a:ext cx="2209800" cy="2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усский художник Василий Суриков &quot;боярина Морозова&quot; Сделай сам Алмазная  картина полностью квадратная Алмазная вышивка продажа стразы картина-  АлиЭкспресс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1" b="25584"/>
          <a:stretch/>
        </p:blipFill>
        <p:spPr bwMode="auto">
          <a:xfrm>
            <a:off x="513550" y="684938"/>
            <a:ext cx="2369349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Сибирская красавица Суриков Карт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1" y="613805"/>
            <a:ext cx="23622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63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555625"/>
            <a:ext cx="3200400" cy="1969770"/>
          </a:xfrm>
        </p:spPr>
        <p:txBody>
          <a:bodyPr/>
          <a:lstStyle/>
          <a:p>
            <a:r>
              <a:rPr lang="ru-RU" sz="1600" b="0" i="0" dirty="0"/>
              <a:t>- Какие чувства и эмоции вызвало это стихотворение у вас?</a:t>
            </a:r>
          </a:p>
          <a:p>
            <a:r>
              <a:rPr lang="ru-RU" sz="1600" b="0" i="0" dirty="0"/>
              <a:t>- Не смотря на всю красоту и таинственность ночи, это стихотворение о тяжелом детском труде. Детям приходилось наравне со взрослыми работать и день и ночь.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5122" name="Picture 2" descr="Картины Крестьянские Дети — купить на ArtNow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36" y="784225"/>
            <a:ext cx="205593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Дети везут дрова зимой по снегу. Холст, масло 80.5x68.5 - Богданов-Бельский Николай Петрови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099" y="784225"/>
            <a:ext cx="2124947" cy="216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249147" cy="2708434"/>
          </a:xfrm>
        </p:spPr>
        <p:txBody>
          <a:bodyPr/>
          <a:lstStyle/>
          <a:p>
            <a:r>
              <a:rPr lang="ru-RU" sz="1600" b="0" dirty="0"/>
              <a:t> </a:t>
            </a:r>
            <a:r>
              <a:rPr lang="ru-RU" sz="1600" b="0" dirty="0" smtClean="0"/>
              <a:t>  Любовь </a:t>
            </a:r>
            <a:r>
              <a:rPr lang="ru-RU" sz="1600" b="0" dirty="0"/>
              <a:t>крестьянских детей к своей природе – это любовь к месту, где вырос и родился, где каждый день проходит в печали или радости .И в этом простом, повседневном и обычном – красота и очарование и главное – любовь к своему родному краю.</a:t>
            </a:r>
            <a:endParaRPr lang="ru-RU" sz="1600" b="0" i="0" dirty="0"/>
          </a:p>
          <a:p>
            <a:r>
              <a:rPr lang="ru-RU" sz="1600" b="0" dirty="0"/>
              <a:t>Пока вы ещё дети, смотрите вокруг, замечайте все обычное и необычное, и вы увидите немало прекрасного, ведь самые яркие впечатления – это впечатления из детства!</a:t>
            </a:r>
            <a:endParaRPr lang="ru-RU" sz="1600" b="0" i="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130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004" y="102424"/>
            <a:ext cx="5138043" cy="315471"/>
          </a:xfrm>
        </p:spPr>
        <p:txBody>
          <a:bodyPr/>
          <a:lstStyle/>
          <a:p>
            <a:pPr algn="ctr"/>
            <a:r>
              <a:rPr lang="ru-RU" dirty="0" smtClean="0"/>
              <a:t>Счастливая пора детство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2417987" cy="20942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Картина маслом &quot;С горки&quot; – заказать на Ярмарке Мастеров – HCDFTRU |  Картины, Таганро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56" y="708026"/>
            <a:ext cx="2362199" cy="23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Ночное : 477768 — LiveJou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5" y="751880"/>
            <a:ext cx="2676241" cy="23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699" y="110526"/>
            <a:ext cx="5254201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pc="-5" dirty="0" smtClean="0"/>
              <a:t>Сегодня на уроке мы</a:t>
            </a:r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1237702" y="1986658"/>
            <a:ext cx="3256915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Изменяется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5698" y="708025"/>
            <a:ext cx="29682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Познакомимся с жизнью и творчеством  русского поэта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урикова.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Почитаем стихотворение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ночном».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Узнаем о чём это стихотворение.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sites.google.com/site/literaturnaakarta/_/rsrc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812" y="626253"/>
            <a:ext cx="2022490" cy="21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нига: &quot;Стихи детям&quot; - Иван Суриков. Купить книгу, читать рецензии | ISBN  978-5-699-72414-7 | Лабирин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90" y="1829177"/>
            <a:ext cx="1043094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" y="102424"/>
            <a:ext cx="5638800" cy="276999"/>
          </a:xfrm>
        </p:spPr>
        <p:txBody>
          <a:bodyPr/>
          <a:lstStyle/>
          <a:p>
            <a:r>
              <a:rPr lang="ru-RU" sz="1800" dirty="0" smtClean="0"/>
              <a:t>   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1846659"/>
          </a:xfrm>
        </p:spPr>
        <p:txBody>
          <a:bodyPr/>
          <a:lstStyle/>
          <a:p>
            <a:pPr algn="ctr"/>
            <a:r>
              <a:rPr lang="ru-RU" dirty="0" smtClean="0"/>
              <a:t>Выучить стихотворение наизусть.</a:t>
            </a:r>
          </a:p>
          <a:p>
            <a:pPr algn="ctr"/>
            <a:r>
              <a:rPr lang="ru-RU" dirty="0" smtClean="0"/>
              <a:t>Ответить на </a:t>
            </a:r>
            <a:r>
              <a:rPr lang="ru-RU" smtClean="0"/>
              <a:t>вопросы письменно.</a:t>
            </a: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1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Иван Захарович Суриков (1841 – 1880)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499" y="631825"/>
            <a:ext cx="2057401" cy="1676400"/>
          </a:xfrm>
        </p:spPr>
        <p:txBody>
          <a:bodyPr/>
          <a:lstStyle/>
          <a:p>
            <a:r>
              <a:rPr lang="ru-RU" sz="1400" dirty="0" smtClean="0"/>
              <a:t>   </a:t>
            </a:r>
            <a:r>
              <a:rPr lang="ru-RU" sz="2000" b="0" i="0" dirty="0"/>
              <a:t>Иван Захарович Суриков родился в деревне </a:t>
            </a:r>
            <a:r>
              <a:rPr lang="ru-RU" sz="2000" b="0" i="0" dirty="0" err="1" smtClean="0"/>
              <a:t>Новосёлово</a:t>
            </a:r>
            <a:r>
              <a:rPr lang="ru-RU" sz="2000" b="0" i="0" dirty="0" smtClean="0"/>
              <a:t> Ярославской </a:t>
            </a:r>
            <a:r>
              <a:rPr lang="ru-RU" sz="2000" b="0" i="0" dirty="0"/>
              <a:t>губернии. </a:t>
            </a:r>
            <a:endParaRPr lang="ru-RU" sz="2000" dirty="0"/>
          </a:p>
        </p:txBody>
      </p:sp>
      <p:pic>
        <p:nvPicPr>
          <p:cNvPr id="19458" name="Picture 2" descr="http://lusana.ru/files/4572/573/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40930" r="27558"/>
          <a:stretch/>
        </p:blipFill>
        <p:spPr bwMode="auto">
          <a:xfrm>
            <a:off x="215900" y="631825"/>
            <a:ext cx="3124200" cy="234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Конструкт урока литературного чтения на тему &quot;Сказочное стихотворение И. З.  Сурикова &quot;Детство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37129" y="632714"/>
            <a:ext cx="1905000" cy="21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5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Зима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05282"/>
            <a:ext cx="2819400" cy="2154436"/>
          </a:xfrm>
        </p:spPr>
        <p:txBody>
          <a:bodyPr/>
          <a:lstStyle/>
          <a:p>
            <a:r>
              <a:rPr lang="ru-RU" sz="1400" dirty="0"/>
              <a:t>Белый снег, </a:t>
            </a:r>
            <a:r>
              <a:rPr lang="ru-RU" sz="1400" dirty="0" smtClean="0"/>
              <a:t>пушистый</a:t>
            </a:r>
          </a:p>
          <a:p>
            <a:r>
              <a:rPr lang="ru-RU" sz="1400" dirty="0" smtClean="0"/>
              <a:t>В </a:t>
            </a:r>
            <a:r>
              <a:rPr lang="ru-RU" sz="1400" dirty="0"/>
              <a:t>воздухе </a:t>
            </a:r>
            <a:r>
              <a:rPr lang="ru-RU" sz="1400" dirty="0" smtClean="0"/>
              <a:t>кружится</a:t>
            </a:r>
          </a:p>
          <a:p>
            <a:r>
              <a:rPr lang="ru-RU" sz="1400" dirty="0" smtClean="0"/>
              <a:t>И </a:t>
            </a:r>
            <a:r>
              <a:rPr lang="ru-RU" sz="1400" dirty="0"/>
              <a:t>на землю </a:t>
            </a:r>
            <a:r>
              <a:rPr lang="ru-RU" sz="1400" dirty="0" smtClean="0"/>
              <a:t>тихо</a:t>
            </a:r>
          </a:p>
          <a:p>
            <a:r>
              <a:rPr lang="ru-RU" sz="1400" dirty="0" smtClean="0"/>
              <a:t>Падает</a:t>
            </a:r>
            <a:r>
              <a:rPr lang="ru-RU" sz="1400" dirty="0"/>
              <a:t>, ложится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И </a:t>
            </a:r>
            <a:r>
              <a:rPr lang="ru-RU" sz="1400" dirty="0"/>
              <a:t>под утро </a:t>
            </a:r>
            <a:r>
              <a:rPr lang="ru-RU" sz="1400" dirty="0" smtClean="0"/>
              <a:t>снегом</a:t>
            </a:r>
          </a:p>
          <a:p>
            <a:r>
              <a:rPr lang="ru-RU" sz="1400" dirty="0" smtClean="0"/>
              <a:t>Поле </a:t>
            </a:r>
            <a:r>
              <a:rPr lang="ru-RU" sz="1400" dirty="0"/>
              <a:t>забелело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Точно пеленою</a:t>
            </a:r>
          </a:p>
          <a:p>
            <a:r>
              <a:rPr lang="ru-RU" sz="1400" dirty="0" smtClean="0"/>
              <a:t>Всё </a:t>
            </a:r>
            <a:r>
              <a:rPr lang="ru-RU" sz="1400" dirty="0"/>
              <a:t>его </a:t>
            </a:r>
            <a:r>
              <a:rPr lang="ru-RU" sz="1400" dirty="0" smtClean="0"/>
              <a:t>одело…</a:t>
            </a:r>
          </a:p>
          <a:p>
            <a:r>
              <a:rPr lang="ru-RU" sz="1400" dirty="0" smtClean="0"/>
              <a:t>Вот пришли морозы, </a:t>
            </a:r>
          </a:p>
          <a:p>
            <a:r>
              <a:rPr lang="ru-RU" sz="1400" dirty="0" smtClean="0"/>
              <a:t>И зима настала.</a:t>
            </a:r>
            <a:endParaRPr lang="ru-RU" sz="1400" dirty="0"/>
          </a:p>
        </p:txBody>
      </p:sp>
      <p:pic>
        <p:nvPicPr>
          <p:cNvPr id="6" name="Picture 2" descr="Морозное утро анимационная картинки гифки Новогодние и Рождественские  открытки - Анимационные картинки, гифки, открыт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71" y="708025"/>
            <a:ext cx="3048000" cy="22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Детство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631825"/>
            <a:ext cx="2895599" cy="2215991"/>
          </a:xfrm>
        </p:spPr>
        <p:txBody>
          <a:bodyPr/>
          <a:lstStyle/>
          <a:p>
            <a:r>
              <a:rPr lang="ru-RU" sz="1800" dirty="0"/>
              <a:t>Вот моя деревня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>Вот </a:t>
            </a:r>
            <a:r>
              <a:rPr lang="ru-RU" sz="1800" dirty="0"/>
              <a:t>мой дом родной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Вот </a:t>
            </a:r>
            <a:r>
              <a:rPr lang="ru-RU" sz="1800" dirty="0"/>
              <a:t>качусь я в </a:t>
            </a:r>
            <a:r>
              <a:rPr lang="ru-RU" sz="1800" dirty="0" smtClean="0"/>
              <a:t>санках</a:t>
            </a:r>
          </a:p>
          <a:p>
            <a:r>
              <a:rPr lang="ru-RU" sz="1800" dirty="0" smtClean="0"/>
              <a:t>По </a:t>
            </a:r>
            <a:r>
              <a:rPr lang="ru-RU" sz="1800" dirty="0"/>
              <a:t>горе крутой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Вот </a:t>
            </a:r>
            <a:r>
              <a:rPr lang="ru-RU" sz="1800" dirty="0"/>
              <a:t>свернулись санки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И </a:t>
            </a:r>
            <a:r>
              <a:rPr lang="ru-RU" sz="1800" dirty="0"/>
              <a:t>я на бок — хлоп</a:t>
            </a:r>
            <a:r>
              <a:rPr lang="ru-RU" sz="1800" dirty="0" smtClean="0"/>
              <a:t>!</a:t>
            </a:r>
          </a:p>
          <a:p>
            <a:r>
              <a:rPr lang="ru-RU" sz="1800" dirty="0" smtClean="0"/>
              <a:t>Кубарем </a:t>
            </a:r>
            <a:r>
              <a:rPr lang="ru-RU" sz="1800" dirty="0" err="1" smtClean="0"/>
              <a:t>качуся</a:t>
            </a:r>
            <a:endParaRPr lang="ru-RU" sz="1800" dirty="0" smtClean="0"/>
          </a:p>
          <a:p>
            <a:r>
              <a:rPr lang="ru-RU" sz="1800" dirty="0" smtClean="0"/>
              <a:t>Под </a:t>
            </a:r>
            <a:r>
              <a:rPr lang="ru-RU" sz="1800" dirty="0"/>
              <a:t>гору, в сугроб</a:t>
            </a:r>
            <a:r>
              <a:rPr lang="ru-RU" sz="1800" dirty="0" smtClean="0"/>
              <a:t>.</a:t>
            </a:r>
          </a:p>
        </p:txBody>
      </p:sp>
      <p:pic>
        <p:nvPicPr>
          <p:cNvPr id="4" name="Picture 2" descr="Картинки зима скачать бесплатно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76" y="631825"/>
            <a:ext cx="2582147" cy="24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Иллюстрация 93 из 104 для Детство. Вот моя деревня... - Иван Суриков |  Лабиринт - книги. Источник: Губанов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9" b="27160"/>
          <a:stretch/>
        </p:blipFill>
        <p:spPr bwMode="auto">
          <a:xfrm>
            <a:off x="2906776" y="673003"/>
            <a:ext cx="2566925" cy="23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Детство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708025"/>
            <a:ext cx="2819400" cy="2566093"/>
          </a:xfrm>
        </p:spPr>
        <p:txBody>
          <a:bodyPr/>
          <a:lstStyle/>
          <a:p>
            <a:r>
              <a:rPr lang="ru-RU" sz="1800" dirty="0"/>
              <a:t>И друзья-мальчишки,</a:t>
            </a:r>
          </a:p>
          <a:p>
            <a:r>
              <a:rPr lang="ru-RU" sz="1800" dirty="0"/>
              <a:t>Стоя надо мной,</a:t>
            </a:r>
          </a:p>
          <a:p>
            <a:r>
              <a:rPr lang="ru-RU" sz="1800" dirty="0"/>
              <a:t>Весело хохочут</a:t>
            </a:r>
          </a:p>
          <a:p>
            <a:r>
              <a:rPr lang="ru-RU" sz="1800" dirty="0"/>
              <a:t>Над моей бедой.</a:t>
            </a:r>
          </a:p>
          <a:p>
            <a:r>
              <a:rPr lang="ru-RU" sz="1800" dirty="0"/>
              <a:t>Всё лицо и руки</a:t>
            </a:r>
          </a:p>
          <a:p>
            <a:r>
              <a:rPr lang="ru-RU" sz="1800" dirty="0"/>
              <a:t>Залепил мне снег…</a:t>
            </a:r>
          </a:p>
          <a:p>
            <a:r>
              <a:rPr lang="ru-RU" sz="1800" dirty="0"/>
              <a:t>Мне в сугробе горе,</a:t>
            </a:r>
          </a:p>
          <a:p>
            <a:r>
              <a:rPr lang="ru-RU" sz="1800" dirty="0"/>
              <a:t>А ребятам смех!</a:t>
            </a:r>
          </a:p>
          <a:p>
            <a:endParaRPr lang="ru-RU" sz="1800" dirty="0"/>
          </a:p>
        </p:txBody>
      </p:sp>
      <p:pic>
        <p:nvPicPr>
          <p:cNvPr id="9220" name="Picture 4" descr="И.З.Суриков Детство какие чувства вызывают у поэта воспоминания детства? В  какой строфе он об - Школьные Знания.c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5"/>
          <a:stretch/>
        </p:blipFill>
        <p:spPr bwMode="auto">
          <a:xfrm>
            <a:off x="2864103" y="745490"/>
            <a:ext cx="255078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Иван Суриков — Детство (&quot;Вот моя деревня..&quot;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11" y="708025"/>
            <a:ext cx="253167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45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570230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800" spc="-5" dirty="0" smtClean="0"/>
              <a:t>Почему стихотворение называется </a:t>
            </a:r>
            <a:r>
              <a:rPr lang="ru-RU" sz="1800" spc="-5" dirty="0" smtClean="0"/>
              <a:t>«В </a:t>
            </a:r>
            <a:r>
              <a:rPr lang="ru-RU" sz="1800" spc="-5" dirty="0" smtClean="0"/>
              <a:t>ночном»?</a:t>
            </a:r>
            <a:endParaRPr sz="1800"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39700" y="424669"/>
            <a:ext cx="2971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spcBef>
                <a:spcPts val="100"/>
              </a:spcBef>
            </a:pPr>
            <a:r>
              <a:rPr lang="ru-RU" b="0" i="0" dirty="0"/>
              <a:t> </a:t>
            </a:r>
            <a:endParaRPr sz="1400" b="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631825"/>
            <a:ext cx="274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Пасли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коней на лугах по ночам, что бы им не надоедали насекомые,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днём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пасли крупный рогатый </a:t>
            </a:r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скот, </a:t>
            </a:r>
            <a:r>
              <a:rPr lang="ru-RU" dirty="0">
                <a:solidFill>
                  <a:srgbClr val="000000"/>
                </a:solidFill>
                <a:latin typeface="Times New Roman, serif"/>
              </a:rPr>
              <a:t>а ночью лошадей.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7" name="Picture 2" descr="Ночное&quot; в творчестве русских писателей 19 века - литература,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748556"/>
            <a:ext cx="2366823" cy="20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899" y="555626"/>
            <a:ext cx="5410201" cy="2492990"/>
          </a:xfrm>
        </p:spPr>
        <p:txBody>
          <a:bodyPr/>
          <a:lstStyle/>
          <a:p>
            <a:r>
              <a:rPr lang="ru-RU" sz="1800" b="0" dirty="0" smtClean="0">
                <a:solidFill>
                  <a:srgbClr val="0070C0"/>
                </a:solidFill>
              </a:rPr>
              <a:t>Хрупнет </a:t>
            </a:r>
            <a:r>
              <a:rPr lang="ru-RU" sz="1800" b="0" dirty="0">
                <a:solidFill>
                  <a:srgbClr val="0070C0"/>
                </a:solidFill>
              </a:rPr>
              <a:t>=</a:t>
            </a:r>
            <a:r>
              <a:rPr lang="ru-RU" sz="1800" b="0" dirty="0" smtClean="0">
                <a:solidFill>
                  <a:srgbClr val="0070C0"/>
                </a:solidFill>
              </a:rPr>
              <a:t> </a:t>
            </a:r>
            <a:r>
              <a:rPr lang="ru-RU" sz="1800" b="0" dirty="0">
                <a:solidFill>
                  <a:srgbClr val="0070C0"/>
                </a:solidFill>
              </a:rPr>
              <a:t>хрустнет. Когда мы ломаем веточку, она издает хруст</a:t>
            </a:r>
            <a:r>
              <a:rPr lang="ru-RU" sz="1800" b="0" dirty="0" smtClean="0">
                <a:solidFill>
                  <a:srgbClr val="0070C0"/>
                </a:solidFill>
              </a:rPr>
              <a:t>.</a:t>
            </a:r>
          </a:p>
          <a:p>
            <a:endParaRPr lang="ru-RU" sz="1800" b="0" dirty="0">
              <a:solidFill>
                <a:srgbClr val="0070C0"/>
              </a:solidFill>
            </a:endParaRPr>
          </a:p>
          <a:p>
            <a:r>
              <a:rPr lang="ru-RU" sz="1800" b="0" dirty="0" smtClean="0">
                <a:solidFill>
                  <a:srgbClr val="0070C0"/>
                </a:solidFill>
              </a:rPr>
              <a:t>Косматая </a:t>
            </a:r>
            <a:r>
              <a:rPr lang="ru-RU" sz="1800" b="0" dirty="0">
                <a:solidFill>
                  <a:srgbClr val="0070C0"/>
                </a:solidFill>
              </a:rPr>
              <a:t>голова </a:t>
            </a:r>
            <a:r>
              <a:rPr lang="ru-RU" sz="1800" b="0" dirty="0" smtClean="0">
                <a:solidFill>
                  <a:srgbClr val="0070C0"/>
                </a:solidFill>
              </a:rPr>
              <a:t>= </a:t>
            </a:r>
            <a:r>
              <a:rPr lang="ru-RU" sz="1800" b="0" dirty="0">
                <a:solidFill>
                  <a:srgbClr val="0070C0"/>
                </a:solidFill>
              </a:rPr>
              <a:t>лохматая, не расчесанная, спутавшиеся, грязные, торчащие в разные стороны волосы</a:t>
            </a:r>
            <a:r>
              <a:rPr lang="ru-RU" sz="1800" b="0" dirty="0" smtClean="0">
                <a:solidFill>
                  <a:srgbClr val="0070C0"/>
                </a:solidFill>
              </a:rPr>
              <a:t>.</a:t>
            </a:r>
          </a:p>
          <a:p>
            <a:endParaRPr lang="ru-RU" sz="1800" b="0" dirty="0">
              <a:solidFill>
                <a:srgbClr val="0070C0"/>
              </a:solidFill>
            </a:endParaRPr>
          </a:p>
          <a:p>
            <a:r>
              <a:rPr lang="ru-RU" sz="1800" b="0" dirty="0" smtClean="0">
                <a:solidFill>
                  <a:srgbClr val="0070C0"/>
                </a:solidFill>
              </a:rPr>
              <a:t>Боязно </a:t>
            </a:r>
            <a:r>
              <a:rPr lang="ru-RU" sz="1800" b="0" dirty="0">
                <a:solidFill>
                  <a:srgbClr val="0070C0"/>
                </a:solidFill>
              </a:rPr>
              <a:t>=</a:t>
            </a:r>
            <a:r>
              <a:rPr lang="ru-RU" sz="1800" b="0" dirty="0" smtClean="0">
                <a:solidFill>
                  <a:srgbClr val="0070C0"/>
                </a:solidFill>
              </a:rPr>
              <a:t> </a:t>
            </a:r>
            <a:r>
              <a:rPr lang="ru-RU" sz="1800" b="0" dirty="0">
                <a:solidFill>
                  <a:srgbClr val="0070C0"/>
                </a:solidFill>
              </a:rPr>
              <a:t>страшно, жутко, чувство испуга.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961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606</Words>
  <Application>Microsoft Office PowerPoint</Application>
  <PresentationFormat>Произвольный</PresentationFormat>
  <Paragraphs>115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Русский язык литературное чтение </vt:lpstr>
      <vt:lpstr>Презентация PowerPoint</vt:lpstr>
      <vt:lpstr>Сегодня на уроке мы</vt:lpstr>
      <vt:lpstr>Иван Захарович Суриков (1841 – 1880)</vt:lpstr>
      <vt:lpstr>Зима </vt:lpstr>
      <vt:lpstr>Детство </vt:lpstr>
      <vt:lpstr>Детство </vt:lpstr>
      <vt:lpstr>Почему стихотворение называется «В ночном»?</vt:lpstr>
      <vt:lpstr>Словарная работа</vt:lpstr>
      <vt:lpstr>Заря , зарница</vt:lpstr>
      <vt:lpstr>Колокольчик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Обобщающая беседа</vt:lpstr>
      <vt:lpstr>Крестьянские дети</vt:lpstr>
      <vt:lpstr>Презентация PowerPoint</vt:lpstr>
      <vt:lpstr>Художник Василий Суриков</vt:lpstr>
      <vt:lpstr>Презентация PowerPoint</vt:lpstr>
      <vt:lpstr>Презентация PowerPoint</vt:lpstr>
      <vt:lpstr>Счастливая пора детство</vt:lpstr>
      <vt:lpstr>   Задание для самостоятельного выполнения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Admin</cp:lastModifiedBy>
  <cp:revision>60</cp:revision>
  <dcterms:created xsi:type="dcterms:W3CDTF">2020-04-13T08:05:42Z</dcterms:created>
  <dcterms:modified xsi:type="dcterms:W3CDTF">2020-10-19T16:42:17Z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