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slideLayouts/slideLayout1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  <p:sldMasterId id="2147483702" r:id="rId2"/>
    <p:sldMasterId id="2147483704" r:id="rId3"/>
    <p:sldMasterId id="2147483719" r:id="rId4"/>
    <p:sldMasterId id="2147483721" r:id="rId5"/>
    <p:sldMasterId id="2147483723" r:id="rId6"/>
  </p:sldMasterIdLst>
  <p:notesMasterIdLst>
    <p:notesMasterId r:id="rId24"/>
  </p:notesMasterIdLst>
  <p:handoutMasterIdLst>
    <p:handoutMasterId r:id="rId25"/>
  </p:handoutMasterIdLst>
  <p:sldIdLst>
    <p:sldId id="577" r:id="rId7"/>
    <p:sldId id="578" r:id="rId8"/>
    <p:sldId id="580" r:id="rId9"/>
    <p:sldId id="615" r:id="rId10"/>
    <p:sldId id="616" r:id="rId11"/>
    <p:sldId id="628" r:id="rId12"/>
    <p:sldId id="617" r:id="rId13"/>
    <p:sldId id="629" r:id="rId14"/>
    <p:sldId id="630" r:id="rId15"/>
    <p:sldId id="631" r:id="rId16"/>
    <p:sldId id="632" r:id="rId17"/>
    <p:sldId id="596" r:id="rId18"/>
    <p:sldId id="633" r:id="rId19"/>
    <p:sldId id="634" r:id="rId20"/>
    <p:sldId id="636" r:id="rId21"/>
    <p:sldId id="608" r:id="rId22"/>
    <p:sldId id="464" r:id="rId23"/>
  </p:sldIdLst>
  <p:sldSz cx="12192000" cy="6858000"/>
  <p:notesSz cx="6735763" cy="98694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C3D7"/>
    <a:srgbClr val="3A2D34"/>
    <a:srgbClr val="28252D"/>
    <a:srgbClr val="E3E0DD"/>
    <a:srgbClr val="ABD146"/>
    <a:srgbClr val="D37BC9"/>
    <a:srgbClr val="2365C7"/>
    <a:srgbClr val="FF99FF"/>
    <a:srgbClr val="92C83E"/>
    <a:srgbClr val="64C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74" autoAdjust="0"/>
    <p:restoredTop sz="94182" autoAdjust="0"/>
  </p:normalViewPr>
  <p:slideViewPr>
    <p:cSldViewPr snapToGrid="0">
      <p:cViewPr varScale="1">
        <p:scale>
          <a:sx n="71" d="100"/>
          <a:sy n="71" d="100"/>
        </p:scale>
        <p:origin x="71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C77859-D999-4131-A04F-F6EDD4C4677E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5373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70810E-6B30-46D4-A0E0-D3FCECB9F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3864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D5B0B9-4B28-45B8-844F-BFF3D7C7C3B5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3488"/>
            <a:ext cx="591978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9691"/>
            <a:ext cx="5388610" cy="388611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A527B7-2F03-4CC5-ABF7-01E958571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631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1" y="2125979"/>
            <a:ext cx="10363200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1" y="3840480"/>
            <a:ext cx="853440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619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48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426D102F-F220-4E57-BDD6-CCEBB93D58AF}"/>
              </a:ext>
            </a:extLst>
          </p:cNvPr>
          <p:cNvGrpSpPr/>
          <p:nvPr userDrawn="1"/>
        </p:nvGrpSpPr>
        <p:grpSpPr>
          <a:xfrm>
            <a:off x="12558029" y="1"/>
            <a:ext cx="1644047" cy="1816099"/>
            <a:chOff x="9433981" y="1"/>
            <a:chExt cx="1644047" cy="1816099"/>
          </a:xfrm>
        </p:grpSpPr>
        <p:sp>
          <p:nvSpPr>
            <p:cNvPr id="13" name="Rectangle: Folded Corner 12">
              <a:extLst>
                <a:ext uri="{FF2B5EF4-FFF2-40B4-BE49-F238E27FC236}">
                  <a16:creationId xmlns:a16="http://schemas.microsoft.com/office/drawing/2014/main" xmlns="" id="{8C7E1A5C-1B15-4E0A-8682-D203C7DE6B6B}"/>
                </a:ext>
              </a:extLst>
            </p:cNvPr>
            <p:cNvSpPr/>
            <p:nvPr userDrawn="1"/>
          </p:nvSpPr>
          <p:spPr>
            <a:xfrm>
              <a:off x="9433981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Microsoft 365 subscribers)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C830CBBC-4DBF-48F3-A80A-5B9A5231588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1" b="5479"/>
            <a:stretch/>
          </p:blipFill>
          <p:spPr>
            <a:xfrm>
              <a:off x="10677978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7768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EDF2B47-7C58-458B-A014-B081B81A8D06}"/>
              </a:ext>
            </a:extLst>
          </p:cNvPr>
          <p:cNvGrpSpPr/>
          <p:nvPr userDrawn="1"/>
        </p:nvGrpSpPr>
        <p:grpSpPr>
          <a:xfrm>
            <a:off x="12578642" y="2"/>
            <a:ext cx="2196697" cy="1816099"/>
            <a:chOff x="12554553" y="1"/>
            <a:chExt cx="1647523" cy="1816099"/>
          </a:xfrm>
        </p:grpSpPr>
        <p:sp>
          <p:nvSpPr>
            <p:cNvPr id="4" name="Rectangle: Folded Corner 3">
              <a:extLst>
                <a:ext uri="{FF2B5EF4-FFF2-40B4-BE49-F238E27FC236}">
                  <a16:creationId xmlns:a16="http://schemas.microsoft.com/office/drawing/2014/main" xmlns="" id="{C7ACA455-4437-4416-A6F0-33D534A6AE9F}"/>
                </a:ext>
              </a:extLst>
            </p:cNvPr>
            <p:cNvSpPr/>
            <p:nvPr userDrawn="1"/>
          </p:nvSpPr>
          <p:spPr>
            <a:xfrm>
              <a:off x="12554553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Office 365 subscribers)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7180DD64-6AC6-41B8-826F-6BE55763C6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802026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7114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EDF2B47-7C58-458B-A014-B081B81A8D06}"/>
              </a:ext>
            </a:extLst>
          </p:cNvPr>
          <p:cNvGrpSpPr/>
          <p:nvPr userDrawn="1"/>
        </p:nvGrpSpPr>
        <p:grpSpPr>
          <a:xfrm>
            <a:off x="12578642" y="2"/>
            <a:ext cx="2196697" cy="1816099"/>
            <a:chOff x="12554553" y="1"/>
            <a:chExt cx="1647523" cy="1816099"/>
          </a:xfrm>
        </p:grpSpPr>
        <p:sp>
          <p:nvSpPr>
            <p:cNvPr id="4" name="Rectangle: Folded Corner 3">
              <a:extLst>
                <a:ext uri="{FF2B5EF4-FFF2-40B4-BE49-F238E27FC236}">
                  <a16:creationId xmlns:a16="http://schemas.microsoft.com/office/drawing/2014/main" xmlns="" id="{C7ACA455-4437-4416-A6F0-33D534A6AE9F}"/>
                </a:ext>
              </a:extLst>
            </p:cNvPr>
            <p:cNvSpPr/>
            <p:nvPr userDrawn="1"/>
          </p:nvSpPr>
          <p:spPr>
            <a:xfrm>
              <a:off x="12554553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(*Only available to Office 365 subscribers)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7180DD64-6AC6-41B8-826F-6BE55763C6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802026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0318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4"/>
            <a:ext cx="8413371" cy="718145"/>
          </a:xfrm>
        </p:spPr>
        <p:txBody>
          <a:bodyPr lIns="0" tIns="0" rIns="0" bIns="0"/>
          <a:lstStyle>
            <a:lvl1pPr>
              <a:defRPr sz="4667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687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1354" y="150393"/>
            <a:ext cx="11948965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2" y="1523336"/>
            <a:ext cx="3857667" cy="4514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33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2" y="1577340"/>
            <a:ext cx="530352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533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344181" y="2232515"/>
            <a:ext cx="5544137" cy="2186239"/>
          </a:xfrm>
          <a:custGeom>
            <a:avLst/>
            <a:gdLst/>
            <a:ahLst/>
            <a:cxnLst/>
            <a:rect l="l" t="t" r="r" b="b"/>
            <a:pathLst>
              <a:path w="2621915" h="1034414">
                <a:moveTo>
                  <a:pt x="2621368" y="0"/>
                </a:moveTo>
                <a:lnTo>
                  <a:pt x="0" y="0"/>
                </a:lnTo>
                <a:lnTo>
                  <a:pt x="0" y="1034140"/>
                </a:lnTo>
                <a:lnTo>
                  <a:pt x="2621368" y="1034140"/>
                </a:lnTo>
                <a:lnTo>
                  <a:pt x="262136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578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946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102" y="227013"/>
            <a:ext cx="9969500" cy="40780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51369" y="1598614"/>
            <a:ext cx="4821767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76334" y="1598614"/>
            <a:ext cx="4823884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659A22-F514-4D5A-8495-8ED58DC7B761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421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objects" type="fourObj">
  <p:cSld name="Title and four 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3457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48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426D102F-F220-4E57-BDD6-CCEBB93D58AF}"/>
              </a:ext>
            </a:extLst>
          </p:cNvPr>
          <p:cNvGrpSpPr/>
          <p:nvPr userDrawn="1"/>
        </p:nvGrpSpPr>
        <p:grpSpPr>
          <a:xfrm>
            <a:off x="12558029" y="1"/>
            <a:ext cx="1644047" cy="1816099"/>
            <a:chOff x="9433981" y="1"/>
            <a:chExt cx="1644047" cy="1816099"/>
          </a:xfrm>
        </p:grpSpPr>
        <p:sp>
          <p:nvSpPr>
            <p:cNvPr id="13" name="Rectangle: Folded Corner 12">
              <a:extLst>
                <a:ext uri="{FF2B5EF4-FFF2-40B4-BE49-F238E27FC236}">
                  <a16:creationId xmlns:a16="http://schemas.microsoft.com/office/drawing/2014/main" xmlns="" id="{8C7E1A5C-1B15-4E0A-8682-D203C7DE6B6B}"/>
                </a:ext>
              </a:extLst>
            </p:cNvPr>
            <p:cNvSpPr/>
            <p:nvPr userDrawn="1"/>
          </p:nvSpPr>
          <p:spPr>
            <a:xfrm>
              <a:off x="9433981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Microsoft 365 subscribers)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C830CBBC-4DBF-48F3-A80A-5B9A5231588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1" b="5479"/>
            <a:stretch/>
          </p:blipFill>
          <p:spPr>
            <a:xfrm>
              <a:off x="10677978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4476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48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5930DF0-104B-4293-A7F6-66AEFF3E6AF8}"/>
              </a:ext>
            </a:extLst>
          </p:cNvPr>
          <p:cNvGrpSpPr/>
          <p:nvPr userDrawn="1"/>
        </p:nvGrpSpPr>
        <p:grpSpPr>
          <a:xfrm>
            <a:off x="12554553" y="1"/>
            <a:ext cx="1647523" cy="1816099"/>
            <a:chOff x="12554553" y="1"/>
            <a:chExt cx="1647523" cy="1816099"/>
          </a:xfrm>
          <a:solidFill>
            <a:schemeClr val="accent6"/>
          </a:solidFill>
        </p:grpSpPr>
        <p:sp>
          <p:nvSpPr>
            <p:cNvPr id="4" name="Rectangle: Folded Corner 3">
              <a:extLst>
                <a:ext uri="{FF2B5EF4-FFF2-40B4-BE49-F238E27FC236}">
                  <a16:creationId xmlns:a16="http://schemas.microsoft.com/office/drawing/2014/main" xmlns="" id="{9FDF5E90-AE29-4303-979F-161F791D98BB}"/>
                </a:ext>
              </a:extLst>
            </p:cNvPr>
            <p:cNvSpPr/>
            <p:nvPr userDrawn="1"/>
          </p:nvSpPr>
          <p:spPr>
            <a:xfrm>
              <a:off x="12554553" y="1"/>
              <a:ext cx="1644047" cy="1816099"/>
            </a:xfrm>
            <a:prstGeom prst="foldedCorner">
              <a:avLst/>
            </a:prstGeom>
            <a:grpFill/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E2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E2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Office 365 subscribers)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9C25032D-D31A-446E-BBAA-A896C50E8C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802026" y="424090"/>
              <a:ext cx="400050" cy="657225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498040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tationgo.com/" TargetMode="Externa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tationgo.com/" TargetMode="External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tationgo.com/" TargetMode="External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://www.presentationgo.com/" TargetMode="Externa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www.presentationgo.com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4"/>
            <a:ext cx="8413371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1" y="6377940"/>
            <a:ext cx="3901440" cy="595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39"/>
            <a:ext cx="2804159" cy="595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59" cy="595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097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6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966596">
        <a:defRPr>
          <a:latin typeface="+mn-lt"/>
          <a:ea typeface="+mn-ea"/>
          <a:cs typeface="+mn-cs"/>
        </a:defRPr>
      </a:lvl2pPr>
      <a:lvl3pPr marL="1933192">
        <a:defRPr>
          <a:latin typeface="+mn-lt"/>
          <a:ea typeface="+mn-ea"/>
          <a:cs typeface="+mn-cs"/>
        </a:defRPr>
      </a:lvl3pPr>
      <a:lvl4pPr marL="2899788">
        <a:defRPr>
          <a:latin typeface="+mn-lt"/>
          <a:ea typeface="+mn-ea"/>
          <a:cs typeface="+mn-cs"/>
        </a:defRPr>
      </a:lvl4pPr>
      <a:lvl5pPr marL="3866382">
        <a:defRPr>
          <a:latin typeface="+mn-lt"/>
          <a:ea typeface="+mn-ea"/>
          <a:cs typeface="+mn-cs"/>
        </a:defRPr>
      </a:lvl5pPr>
      <a:lvl6pPr marL="4832980">
        <a:defRPr>
          <a:latin typeface="+mn-lt"/>
          <a:ea typeface="+mn-ea"/>
          <a:cs typeface="+mn-cs"/>
        </a:defRPr>
      </a:lvl6pPr>
      <a:lvl7pPr marL="5799575">
        <a:defRPr>
          <a:latin typeface="+mn-lt"/>
          <a:ea typeface="+mn-ea"/>
          <a:cs typeface="+mn-cs"/>
        </a:defRPr>
      </a:lvl7pPr>
      <a:lvl8pPr marL="6766170">
        <a:defRPr>
          <a:latin typeface="+mn-lt"/>
          <a:ea typeface="+mn-ea"/>
          <a:cs typeface="+mn-cs"/>
        </a:defRPr>
      </a:lvl8pPr>
      <a:lvl9pPr marL="7732767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966596">
        <a:defRPr>
          <a:latin typeface="+mn-lt"/>
          <a:ea typeface="+mn-ea"/>
          <a:cs typeface="+mn-cs"/>
        </a:defRPr>
      </a:lvl2pPr>
      <a:lvl3pPr marL="1933192">
        <a:defRPr>
          <a:latin typeface="+mn-lt"/>
          <a:ea typeface="+mn-ea"/>
          <a:cs typeface="+mn-cs"/>
        </a:defRPr>
      </a:lvl3pPr>
      <a:lvl4pPr marL="2899788">
        <a:defRPr>
          <a:latin typeface="+mn-lt"/>
          <a:ea typeface="+mn-ea"/>
          <a:cs typeface="+mn-cs"/>
        </a:defRPr>
      </a:lvl4pPr>
      <a:lvl5pPr marL="3866382">
        <a:defRPr>
          <a:latin typeface="+mn-lt"/>
          <a:ea typeface="+mn-ea"/>
          <a:cs typeface="+mn-cs"/>
        </a:defRPr>
      </a:lvl5pPr>
      <a:lvl6pPr marL="4832980">
        <a:defRPr>
          <a:latin typeface="+mn-lt"/>
          <a:ea typeface="+mn-ea"/>
          <a:cs typeface="+mn-cs"/>
        </a:defRPr>
      </a:lvl6pPr>
      <a:lvl7pPr marL="5799575">
        <a:defRPr>
          <a:latin typeface="+mn-lt"/>
          <a:ea typeface="+mn-ea"/>
          <a:cs typeface="+mn-cs"/>
        </a:defRPr>
      </a:lvl7pPr>
      <a:lvl8pPr marL="6766170">
        <a:defRPr>
          <a:latin typeface="+mn-lt"/>
          <a:ea typeface="+mn-ea"/>
          <a:cs typeface="+mn-cs"/>
        </a:defRPr>
      </a:lvl8pPr>
      <a:lvl9pPr marL="7732767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6348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2701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3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 userDrawn="1"/>
        </p:nvSpPr>
        <p:spPr>
          <a:xfrm rot="5400000">
            <a:off x="91178" y="173588"/>
            <a:ext cx="369496" cy="570902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95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6348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2701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3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 userDrawn="1"/>
        </p:nvSpPr>
        <p:spPr>
          <a:xfrm rot="5400000">
            <a:off x="91178" y="173588"/>
            <a:ext cx="369496" cy="570902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1959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6348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2701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3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 userDrawn="1"/>
        </p:nvSpPr>
        <p:spPr>
          <a:xfrm rot="5400000">
            <a:off x="91178" y="173588"/>
            <a:ext cx="369496" cy="570902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8218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4" y="-73804"/>
            <a:ext cx="1977374" cy="612144"/>
            <a:chOff x="-2096383" y="21447"/>
            <a:chExt cx="1483030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2527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3092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118532" y="6959601"/>
            <a:ext cx="13147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024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4" y="-73804"/>
            <a:ext cx="1977374" cy="612144"/>
            <a:chOff x="-2096383" y="21447"/>
            <a:chExt cx="1483030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2527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3092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118532" y="6959601"/>
            <a:ext cx="13147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294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0"/>
            <a:ext cx="12191999" cy="165753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1168686" y="64020"/>
            <a:ext cx="8288211" cy="1508504"/>
          </a:xfrm>
          <a:prstGeom prst="rect">
            <a:avLst/>
          </a:prstGeom>
        </p:spPr>
        <p:txBody>
          <a:bodyPr vert="horz" wrap="square" lIns="0" tIns="3087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6850" algn="ctr">
              <a:spcBef>
                <a:spcPts val="241"/>
              </a:spcBef>
            </a:pP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Informatika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va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axborot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texnologiyalari</a:t>
            </a:r>
            <a:endParaRPr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25723" y="2381244"/>
            <a:ext cx="693497" cy="170188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25723" y="4806833"/>
            <a:ext cx="693497" cy="170188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pPr marL="0" marR="0" lvl="0" indent="0" algn="l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9695543" y="117868"/>
            <a:ext cx="2281932" cy="1284316"/>
            <a:chOff x="9901419" y="579022"/>
            <a:chExt cx="1340489" cy="1349829"/>
          </a:xfrm>
        </p:grpSpPr>
        <p:grpSp>
          <p:nvGrpSpPr>
            <p:cNvPr id="7" name="object 7"/>
            <p:cNvGrpSpPr/>
            <p:nvPr/>
          </p:nvGrpSpPr>
          <p:grpSpPr>
            <a:xfrm>
              <a:off x="9901419" y="579022"/>
              <a:ext cx="1340489" cy="1349829"/>
              <a:chOff x="4656695" y="224817"/>
              <a:chExt cx="603885" cy="608391"/>
            </a:xfrm>
          </p:grpSpPr>
          <p:sp>
            <p:nvSpPr>
              <p:cNvPr id="9" name="object 9"/>
              <p:cNvSpPr/>
              <p:nvPr/>
            </p:nvSpPr>
            <p:spPr>
              <a:xfrm>
                <a:off x="4656695" y="229323"/>
                <a:ext cx="603885" cy="603885"/>
              </a:xfrm>
              <a:custGeom>
                <a:avLst/>
                <a:gdLst/>
                <a:ahLst/>
                <a:cxnLst/>
                <a:rect l="l" t="t" r="r" b="b"/>
                <a:pathLst>
                  <a:path w="603885" h="603885">
                    <a:moveTo>
                      <a:pt x="603605" y="0"/>
                    </a:moveTo>
                    <a:lnTo>
                      <a:pt x="0" y="0"/>
                    </a:lnTo>
                    <a:lnTo>
                      <a:pt x="0" y="603618"/>
                    </a:lnTo>
                    <a:lnTo>
                      <a:pt x="603605" y="603618"/>
                    </a:lnTo>
                    <a:lnTo>
                      <a:pt x="603605" y="0"/>
                    </a:lnTo>
                    <a:close/>
                  </a:path>
                </a:pathLst>
              </a:custGeom>
              <a:solidFill>
                <a:srgbClr val="00A859"/>
              </a:solidFill>
            </p:spPr>
            <p:txBody>
              <a:bodyPr wrap="square" lIns="0" tIns="0" rIns="0" bIns="0" rtlCol="0"/>
              <a:lstStyle/>
              <a:p>
                <a:pPr marL="0" marR="0" lvl="0" indent="0" algn="ctr" defTabSz="8710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object 10"/>
              <p:cNvSpPr/>
              <p:nvPr/>
            </p:nvSpPr>
            <p:spPr>
              <a:xfrm>
                <a:off x="4656695" y="224817"/>
                <a:ext cx="603885" cy="603885"/>
              </a:xfrm>
              <a:custGeom>
                <a:avLst/>
                <a:gdLst/>
                <a:ahLst/>
                <a:cxnLst/>
                <a:rect l="l" t="t" r="r" b="b"/>
                <a:pathLst>
                  <a:path w="603885" h="603885">
                    <a:moveTo>
                      <a:pt x="0" y="0"/>
                    </a:moveTo>
                    <a:lnTo>
                      <a:pt x="603605" y="0"/>
                    </a:lnTo>
                    <a:lnTo>
                      <a:pt x="603605" y="603618"/>
                    </a:lnTo>
                    <a:lnTo>
                      <a:pt x="0" y="603618"/>
                    </a:lnTo>
                    <a:lnTo>
                      <a:pt x="0" y="0"/>
                    </a:lnTo>
                    <a:close/>
                  </a:path>
                </a:pathLst>
              </a:custGeom>
              <a:ln w="57150">
                <a:solidFill>
                  <a:srgbClr val="FEFEFE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ctr" defTabSz="8710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" name="object 12"/>
            <p:cNvSpPr txBox="1"/>
            <p:nvPr/>
          </p:nvSpPr>
          <p:spPr>
            <a:xfrm>
              <a:off x="10042969" y="761050"/>
              <a:ext cx="1085680" cy="775098"/>
            </a:xfrm>
            <a:prstGeom prst="rect">
              <a:avLst/>
            </a:prstGeom>
          </p:spPr>
          <p:txBody>
            <a:bodyPr vert="horz" wrap="square" lIns="0" tIns="33561" rIns="0" bIns="0" rtlCol="0">
              <a:spAutoFit/>
            </a:bodyPr>
            <a:lstStyle/>
            <a:p>
              <a:pPr marL="0" marR="0" lvl="0" indent="0" algn="ctr" defTabSz="871057" rtl="0" eaLnBrk="1" fontAlgn="auto" latinLnBrk="0" hangingPunct="1">
                <a:lnSpc>
                  <a:spcPct val="100000"/>
                </a:lnSpc>
                <a:spcBef>
                  <a:spcPts val="26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72" b="1" i="0" u="none" strike="noStrike" kern="1200" cap="none" spc="21" normalizeH="0" baseline="0" noProof="0" dirty="0" smtClean="0">
                  <a:ln>
                    <a:noFill/>
                  </a:ln>
                  <a:solidFill>
                    <a:srgbClr val="FEFEF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6- </a:t>
              </a:r>
              <a:r>
                <a:rPr kumimoji="0" lang="en-US" sz="4572" b="1" i="0" u="none" strike="noStrike" kern="1200" cap="none" spc="21" normalizeH="0" baseline="0" noProof="0" dirty="0" err="1" smtClean="0">
                  <a:ln>
                    <a:noFill/>
                  </a:ln>
                  <a:solidFill>
                    <a:srgbClr val="FEFEF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sinf</a:t>
              </a:r>
              <a:endParaRPr kumimoji="0" sz="457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pic>
        <p:nvPicPr>
          <p:cNvPr id="11" name="Picture 6" descr="Контактная информация Dell • Сервис центр в Краснодар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365" y="2172900"/>
            <a:ext cx="5654532" cy="406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02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05841" y="100926"/>
            <a:ext cx="110525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Tanlangan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z-Latn-UZ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SmartArt </a:t>
            </a:r>
            <a:r>
              <a:rPr lang="uz-Latn-UZ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grafik turini osongina </a:t>
            </a:r>
            <a:r>
              <a:rPr lang="uz-Latn-UZ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‘</a:t>
            </a:r>
            <a:r>
              <a:rPr lang="uz-Latn-UZ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zgartirish mumkin</a:t>
            </a:r>
            <a:endParaRPr lang="ru-RU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8" t="34484" r="9282"/>
          <a:stretch/>
        </p:blipFill>
        <p:spPr bwMode="auto">
          <a:xfrm>
            <a:off x="2434900" y="5066445"/>
            <a:ext cx="7245126" cy="1415386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8" r="30430" b="62335"/>
          <a:stretch/>
        </p:blipFill>
        <p:spPr bwMode="auto">
          <a:xfrm>
            <a:off x="369277" y="1230680"/>
            <a:ext cx="4942250" cy="1462245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вал 4"/>
          <p:cNvSpPr/>
          <p:nvPr/>
        </p:nvSpPr>
        <p:spPr>
          <a:xfrm>
            <a:off x="2594743" y="1933065"/>
            <a:ext cx="3112477" cy="107679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42" r="43507"/>
          <a:stretch/>
        </p:blipFill>
        <p:spPr bwMode="auto">
          <a:xfrm>
            <a:off x="369277" y="3234732"/>
            <a:ext cx="11376372" cy="1368303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068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martar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49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9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авнобедренный треугольник 14"/>
          <p:cNvSpPr/>
          <p:nvPr/>
        </p:nvSpPr>
        <p:spPr>
          <a:xfrm>
            <a:off x="1188318" y="5854890"/>
            <a:ext cx="1187356" cy="791571"/>
          </a:xfrm>
          <a:prstGeom prst="triangle">
            <a:avLst>
              <a:gd name="adj" fmla="val 53448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165765" y="5036024"/>
            <a:ext cx="0" cy="1651380"/>
          </a:xfrm>
          <a:prstGeom prst="line">
            <a:avLst/>
          </a:prstGeom>
          <a:ln w="57150">
            <a:solidFill>
              <a:srgbClr val="00A8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205349" y="35458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014" y="1962322"/>
            <a:ext cx="5019048" cy="38285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6100" y="1914703"/>
            <a:ext cx="4390476" cy="387619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501125" y="293403"/>
            <a:ext cx="110525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Shakl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qo‘shish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yoki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olib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tashlash</a:t>
            </a:r>
            <a:endParaRPr lang="ru-RU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Выгнутая вверх стрелка 4"/>
          <p:cNvSpPr/>
          <p:nvPr/>
        </p:nvSpPr>
        <p:spPr>
          <a:xfrm>
            <a:off x="4635884" y="1689366"/>
            <a:ext cx="3084394" cy="890060"/>
          </a:xfrm>
          <a:prstGeom prst="curvedDownArrow">
            <a:avLst>
              <a:gd name="adj1" fmla="val 0"/>
              <a:gd name="adj2" fmla="val 50000"/>
              <a:gd name="adj3" fmla="val 25000"/>
            </a:avLst>
          </a:prstGeom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Выгнутая вверх стрелка 16"/>
          <p:cNvSpPr/>
          <p:nvPr/>
        </p:nvSpPr>
        <p:spPr>
          <a:xfrm rot="10800000">
            <a:off x="4635884" y="5345863"/>
            <a:ext cx="3084394" cy="890060"/>
          </a:xfrm>
          <a:prstGeom prst="curvedDownArrow">
            <a:avLst>
              <a:gd name="adj1" fmla="val 0"/>
              <a:gd name="adj2" fmla="val 50000"/>
              <a:gd name="adj3" fmla="val 25000"/>
            </a:avLst>
          </a:prstGeom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86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martart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23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9015"/>
          <a:stretch/>
        </p:blipFill>
        <p:spPr>
          <a:xfrm>
            <a:off x="709684" y="1404027"/>
            <a:ext cx="6605516" cy="511360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01125" y="293403"/>
            <a:ext cx="110525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Rasmlardan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foydalanish</a:t>
            </a:r>
            <a:endParaRPr lang="ru-RU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4" descr="Allergy Detective | Devpo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329" y="1679378"/>
            <a:ext cx="4562901" cy="456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26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asm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54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99012" y="304760"/>
            <a:ext cx="112902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Shakllar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SmartART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maketlarini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yaratish</a:t>
            </a:r>
            <a:endParaRPr lang="ru-RU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872" y="2552132"/>
            <a:ext cx="8852410" cy="38457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33901" r="51852" b="36078"/>
          <a:stretch/>
        </p:blipFill>
        <p:spPr>
          <a:xfrm>
            <a:off x="771967" y="1496893"/>
            <a:ext cx="2326075" cy="28006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2923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7238" y="95250"/>
            <a:ext cx="114954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Mustaqil</a:t>
            </a:r>
            <a:r>
              <a:rPr kumimoji="0" lang="en-US" sz="5400" b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bajarish</a:t>
            </a:r>
            <a:r>
              <a:rPr kumimoji="0" lang="en-US" sz="5400" b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uchun</a:t>
            </a:r>
            <a:r>
              <a:rPr kumimoji="0" lang="en-US" sz="5400" b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topshiriq</a:t>
            </a:r>
            <a:r>
              <a:rPr kumimoji="0" lang="en-US" sz="5400" b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ru-RU" sz="54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7238" y="1953269"/>
            <a:ext cx="1054744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163" indent="-538163" algn="ctr">
              <a:defRPr/>
            </a:pPr>
            <a:r>
              <a:rPr lang="en-US" sz="4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Oila</a:t>
            </a:r>
            <a:r>
              <a:rPr lang="en-US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a’zolaringizni</a:t>
            </a:r>
            <a:r>
              <a:rPr lang="en-US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sevib</a:t>
            </a:r>
            <a:r>
              <a:rPr lang="en-US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o‘qiydigan</a:t>
            </a:r>
            <a:r>
              <a:rPr lang="en-US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badiiy</a:t>
            </a:r>
            <a:r>
              <a:rPr lang="en-US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kitoblaringizni</a:t>
            </a:r>
            <a:r>
              <a:rPr lang="en-US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SmartART</a:t>
            </a:r>
            <a:r>
              <a:rPr lang="en-US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obyektining</a:t>
            </a:r>
            <a:r>
              <a:rPr lang="en-US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maketlari</a:t>
            </a:r>
            <a:r>
              <a:rPr lang="en-US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tavsiflang</a:t>
            </a:r>
            <a:r>
              <a:rPr lang="en-US" sz="48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4800" b="1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56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0"/>
            <a:ext cx="12191999" cy="165753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871057"/>
            <a:endParaRPr sz="3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2052943" y="113065"/>
            <a:ext cx="8288211" cy="1508504"/>
          </a:xfrm>
          <a:prstGeom prst="rect">
            <a:avLst/>
          </a:prstGeom>
        </p:spPr>
        <p:txBody>
          <a:bodyPr vert="horz" wrap="square" lIns="0" tIns="3087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6850" algn="ctr">
              <a:spcBef>
                <a:spcPts val="241"/>
              </a:spcBef>
            </a:pP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Informatika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va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axborot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texnologiyalari</a:t>
            </a:r>
            <a:endParaRPr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1194" y="1987213"/>
            <a:ext cx="11559654" cy="1876483"/>
          </a:xfrm>
          <a:prstGeom prst="rect">
            <a:avLst/>
          </a:prstGeom>
        </p:spPr>
        <p:txBody>
          <a:bodyPr vert="horz" wrap="square" lIns="0" tIns="29535" rIns="0" bIns="0" rtlCol="0">
            <a:spAutoFit/>
          </a:bodyPr>
          <a:lstStyle/>
          <a:p>
            <a:pPr marL="38933" algn="ctr" defTabSz="871057">
              <a:spcBef>
                <a:spcPts val="232"/>
              </a:spcBef>
            </a:pPr>
            <a:r>
              <a:rPr sz="6000" b="1" dirty="0" err="1" smtClean="0">
                <a:solidFill>
                  <a:srgbClr val="002060"/>
                </a:solidFill>
                <a:latin typeface="Arial"/>
                <a:cs typeface="Arial"/>
              </a:rPr>
              <a:t>Mavzu</a:t>
            </a:r>
            <a:r>
              <a:rPr sz="5400" b="1" dirty="0" smtClean="0">
                <a:solidFill>
                  <a:srgbClr val="002060"/>
                </a:solidFill>
                <a:latin typeface="Arial"/>
                <a:cs typeface="Arial"/>
              </a:rPr>
              <a:t>:</a:t>
            </a:r>
            <a:r>
              <a:rPr lang="en-US" sz="54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6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SmartArt </a:t>
            </a:r>
            <a:r>
              <a:rPr lang="en-US" sz="60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obyekti</a:t>
            </a:r>
            <a:r>
              <a:rPr lang="en-US" sz="6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maketlaridan</a:t>
            </a:r>
            <a:r>
              <a:rPr lang="en-US" sz="6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foydalanish</a:t>
            </a:r>
            <a:endParaRPr lang="en-US" sz="60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 descr="Секретные функции Microsoft Wor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36" b="97917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425" y="4451774"/>
            <a:ext cx="3644721" cy="205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martart Images, Stock Photos &amp; Vectors |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09"/>
          <a:stretch/>
        </p:blipFill>
        <p:spPr bwMode="auto">
          <a:xfrm>
            <a:off x="7989256" y="3707211"/>
            <a:ext cx="2893392" cy="279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rrow Chart Smart Art Vector Infographic | Smart art, Art, Infographic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35" b="70538" l="4000" r="96125">
                        <a14:foregroundMark x1="33125" y1="32396" x2="33500" y2="44010"/>
                        <a14:foregroundMark x1="18125" y1="51222" x2="20875" y2="56112"/>
                        <a14:foregroundMark x1="17250" y1="62347" x2="18750" y2="65648"/>
                        <a14:foregroundMark x1="64500" y1="20416" x2="69625" y2="30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827"/>
          <a:stretch/>
        </p:blipFill>
        <p:spPr bwMode="auto">
          <a:xfrm>
            <a:off x="444225" y="3210476"/>
            <a:ext cx="4640626" cy="3756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08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87332" y="201634"/>
            <a:ext cx="100718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Rasm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formatiga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nimalar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kiradi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?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37709" y="1629769"/>
            <a:ext cx="1007183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marR="0" lvl="0" indent="-7429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R"/>
              <a:tabLst/>
              <a:defRPr/>
            </a:pP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‘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lchami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742950" marR="0" lvl="0" indent="-7429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R"/>
              <a:tabLst/>
              <a:defRPr/>
            </a:pP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Joylashish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holati</a:t>
            </a:r>
            <a:endParaRPr lang="en-US" sz="40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marR="0" lvl="0" indent="-7429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R"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Rangi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742950" marR="0" lvl="0" indent="-7429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R"/>
              <a:tabLst/>
              <a:defRPr/>
            </a:pP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javoblar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2" descr="Фотоаппарат — Картинки для презентаций | Всё о Prezi-презентация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1158">
            <a:off x="6576264" y="1511839"/>
            <a:ext cx="2842650" cy="284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Allergy Detective | Devpo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618" y="2148927"/>
            <a:ext cx="3721382" cy="372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1089190" y="4443158"/>
            <a:ext cx="6498967" cy="99469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41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6478" y="201634"/>
            <a:ext cx="11941791" cy="1428135"/>
          </a:xfrm>
          <a:prstGeom prst="rect">
            <a:avLst/>
          </a:prstGeom>
          <a:solidFill>
            <a:srgbClr val="2365C7"/>
          </a:solidFill>
          <a:ln>
            <a:solidFill>
              <a:srgbClr val="2365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87332" y="201634"/>
            <a:ext cx="100718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Wordda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rasmni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matnda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qanday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holatlarda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joylashtirish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mumkin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?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87332" y="1834486"/>
            <a:ext cx="1007183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marR="0" lvl="0" indent="-7429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R"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orasida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742950" marR="0" lvl="0" indent="-7429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R"/>
              <a:tabLst/>
              <a:defRPr/>
            </a:pP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Ramka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atrofida</a:t>
            </a:r>
            <a:endParaRPr lang="en-US" sz="40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marR="0" lvl="0" indent="-7429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R"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Kontur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bo‘ylab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742950" marR="0" lvl="0" indent="-7429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R"/>
              <a:tabLst/>
              <a:defRPr/>
            </a:pP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javoblar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30" name="Picture 6" descr="НОВОСТИ | Муниципальное автономное учреждение дополнительного образования  Детский эколого-биологический центр г. Оренбург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073" y="1525073"/>
            <a:ext cx="5143196" cy="514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787332" y="4625447"/>
            <a:ext cx="6498967" cy="99469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23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6478" y="201634"/>
            <a:ext cx="11941791" cy="1428135"/>
          </a:xfrm>
          <a:prstGeom prst="rect">
            <a:avLst/>
          </a:prstGeom>
          <a:solidFill>
            <a:srgbClr val="2365C7"/>
          </a:solidFill>
          <a:ln>
            <a:solidFill>
              <a:srgbClr val="2365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50209" y="209956"/>
            <a:ext cx="117143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Wordda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aylana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shaklini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chizish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uchun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qaysi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tugma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va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klavish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bosiladi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?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51356" y="1384109"/>
            <a:ext cx="1007183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marR="0" lvl="0" indent="-74295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R"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Oval</a:t>
            </a:r>
          </a:p>
          <a:p>
            <a:pPr marL="742950" marR="0" lvl="0" indent="-74295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R"/>
              <a:tabLst/>
              <a:defRPr/>
            </a:pP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Oval</a:t>
            </a:r>
          </a:p>
          <a:p>
            <a:pPr marL="742950" marR="0" lvl="0" indent="-74295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R"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Egri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chiziq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742950" marR="0" lvl="0" indent="-74295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R"/>
              <a:tabLst/>
              <a:defRPr/>
            </a:pP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Egri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chiziq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4094327" y="1684720"/>
            <a:ext cx="1505280" cy="1017537"/>
            <a:chOff x="2613032" y="2028910"/>
            <a:chExt cx="2583083" cy="2194748"/>
          </a:xfrm>
        </p:grpSpPr>
        <p:pic>
          <p:nvPicPr>
            <p:cNvPr id="9" name="Picture 6" descr="Ctrl Key PNG Transparent Ctrl Key.PNG Images. | PlusPNG">
              <a:extLst>
                <a:ext uri="{FF2B5EF4-FFF2-40B4-BE49-F238E27FC236}">
                  <a16:creationId xmlns:a16="http://schemas.microsoft.com/office/drawing/2014/main" xmlns="" id="{DEB823D9-612A-4DB6-8AB2-26E126D45F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3032" y="2028910"/>
              <a:ext cx="2583083" cy="2194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Ctrl Key PNG Transparent Ctrl Key.PNG Images. | PlusPNG">
              <a:extLst>
                <a:ext uri="{FF2B5EF4-FFF2-40B4-BE49-F238E27FC236}">
                  <a16:creationId xmlns:a16="http://schemas.microsoft.com/office/drawing/2014/main" xmlns="" id="{DEB823D9-612A-4DB6-8AB2-26E126D45F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19" t="36824" r="18491" b="19226"/>
            <a:stretch/>
          </p:blipFill>
          <p:spPr bwMode="auto">
            <a:xfrm>
              <a:off x="2946401" y="2319348"/>
              <a:ext cx="1836285" cy="967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Прямоугольник 10"/>
            <p:cNvSpPr/>
            <p:nvPr/>
          </p:nvSpPr>
          <p:spPr>
            <a:xfrm>
              <a:off x="2946401" y="2621205"/>
              <a:ext cx="1875995" cy="9376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Ctrl</a:t>
              </a:r>
              <a:endParaRPr lang="ru-RU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Плюс 11"/>
          <p:cNvSpPr/>
          <p:nvPr/>
        </p:nvSpPr>
        <p:spPr>
          <a:xfrm>
            <a:off x="3239282" y="1861960"/>
            <a:ext cx="855045" cy="678736"/>
          </a:xfrm>
          <a:prstGeom prst="mathPlus">
            <a:avLst>
              <a:gd name="adj1" fmla="val 154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/>
          <p:cNvGrpSpPr/>
          <p:nvPr/>
        </p:nvGrpSpPr>
        <p:grpSpPr>
          <a:xfrm>
            <a:off x="4111173" y="2966022"/>
            <a:ext cx="1942459" cy="1017537"/>
            <a:chOff x="2613032" y="2028910"/>
            <a:chExt cx="2583083" cy="2194748"/>
          </a:xfrm>
        </p:grpSpPr>
        <p:pic>
          <p:nvPicPr>
            <p:cNvPr id="14" name="Picture 6" descr="Ctrl Key PNG Transparent Ctrl Key.PNG Images. | PlusPNG">
              <a:extLst>
                <a:ext uri="{FF2B5EF4-FFF2-40B4-BE49-F238E27FC236}">
                  <a16:creationId xmlns:a16="http://schemas.microsoft.com/office/drawing/2014/main" xmlns="" id="{DEB823D9-612A-4DB6-8AB2-26E126D45F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3032" y="2028910"/>
              <a:ext cx="2583083" cy="2194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Ctrl Key PNG Transparent Ctrl Key.PNG Images. | PlusPNG">
              <a:extLst>
                <a:ext uri="{FF2B5EF4-FFF2-40B4-BE49-F238E27FC236}">
                  <a16:creationId xmlns:a16="http://schemas.microsoft.com/office/drawing/2014/main" xmlns="" id="{DEB823D9-612A-4DB6-8AB2-26E126D45F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19" t="36824" r="18491" b="19226"/>
            <a:stretch/>
          </p:blipFill>
          <p:spPr bwMode="auto">
            <a:xfrm>
              <a:off x="2946401" y="2319348"/>
              <a:ext cx="1836285" cy="967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Прямоугольник 15"/>
            <p:cNvSpPr/>
            <p:nvPr/>
          </p:nvSpPr>
          <p:spPr>
            <a:xfrm>
              <a:off x="2946401" y="2621205"/>
              <a:ext cx="1875995" cy="9376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Shift</a:t>
              </a:r>
              <a:endParaRPr lang="ru-RU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Плюс 16"/>
          <p:cNvSpPr/>
          <p:nvPr/>
        </p:nvSpPr>
        <p:spPr>
          <a:xfrm>
            <a:off x="3224972" y="3072245"/>
            <a:ext cx="855045" cy="678736"/>
          </a:xfrm>
          <a:prstGeom prst="mathPlus">
            <a:avLst>
              <a:gd name="adj1" fmla="val 154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8" name="Группа 17"/>
          <p:cNvGrpSpPr/>
          <p:nvPr/>
        </p:nvGrpSpPr>
        <p:grpSpPr>
          <a:xfrm>
            <a:off x="5599607" y="4214846"/>
            <a:ext cx="1505280" cy="1017537"/>
            <a:chOff x="2613032" y="2028910"/>
            <a:chExt cx="2583083" cy="2194748"/>
          </a:xfrm>
        </p:grpSpPr>
        <p:pic>
          <p:nvPicPr>
            <p:cNvPr id="19" name="Picture 6" descr="Ctrl Key PNG Transparent Ctrl Key.PNG Images. | PlusPNG">
              <a:extLst>
                <a:ext uri="{FF2B5EF4-FFF2-40B4-BE49-F238E27FC236}">
                  <a16:creationId xmlns:a16="http://schemas.microsoft.com/office/drawing/2014/main" xmlns="" id="{DEB823D9-612A-4DB6-8AB2-26E126D45F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3032" y="2028910"/>
              <a:ext cx="2583083" cy="2194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 descr="Ctrl Key PNG Transparent Ctrl Key.PNG Images. | PlusPNG">
              <a:extLst>
                <a:ext uri="{FF2B5EF4-FFF2-40B4-BE49-F238E27FC236}">
                  <a16:creationId xmlns:a16="http://schemas.microsoft.com/office/drawing/2014/main" xmlns="" id="{DEB823D9-612A-4DB6-8AB2-26E126D45F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19" t="36824" r="18491" b="19226"/>
            <a:stretch/>
          </p:blipFill>
          <p:spPr bwMode="auto">
            <a:xfrm>
              <a:off x="2946401" y="2319348"/>
              <a:ext cx="1836285" cy="967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Прямоугольник 20"/>
            <p:cNvSpPr/>
            <p:nvPr/>
          </p:nvSpPr>
          <p:spPr>
            <a:xfrm>
              <a:off x="2946401" y="2621205"/>
              <a:ext cx="1875995" cy="9376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Ctrl</a:t>
              </a:r>
              <a:endParaRPr lang="ru-RU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Плюс 21"/>
          <p:cNvSpPr/>
          <p:nvPr/>
        </p:nvSpPr>
        <p:spPr>
          <a:xfrm>
            <a:off x="4713405" y="4321069"/>
            <a:ext cx="855045" cy="678736"/>
          </a:xfrm>
          <a:prstGeom prst="mathPlus">
            <a:avLst>
              <a:gd name="adj1" fmla="val 154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люс 26"/>
          <p:cNvSpPr/>
          <p:nvPr/>
        </p:nvSpPr>
        <p:spPr>
          <a:xfrm>
            <a:off x="4730252" y="5544504"/>
            <a:ext cx="855045" cy="678736"/>
          </a:xfrm>
          <a:prstGeom prst="mathPlus">
            <a:avLst>
              <a:gd name="adj1" fmla="val 154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8" name="Группа 27"/>
          <p:cNvGrpSpPr/>
          <p:nvPr/>
        </p:nvGrpSpPr>
        <p:grpSpPr>
          <a:xfrm>
            <a:off x="5615214" y="5383330"/>
            <a:ext cx="1942459" cy="1017537"/>
            <a:chOff x="2613032" y="2028910"/>
            <a:chExt cx="2583083" cy="2194748"/>
          </a:xfrm>
        </p:grpSpPr>
        <p:pic>
          <p:nvPicPr>
            <p:cNvPr id="29" name="Picture 6" descr="Ctrl Key PNG Transparent Ctrl Key.PNG Images. | PlusPNG">
              <a:extLst>
                <a:ext uri="{FF2B5EF4-FFF2-40B4-BE49-F238E27FC236}">
                  <a16:creationId xmlns:a16="http://schemas.microsoft.com/office/drawing/2014/main" xmlns="" id="{DEB823D9-612A-4DB6-8AB2-26E126D45F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3032" y="2028910"/>
              <a:ext cx="2583083" cy="2194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6" descr="Ctrl Key PNG Transparent Ctrl Key.PNG Images. | PlusPNG">
              <a:extLst>
                <a:ext uri="{FF2B5EF4-FFF2-40B4-BE49-F238E27FC236}">
                  <a16:creationId xmlns:a16="http://schemas.microsoft.com/office/drawing/2014/main" xmlns="" id="{DEB823D9-612A-4DB6-8AB2-26E126D45F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19" t="36824" r="18491" b="19226"/>
            <a:stretch/>
          </p:blipFill>
          <p:spPr bwMode="auto">
            <a:xfrm>
              <a:off x="2946401" y="2319348"/>
              <a:ext cx="1836285" cy="967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Прямоугольник 30"/>
            <p:cNvSpPr/>
            <p:nvPr/>
          </p:nvSpPr>
          <p:spPr>
            <a:xfrm>
              <a:off x="2946401" y="2621205"/>
              <a:ext cx="1875995" cy="9376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Shift</a:t>
              </a:r>
              <a:endParaRPr lang="ru-RU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Овал 31"/>
          <p:cNvSpPr/>
          <p:nvPr/>
        </p:nvSpPr>
        <p:spPr>
          <a:xfrm>
            <a:off x="7054779" y="1819374"/>
            <a:ext cx="3084252" cy="2018769"/>
          </a:xfrm>
          <a:prstGeom prst="ellipse">
            <a:avLst/>
          </a:prstGeom>
          <a:solidFill>
            <a:srgbClr val="D37BC9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9358386" y="3009801"/>
            <a:ext cx="2465374" cy="2222582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1078172" y="2869648"/>
            <a:ext cx="5785791" cy="123199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74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420" y="3523805"/>
            <a:ext cx="9343765" cy="260688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39213" y="1229061"/>
            <a:ext cx="1067774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Joylashtirish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Вставка)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tasmasining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Illustratsiyalar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(Иллюстрации)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guruhida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endParaRPr lang="ru-RU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6000013" y="3387143"/>
            <a:ext cx="1916723" cy="259378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76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59924" y="1698787"/>
            <a:ext cx="700531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Asosan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ma’lumotlarni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tasavvur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qilishda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yoki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uni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samarali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yetkazilishida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turli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xil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maketlardan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tez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osonlik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bilan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yaratish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mumkin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uz-Latn-UZ" sz="36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47708" r="37424" b="30997"/>
          <a:stretch/>
        </p:blipFill>
        <p:spPr>
          <a:xfrm>
            <a:off x="1753033" y="1260847"/>
            <a:ext cx="2479432" cy="321055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91631" y="307703"/>
            <a:ext cx="110736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z-Latn-UZ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SmartArt yord</a:t>
            </a:r>
            <a:r>
              <a:rPr lang="ru-RU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uz-Latn-UZ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mid</a:t>
            </a:r>
            <a:r>
              <a:rPr lang="ru-RU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 </a:t>
            </a:r>
            <a:r>
              <a:rPr lang="uz-Latn-UZ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turli s</a:t>
            </a:r>
            <a:r>
              <a:rPr lang="ru-RU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хе</a:t>
            </a:r>
            <a:r>
              <a:rPr lang="uz-Latn-UZ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ru-RU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uz-Latn-UZ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ru-RU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uz-Latn-UZ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 t</a:t>
            </a:r>
            <a:r>
              <a:rPr lang="ru-RU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uz-Latn-UZ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shkil qili</a:t>
            </a:r>
            <a:r>
              <a:rPr lang="en-US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nadi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Arrow Chart Smart Art Vector Infographic | Smart art, Art, Infographic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35" b="70538" l="4000" r="96125">
                        <a14:foregroundMark x1="33125" y1="32396" x2="33500" y2="44010"/>
                        <a14:foregroundMark x1="18125" y1="51222" x2="20875" y2="56112"/>
                        <a14:foregroundMark x1="17250" y1="62347" x2="18750" y2="65648"/>
                        <a14:foregroundMark x1="64500" y1="20416" x2="69625" y2="30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827"/>
          <a:stretch/>
        </p:blipFill>
        <p:spPr bwMode="auto">
          <a:xfrm>
            <a:off x="591631" y="4401065"/>
            <a:ext cx="3213375" cy="260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est Smartart Process Templates- SlideEg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9" t="33114" r="9401" b="30486"/>
          <a:stretch/>
        </p:blipFill>
        <p:spPr bwMode="auto">
          <a:xfrm>
            <a:off x="3761241" y="5305862"/>
            <a:ext cx="5231424" cy="131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martArt - návod a ukázky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6" t="11576" r="10740" b="7141"/>
          <a:stretch/>
        </p:blipFill>
        <p:spPr bwMode="auto">
          <a:xfrm>
            <a:off x="9080590" y="4471405"/>
            <a:ext cx="2749480" cy="208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82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eruza\AppData\Local\Temp\SNAGHTML94de8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95" y="1545465"/>
            <a:ext cx="8613212" cy="459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417492" y="1442716"/>
            <a:ext cx="277450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Barchasi</a:t>
            </a:r>
            <a:endParaRPr lang="en-US" sz="3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Ro‘yxat</a:t>
            </a:r>
            <a:endParaRPr lang="en-US" sz="3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Jarayon</a:t>
            </a:r>
            <a:endParaRPr lang="en-US" sz="3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Sikl</a:t>
            </a:r>
            <a:endParaRPr lang="en-US" sz="3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Iyerarxik</a:t>
            </a:r>
            <a:endParaRPr lang="en-US" sz="3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Aloqa</a:t>
            </a:r>
            <a:endParaRPr lang="en-US" sz="3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Matrisa</a:t>
            </a:r>
            <a:endParaRPr lang="en-US" sz="3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Piramida</a:t>
            </a:r>
            <a:endParaRPr lang="en-US" sz="3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Rasm</a:t>
            </a: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04057" y="300268"/>
            <a:ext cx="91611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Latn-UZ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SmartArt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maketlar</a:t>
            </a:r>
            <a:r>
              <a:rPr lang="uz-Latn-UZ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ining tur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lar</a:t>
            </a:r>
            <a:r>
              <a:rPr lang="uz-Latn-UZ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</a:t>
            </a:r>
            <a:endParaRPr lang="ru-RU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87395" y="1545465"/>
            <a:ext cx="1810682" cy="411678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079301" y="1951892"/>
            <a:ext cx="2921305" cy="3710354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04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05841" y="100926"/>
            <a:ext cx="110525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Tanlangan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z-Latn-UZ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SmartArt </a:t>
            </a:r>
            <a:r>
              <a:rPr lang="uz-Latn-UZ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grafik turini osongina </a:t>
            </a:r>
            <a:r>
              <a:rPr lang="uz-Latn-UZ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‘</a:t>
            </a:r>
            <a:r>
              <a:rPr lang="uz-Latn-UZ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zgartirish </a:t>
            </a:r>
            <a:r>
              <a:rPr lang="uz-Latn-UZ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mumkin</a:t>
            </a:r>
            <a:endParaRPr lang="ru-RU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8" r="30430" b="62335"/>
          <a:stretch/>
        </p:blipFill>
        <p:spPr bwMode="auto">
          <a:xfrm>
            <a:off x="397263" y="1368877"/>
            <a:ext cx="4942250" cy="1462245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0" t="33749" r="75977"/>
          <a:stretch/>
        </p:blipFill>
        <p:spPr bwMode="auto">
          <a:xfrm>
            <a:off x="5912737" y="1313443"/>
            <a:ext cx="5845674" cy="1610532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3" t="33394" r="52888" b="4566"/>
          <a:stretch/>
        </p:blipFill>
        <p:spPr bwMode="auto">
          <a:xfrm>
            <a:off x="3510728" y="3169779"/>
            <a:ext cx="5899995" cy="1631257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86" t="33394" r="9355" b="4566"/>
          <a:stretch/>
        </p:blipFill>
        <p:spPr bwMode="auto">
          <a:xfrm>
            <a:off x="642364" y="4904058"/>
            <a:ext cx="11116047" cy="1610532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>
          <a:xfrm>
            <a:off x="193431" y="1740877"/>
            <a:ext cx="3112477" cy="144201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98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plate PresentationGo">
  <a:themeElements>
    <a:clrScheme name="PGO5">
      <a:dk1>
        <a:sysClr val="windowText" lastClr="000000"/>
      </a:dk1>
      <a:lt1>
        <a:sysClr val="window" lastClr="FFFFFF"/>
      </a:lt1>
      <a:dk2>
        <a:srgbClr val="013D4D"/>
      </a:dk2>
      <a:lt2>
        <a:srgbClr val="D3D3D3"/>
      </a:lt2>
      <a:accent1>
        <a:srgbClr val="00A891"/>
      </a:accent1>
      <a:accent2>
        <a:srgbClr val="D9126B"/>
      </a:accent2>
      <a:accent3>
        <a:srgbClr val="FE7600"/>
      </a:accent3>
      <a:accent4>
        <a:srgbClr val="B1DB15"/>
      </a:accent4>
      <a:accent5>
        <a:srgbClr val="854D82"/>
      </a:accent5>
      <a:accent6>
        <a:srgbClr val="FFE200"/>
      </a:accent6>
      <a:hlink>
        <a:srgbClr val="00B0F0"/>
      </a:hlink>
      <a:folHlink>
        <a:srgbClr val="0070C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9391</TotalTime>
  <Words>176</Words>
  <Application>Microsoft Office PowerPoint</Application>
  <PresentationFormat>Широкоэкранный</PresentationFormat>
  <Paragraphs>43</Paragraphs>
  <Slides>17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17</vt:i4>
      </vt:variant>
    </vt:vector>
  </HeadingPairs>
  <TitlesOfParts>
    <vt:vector size="30" baseType="lpstr">
      <vt:lpstr>Arial</vt:lpstr>
      <vt:lpstr>Arial Black</vt:lpstr>
      <vt:lpstr>Calibri</vt:lpstr>
      <vt:lpstr>Calibri Light</vt:lpstr>
      <vt:lpstr>Helvetica</vt:lpstr>
      <vt:lpstr>Open Sans</vt:lpstr>
      <vt:lpstr>Wingdings</vt:lpstr>
      <vt:lpstr>Office Theme</vt:lpstr>
      <vt:lpstr>Template PresentationGO</vt:lpstr>
      <vt:lpstr>1_Template PresentationGo</vt:lpstr>
      <vt:lpstr>2_Template PresentationGO</vt:lpstr>
      <vt:lpstr>3_Template PresentationGo</vt:lpstr>
      <vt:lpstr>4_Template PresentationGo</vt:lpstr>
      <vt:lpstr>Informatika va axborot texnologiyalari</vt:lpstr>
      <vt:lpstr>Informatika va axborot texnologiyalari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Feruza</dc:creator>
  <cp:lastModifiedBy>Учетная запись Майкрософт</cp:lastModifiedBy>
  <cp:revision>896</cp:revision>
  <dcterms:created xsi:type="dcterms:W3CDTF">2020-04-30T17:20:46Z</dcterms:created>
  <dcterms:modified xsi:type="dcterms:W3CDTF">2020-11-23T07:07:53Z</dcterms:modified>
</cp:coreProperties>
</file>