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slideLayouts/slideLayout11.xml" ContentType="application/vnd.openxmlformats-officedocument.presentationml.slideLayout+xml"/>
  <Override PartName="/ppt/theme/theme5.xml" ContentType="application/vnd.openxmlformats-officedocument.theme+xml"/>
  <Override PartName="/ppt/slideLayouts/slideLayout12.xml" ContentType="application/vnd.openxmlformats-officedocument.presentationml.slideLayout+xml"/>
  <Override PartName="/ppt/theme/theme6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  <p:sldMasterId id="2147483702" r:id="rId2"/>
    <p:sldMasterId id="2147483704" r:id="rId3"/>
    <p:sldMasterId id="2147483719" r:id="rId4"/>
    <p:sldMasterId id="2147483721" r:id="rId5"/>
    <p:sldMasterId id="2147483723" r:id="rId6"/>
    <p:sldMasterId id="2147483725" r:id="rId7"/>
  </p:sldMasterIdLst>
  <p:notesMasterIdLst>
    <p:notesMasterId r:id="rId26"/>
  </p:notesMasterIdLst>
  <p:handoutMasterIdLst>
    <p:handoutMasterId r:id="rId27"/>
  </p:handoutMasterIdLst>
  <p:sldIdLst>
    <p:sldId id="647" r:id="rId8"/>
    <p:sldId id="653" r:id="rId9"/>
    <p:sldId id="704" r:id="rId10"/>
    <p:sldId id="698" r:id="rId11"/>
    <p:sldId id="690" r:id="rId12"/>
    <p:sldId id="701" r:id="rId13"/>
    <p:sldId id="699" r:id="rId14"/>
    <p:sldId id="700" r:id="rId15"/>
    <p:sldId id="702" r:id="rId16"/>
    <p:sldId id="703" r:id="rId17"/>
    <p:sldId id="691" r:id="rId18"/>
    <p:sldId id="697" r:id="rId19"/>
    <p:sldId id="693" r:id="rId20"/>
    <p:sldId id="692" r:id="rId21"/>
    <p:sldId id="705" r:id="rId22"/>
    <p:sldId id="707" r:id="rId23"/>
    <p:sldId id="708" r:id="rId24"/>
    <p:sldId id="689" r:id="rId25"/>
  </p:sldIdLst>
  <p:sldSz cx="12192000" cy="6858000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7"/>
    <a:srgbClr val="030A97"/>
    <a:srgbClr val="05FF76"/>
    <a:srgbClr val="538022"/>
    <a:srgbClr val="D37BC9"/>
    <a:srgbClr val="03C3D7"/>
    <a:srgbClr val="3A2D34"/>
    <a:srgbClr val="28252D"/>
    <a:srgbClr val="E3E0DD"/>
    <a:srgbClr val="ABD1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74" autoAdjust="0"/>
    <p:restoredTop sz="94182" autoAdjust="0"/>
  </p:normalViewPr>
  <p:slideViewPr>
    <p:cSldViewPr snapToGrid="0">
      <p:cViewPr varScale="1">
        <p:scale>
          <a:sx n="66" d="100"/>
          <a:sy n="66" d="100"/>
        </p:scale>
        <p:origin x="692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77859-D999-4131-A04F-F6EDD4C4677E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0810E-6B30-46D4-A0E0-D3FCECB9F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3864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D5B0B9-4B28-45B8-844F-BFF3D7C7C3B5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9691"/>
            <a:ext cx="5388610" cy="38861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27B7-2F03-4CC5-ABF7-01E958571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631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12/18/2020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5619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26D102F-F220-4E57-BDD6-CCEBB93D58AF}"/>
              </a:ext>
            </a:extLst>
          </p:cNvPr>
          <p:cNvGrpSpPr/>
          <p:nvPr userDrawn="1"/>
        </p:nvGrpSpPr>
        <p:grpSpPr>
          <a:xfrm>
            <a:off x="12558029" y="1"/>
            <a:ext cx="1644047" cy="1816099"/>
            <a:chOff x="9433981" y="1"/>
            <a:chExt cx="1644047" cy="1816099"/>
          </a:xfrm>
        </p:grpSpPr>
        <p:sp>
          <p:nvSpPr>
            <p:cNvPr id="13" name="Rectangle: Folded Corner 12">
              <a:extLst>
                <a:ext uri="{FF2B5EF4-FFF2-40B4-BE49-F238E27FC236}">
                  <a16:creationId xmlns:a16="http://schemas.microsoft.com/office/drawing/2014/main" id="{8C7E1A5C-1B15-4E0A-8682-D203C7DE6B6B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830CBBC-4DBF-48F3-A80A-5B9A5231588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7768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7114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603185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12/18/2020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45761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12/18/2020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5899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12/18/2020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13757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12/18/2020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81218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12/18/2020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85427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12/18/2020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64485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12/18/2020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9050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718145"/>
          </a:xfrm>
        </p:spPr>
        <p:txBody>
          <a:bodyPr lIns="0" tIns="0" rIns="0" bIns="0"/>
          <a:lstStyle>
            <a:lvl1pPr>
              <a:defRPr sz="4667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12/18/2020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6872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12/18/2020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98703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12/18/2020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937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12/18/2020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8597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12/18/2020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8142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2" y="1523336"/>
            <a:ext cx="3857667" cy="451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12/18/2020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3533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5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12/18/2020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1578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12/18/2020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9946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659A22-F514-4D5A-8495-8ED58DC7B761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421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457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26D102F-F220-4E57-BDD6-CCEBB93D58AF}"/>
              </a:ext>
            </a:extLst>
          </p:cNvPr>
          <p:cNvGrpSpPr/>
          <p:nvPr userDrawn="1"/>
        </p:nvGrpSpPr>
        <p:grpSpPr>
          <a:xfrm>
            <a:off x="12558029" y="1"/>
            <a:ext cx="1644047" cy="1816099"/>
            <a:chOff x="9433981" y="1"/>
            <a:chExt cx="1644047" cy="1816099"/>
          </a:xfrm>
        </p:grpSpPr>
        <p:sp>
          <p:nvSpPr>
            <p:cNvPr id="13" name="Rectangle: Folded Corner 12">
              <a:extLst>
                <a:ext uri="{FF2B5EF4-FFF2-40B4-BE49-F238E27FC236}">
                  <a16:creationId xmlns:a16="http://schemas.microsoft.com/office/drawing/2014/main" id="{8C7E1A5C-1B15-4E0A-8682-D203C7DE6B6B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830CBBC-4DBF-48F3-A80A-5B9A5231588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447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930DF0-104B-4293-A7F6-66AEFF3E6AF8}"/>
              </a:ext>
            </a:extLst>
          </p:cNvPr>
          <p:cNvGrpSpPr/>
          <p:nvPr userDrawn="1"/>
        </p:nvGrpSpPr>
        <p:grpSpPr>
          <a:xfrm>
            <a:off x="12554553" y="1"/>
            <a:ext cx="1647523" cy="1816099"/>
            <a:chOff x="12554553" y="1"/>
            <a:chExt cx="1647523" cy="1816099"/>
          </a:xfrm>
          <a:solidFill>
            <a:schemeClr val="accent6"/>
          </a:solidFill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9FDF5E90-AE29-4303-979F-161F791D98BB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grpFill/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C25032D-D31A-446E-BBAA-A896C50E8C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498040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://www.presentationgo.com/" TargetMode="Externa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www.presentationgo.com/" TargetMode="Externa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0"/>
            <a:ext cx="3901440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39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12/18/2020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609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6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95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195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88218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6024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4294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12/18/2020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426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10497"/>
            <a:ext cx="12191999" cy="16575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33853" y="64020"/>
            <a:ext cx="8288211" cy="1508504"/>
          </a:xfrm>
          <a:prstGeom prst="rect">
            <a:avLst/>
          </a:prstGeom>
        </p:spPr>
        <p:txBody>
          <a:bodyPr vert="horz" wrap="square" lIns="0" tIns="3087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850" algn="ctr">
              <a:spcBef>
                <a:spcPts val="241"/>
              </a:spcBef>
            </a:pP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Informatika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va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axborot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texnologiyalari</a:t>
            </a:r>
            <a:endParaRPr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54782" y="1772174"/>
            <a:ext cx="10829890" cy="1876483"/>
          </a:xfrm>
          <a:prstGeom prst="rect">
            <a:avLst/>
          </a:prstGeom>
        </p:spPr>
        <p:txBody>
          <a:bodyPr vert="horz" wrap="square" lIns="0" tIns="29535" rIns="0" bIns="0" rtlCol="0">
            <a:spAutoFit/>
          </a:bodyPr>
          <a:lstStyle/>
          <a:p>
            <a:pPr marL="38933" lvl="0" algn="ctr" defTabSz="871057">
              <a:spcBef>
                <a:spcPts val="232"/>
              </a:spcBef>
              <a:defRPr/>
            </a:pPr>
            <a:r>
              <a:rPr kumimoji="0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Mavzu</a:t>
            </a:r>
            <a:r>
              <a:rPr kumimoji="0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Jadvallar</a:t>
            </a:r>
            <a:r>
              <a:rPr lang="en-US" sz="6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ustida</a:t>
            </a:r>
            <a:r>
              <a:rPr lang="en-US" sz="6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amallar</a:t>
            </a:r>
            <a:r>
              <a:rPr lang="en-US" sz="6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60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Amaliy</a:t>
            </a:r>
            <a:r>
              <a:rPr kumimoji="0" lang="en-US" sz="6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60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mashg‘ulot</a:t>
            </a:r>
            <a:endParaRPr kumimoji="0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Секретные функции Microsoft Wor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36" b="97917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101" y="3849982"/>
            <a:ext cx="4935794" cy="277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2" descr="Free icon &quot;Spreadsheet table icon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4" descr="Free icon &quot;Spreadsheet table icon&quot;"/>
          <p:cNvSpPr>
            <a:spLocks noChangeAspect="1" noChangeArrowheads="1"/>
          </p:cNvSpPr>
          <p:nvPr/>
        </p:nvSpPr>
        <p:spPr bwMode="auto">
          <a:xfrm>
            <a:off x="6096000" y="589629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41072">
            <a:off x="2745153" y="4394928"/>
            <a:ext cx="1686492" cy="1686492"/>
          </a:xfrm>
          <a:prstGeom prst="rect">
            <a:avLst/>
          </a:prstGeom>
        </p:spPr>
      </p:pic>
      <p:pic>
        <p:nvPicPr>
          <p:cNvPr id="17" name="Picture 8" descr="Edit table - Free interface icon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136" y="4178961"/>
            <a:ext cx="1785756" cy="1785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9695543" y="117868"/>
            <a:ext cx="2281932" cy="1284316"/>
            <a:chOff x="9901419" y="579022"/>
            <a:chExt cx="1340489" cy="1349829"/>
          </a:xfrm>
        </p:grpSpPr>
        <p:grpSp>
          <p:nvGrpSpPr>
            <p:cNvPr id="12" name="object 7"/>
            <p:cNvGrpSpPr/>
            <p:nvPr/>
          </p:nvGrpSpPr>
          <p:grpSpPr>
            <a:xfrm>
              <a:off x="9901419" y="579022"/>
              <a:ext cx="1340489" cy="1349829"/>
              <a:chOff x="4656695" y="224817"/>
              <a:chExt cx="603885" cy="608391"/>
            </a:xfrm>
          </p:grpSpPr>
          <p:sp>
            <p:nvSpPr>
              <p:cNvPr id="16" name="object 9"/>
              <p:cNvSpPr/>
              <p:nvPr/>
            </p:nvSpPr>
            <p:spPr>
              <a:xfrm>
                <a:off x="4656695" y="229323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5" y="0"/>
                    </a:moveTo>
                    <a:lnTo>
                      <a:pt x="0" y="0"/>
                    </a:lnTo>
                    <a:lnTo>
                      <a:pt x="0" y="603618"/>
                    </a:lnTo>
                    <a:lnTo>
                      <a:pt x="603605" y="603618"/>
                    </a:lnTo>
                    <a:lnTo>
                      <a:pt x="603605" y="0"/>
                    </a:lnTo>
                    <a:close/>
                  </a:path>
                </a:pathLst>
              </a:custGeom>
              <a:solidFill>
                <a:srgbClr val="00A859"/>
              </a:solidFill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object 10"/>
              <p:cNvSpPr/>
              <p:nvPr/>
            </p:nvSpPr>
            <p:spPr>
              <a:xfrm>
                <a:off x="4656695" y="224817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5" y="0"/>
                    </a:lnTo>
                    <a:lnTo>
                      <a:pt x="603605" y="603618"/>
                    </a:lnTo>
                    <a:lnTo>
                      <a:pt x="0" y="603618"/>
                    </a:lnTo>
                    <a:lnTo>
                      <a:pt x="0" y="0"/>
                    </a:lnTo>
                    <a:close/>
                  </a:path>
                </a:pathLst>
              </a:custGeom>
              <a:ln w="57150">
                <a:solidFill>
                  <a:srgbClr val="FEFEFE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5" name="object 12"/>
            <p:cNvSpPr txBox="1"/>
            <p:nvPr/>
          </p:nvSpPr>
          <p:spPr>
            <a:xfrm>
              <a:off x="10042969" y="761050"/>
              <a:ext cx="1085680" cy="775098"/>
            </a:xfrm>
            <a:prstGeom prst="rect">
              <a:avLst/>
            </a:prstGeom>
          </p:spPr>
          <p:txBody>
            <a:bodyPr vert="horz" wrap="square" lIns="0" tIns="33561" rIns="0" bIns="0" rtlCol="0">
              <a:spAutoFit/>
            </a:bodyPr>
            <a:lstStyle/>
            <a:p>
              <a:pPr marL="0" marR="0" lvl="0" indent="0" algn="ctr" defTabSz="871057" rtl="0" eaLnBrk="1" fontAlgn="auto" latinLnBrk="0" hangingPunct="1">
                <a:lnSpc>
                  <a:spcPct val="100000"/>
                </a:lnSpc>
                <a:spcBef>
                  <a:spcPts val="264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72" b="1" i="0" u="none" strike="noStrike" kern="1200" cap="none" spc="21" normalizeH="0" baseline="0" noProof="0" dirty="0" smtClean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6- </a:t>
              </a:r>
              <a:r>
                <a:rPr kumimoji="0" lang="en-US" sz="4572" b="1" i="0" u="none" strike="noStrike" kern="1200" cap="none" spc="21" normalizeH="0" baseline="0" noProof="0" dirty="0" err="1" smtClean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sinf</a:t>
              </a:r>
              <a:endParaRPr kumimoji="0" sz="457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437834" y="2173574"/>
            <a:ext cx="638904" cy="167640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37834" y="4219885"/>
            <a:ext cx="638904" cy="16764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11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nom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239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4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61761" y="282769"/>
            <a:ext cx="118684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sahifalarda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sarlavhasini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C:\Users\Feruza\AppData\Local\Temp\SNAGHTMLb4066d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7"/>
          <a:stretch/>
        </p:blipFill>
        <p:spPr bwMode="auto">
          <a:xfrm>
            <a:off x="984912" y="1228299"/>
            <a:ext cx="10440537" cy="5400217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085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aytar jadval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2237.133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835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1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3961" y="256155"/>
            <a:ext cx="118380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Hisoblashda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formuladan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0913" t="24065" r="14890" b="11260"/>
          <a:stretch/>
        </p:blipFill>
        <p:spPr>
          <a:xfrm>
            <a:off x="1828800" y="1244599"/>
            <a:ext cx="9359900" cy="5313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76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79381" y="335361"/>
            <a:ext cx="76024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Formuladan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7192" y="2239527"/>
            <a:ext cx="9490855" cy="3246873"/>
          </a:xfrm>
          <a:prstGeom prst="rect">
            <a:avLst/>
          </a:prstGeom>
        </p:spPr>
      </p:pic>
      <p:pic>
        <p:nvPicPr>
          <p:cNvPr id="4" name="Picture 2" descr="C:\Users\Feruza\AppData\Local\Temp\SNAGHTML738ba9bc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15" y="687410"/>
            <a:ext cx="5572836" cy="1810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263471" y="1275975"/>
            <a:ext cx="3031821" cy="116395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92601" y="3992045"/>
            <a:ext cx="3132992" cy="82125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234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3961" y="256155"/>
            <a:ext cx="118380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funksiyalardan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namunalar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081426"/>
              </p:ext>
            </p:extLst>
          </p:nvPr>
        </p:nvGraphicFramePr>
        <p:xfrm>
          <a:off x="674312" y="1450660"/>
          <a:ext cx="11197336" cy="4827046"/>
        </p:xfrm>
        <a:graphic>
          <a:graphicData uri="http://schemas.openxmlformats.org/drawingml/2006/table">
            <a:tbl>
              <a:tblPr/>
              <a:tblGrid>
                <a:gridCol w="812354">
                  <a:extLst>
                    <a:ext uri="{9D8B030D-6E8A-4147-A177-3AD203B41FA5}">
                      <a16:colId xmlns:a16="http://schemas.microsoft.com/office/drawing/2014/main" val="2964750504"/>
                    </a:ext>
                  </a:extLst>
                </a:gridCol>
                <a:gridCol w="3698421">
                  <a:extLst>
                    <a:ext uri="{9D8B030D-6E8A-4147-A177-3AD203B41FA5}">
                      <a16:colId xmlns:a16="http://schemas.microsoft.com/office/drawing/2014/main" val="1244304934"/>
                    </a:ext>
                  </a:extLst>
                </a:gridCol>
                <a:gridCol w="6686561">
                  <a:extLst>
                    <a:ext uri="{9D8B030D-6E8A-4147-A177-3AD203B41FA5}">
                      <a16:colId xmlns:a16="http://schemas.microsoft.com/office/drawing/2014/main" val="4086051337"/>
                    </a:ext>
                  </a:extLst>
                </a:gridCol>
              </a:tblGrid>
              <a:tr h="689578"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26" marR="8626" marT="8626" marB="8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Formula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26" marR="8626" marT="8626" marB="8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Vazifasi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26" marR="8626" marT="8626" marB="8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655497"/>
                  </a:ext>
                </a:extLst>
              </a:tr>
              <a:tr h="689578"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8626" marR="8626" marT="8626" marB="8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AVERAGE</a:t>
                      </a:r>
                      <a:r>
                        <a:rPr lang="en-US" sz="3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 )</a:t>
                      </a:r>
                    </a:p>
                  </a:txBody>
                  <a:tcPr marL="8626" marR="8626" marT="8626" marB="8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O‘rta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arifmetik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26" marR="8626" marT="8626" marB="8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9879295"/>
                  </a:ext>
                </a:extLst>
              </a:tr>
              <a:tr h="689578"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8626" marR="8626" marT="8626" marB="8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COUNT</a:t>
                      </a:r>
                      <a:r>
                        <a:rPr lang="en-US" sz="3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 )</a:t>
                      </a:r>
                    </a:p>
                  </a:txBody>
                  <a:tcPr marL="8626" marR="8626" marT="8626" marB="8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Elementlar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sonini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aniqlaydi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26" marR="8626" marT="8626" marB="8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7124910"/>
                  </a:ext>
                </a:extLst>
              </a:tr>
              <a:tr h="689578"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8626" marR="8626" marT="8626" marB="8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MAX</a:t>
                      </a:r>
                      <a:r>
                        <a:rPr lang="en-US" sz="3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 )</a:t>
                      </a:r>
                    </a:p>
                  </a:txBody>
                  <a:tcPr marL="8626" marR="8626" marT="8626" marB="8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katta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qiymatni</a:t>
                      </a:r>
                      <a:r>
                        <a:rPr lang="en-US" sz="36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aniqlaydi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26" marR="8626" marT="8626" marB="8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543818"/>
                  </a:ext>
                </a:extLst>
              </a:tr>
              <a:tr h="689578"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8626" marR="8626" marT="8626" marB="8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MIN</a:t>
                      </a:r>
                      <a:r>
                        <a:rPr lang="en-US" sz="3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 )</a:t>
                      </a:r>
                    </a:p>
                  </a:txBody>
                  <a:tcPr marL="8626" marR="8626" marT="8626" marB="8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kichik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qiymatni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aniqlaydi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26" marR="8626" marT="8626" marB="8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203972"/>
                  </a:ext>
                </a:extLst>
              </a:tr>
              <a:tr h="689578"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8626" marR="8626" marT="8626" marB="8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PRODUCT</a:t>
                      </a:r>
                      <a:r>
                        <a:rPr lang="en-US" sz="3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 )</a:t>
                      </a:r>
                    </a:p>
                  </a:txBody>
                  <a:tcPr marL="8626" marR="8626" marT="8626" marB="8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Ko‘paytmani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hisoblaydi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26" marR="8626" marT="8626" marB="8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8988769"/>
                  </a:ext>
                </a:extLst>
              </a:tr>
              <a:tr h="689578">
                <a:tc>
                  <a:txBody>
                    <a:bodyPr/>
                    <a:lstStyle/>
                    <a:p>
                      <a:pPr algn="ctr" fontAlgn="t"/>
                      <a:r>
                        <a:rPr lang="ru-RU" sz="3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8626" marR="8626" marT="8626" marB="8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SUM</a:t>
                      </a:r>
                      <a:r>
                        <a:rPr lang="en-US" sz="3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 )</a:t>
                      </a:r>
                    </a:p>
                  </a:txBody>
                  <a:tcPr marL="8626" marR="8626" marT="8626" marB="8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Yig‘indini</a:t>
                      </a:r>
                      <a:r>
                        <a:rPr lang="en-US" sz="36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hisoblaydi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26" marR="8626" marT="8626" marB="86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12689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56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3961" y="256155"/>
            <a:ext cx="118380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Formulaga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ishlatiladigan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9829827"/>
              </p:ext>
            </p:extLst>
          </p:nvPr>
        </p:nvGraphicFramePr>
        <p:xfrm>
          <a:off x="1665026" y="1308127"/>
          <a:ext cx="8783397" cy="2375855"/>
        </p:xfrm>
        <a:graphic>
          <a:graphicData uri="http://schemas.openxmlformats.org/drawingml/2006/table">
            <a:tbl>
              <a:tblPr/>
              <a:tblGrid>
                <a:gridCol w="2238233">
                  <a:extLst>
                    <a:ext uri="{9D8B030D-6E8A-4147-A177-3AD203B41FA5}">
                      <a16:colId xmlns:a16="http://schemas.microsoft.com/office/drawing/2014/main" val="483331422"/>
                    </a:ext>
                  </a:extLst>
                </a:gridCol>
                <a:gridCol w="6545164">
                  <a:extLst>
                    <a:ext uri="{9D8B030D-6E8A-4147-A177-3AD203B41FA5}">
                      <a16:colId xmlns:a16="http://schemas.microsoft.com/office/drawing/2014/main" val="2588950333"/>
                    </a:ext>
                  </a:extLst>
                </a:gridCol>
              </a:tblGrid>
              <a:tr h="497248">
                <a:tc>
                  <a:txBody>
                    <a:bodyPr/>
                    <a:lstStyle/>
                    <a:p>
                      <a:pPr fontAlgn="t"/>
                      <a:r>
                        <a:rPr lang="en-US" sz="3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ABOVE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095" marR="15095" marT="15095" marB="150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Yuqoridagi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katakchalar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095" marR="15095" marT="15095" marB="150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193392"/>
                  </a:ext>
                </a:extLst>
              </a:tr>
              <a:tr h="497248">
                <a:tc>
                  <a:txBody>
                    <a:bodyPr/>
                    <a:lstStyle/>
                    <a:p>
                      <a:pPr fontAlgn="t"/>
                      <a:r>
                        <a:rPr lang="en-US" sz="3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BELOW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095" marR="15095" marT="15095" marB="150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Quyi</a:t>
                      </a:r>
                      <a:r>
                        <a:rPr lang="en-US" sz="36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katakchalar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095" marR="15095" marT="15095" marB="150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9930159"/>
                  </a:ext>
                </a:extLst>
              </a:tr>
              <a:tr h="497248">
                <a:tc>
                  <a:txBody>
                    <a:bodyPr/>
                    <a:lstStyle/>
                    <a:p>
                      <a:pPr fontAlgn="t"/>
                      <a:r>
                        <a:rPr lang="en-US" sz="3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LEFT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095" marR="15095" marT="15095" marB="150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Chap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tomondagi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katakchalar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095" marR="15095" marT="15095" marB="150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9019316"/>
                  </a:ext>
                </a:extLst>
              </a:tr>
              <a:tr h="639365">
                <a:tc>
                  <a:txBody>
                    <a:bodyPr/>
                    <a:lstStyle/>
                    <a:p>
                      <a:pPr fontAlgn="t"/>
                      <a:r>
                        <a:rPr lang="en-US" sz="3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RIGHT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095" marR="15095" marT="15095" marB="150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O‘ng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tomondagi</a:t>
                      </a:r>
                      <a:r>
                        <a:rPr lang="en-US" sz="3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katakchalar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095" marR="15095" marT="15095" marB="150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363247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639106"/>
              </p:ext>
            </p:extLst>
          </p:nvPr>
        </p:nvGraphicFramePr>
        <p:xfrm>
          <a:off x="2347413" y="3966513"/>
          <a:ext cx="6933064" cy="26642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33266">
                  <a:extLst>
                    <a:ext uri="{9D8B030D-6E8A-4147-A177-3AD203B41FA5}">
                      <a16:colId xmlns:a16="http://schemas.microsoft.com/office/drawing/2014/main" val="586153798"/>
                    </a:ext>
                  </a:extLst>
                </a:gridCol>
                <a:gridCol w="1733266">
                  <a:extLst>
                    <a:ext uri="{9D8B030D-6E8A-4147-A177-3AD203B41FA5}">
                      <a16:colId xmlns:a16="http://schemas.microsoft.com/office/drawing/2014/main" val="1811393509"/>
                    </a:ext>
                  </a:extLst>
                </a:gridCol>
                <a:gridCol w="1733266">
                  <a:extLst>
                    <a:ext uri="{9D8B030D-6E8A-4147-A177-3AD203B41FA5}">
                      <a16:colId xmlns:a16="http://schemas.microsoft.com/office/drawing/2014/main" val="3326173551"/>
                    </a:ext>
                  </a:extLst>
                </a:gridCol>
                <a:gridCol w="1733266">
                  <a:extLst>
                    <a:ext uri="{9D8B030D-6E8A-4147-A177-3AD203B41FA5}">
                      <a16:colId xmlns:a16="http://schemas.microsoft.com/office/drawing/2014/main" val="1314510059"/>
                    </a:ext>
                  </a:extLst>
                </a:gridCol>
              </a:tblGrid>
              <a:tr h="692045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2</a:t>
                      </a:r>
                      <a:endParaRPr lang="ru-RU" sz="3600" b="1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BELOW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52462440"/>
                  </a:ext>
                </a:extLst>
              </a:tr>
              <a:tr h="477332"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4</a:t>
                      </a:r>
                      <a:endParaRPr lang="ru-RU" sz="3600" b="1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4</a:t>
                      </a:r>
                      <a:endParaRPr lang="ru-RU" sz="3600" b="1" dirty="0"/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LEFT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4230541"/>
                  </a:ext>
                </a:extLst>
              </a:tr>
              <a:tr h="477332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RIGHT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3</a:t>
                      </a:r>
                      <a:endParaRPr lang="ru-RU" sz="3600" b="1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2</a:t>
                      </a:r>
                      <a:endParaRPr lang="ru-RU" sz="3600" b="1" dirty="0"/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5844581"/>
                  </a:ext>
                </a:extLst>
              </a:tr>
              <a:tr h="692045"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ABOVE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en-US" sz="3600" b="1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723113"/>
                  </a:ext>
                </a:extLst>
              </a:tr>
            </a:tbl>
          </a:graphicData>
        </a:graphic>
      </p:graphicFrame>
      <p:cxnSp>
        <p:nvCxnSpPr>
          <p:cNvPr id="7" name="Прямая со стрелкой 6"/>
          <p:cNvCxnSpPr/>
          <p:nvPr/>
        </p:nvCxnSpPr>
        <p:spPr>
          <a:xfrm>
            <a:off x="4339988" y="4121624"/>
            <a:ext cx="27296" cy="212905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7332784" y="4379619"/>
            <a:ext cx="0" cy="211666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3763108" y="5830314"/>
            <a:ext cx="3569676" cy="1177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4237892" y="5186149"/>
            <a:ext cx="3640016" cy="1351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8079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FORMULA JADVA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59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3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7238" y="95250"/>
            <a:ext cx="114954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Mustaqil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bajarish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9912338"/>
              </p:ext>
            </p:extLst>
          </p:nvPr>
        </p:nvGraphicFramePr>
        <p:xfrm>
          <a:off x="825502" y="1341966"/>
          <a:ext cx="10584002" cy="51297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9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4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3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4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79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492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647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76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98387">
                <a:tc rowSpan="2"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Tartib</a:t>
                      </a:r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raqami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vert="vert27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F.I.Sh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Tug‘ilgan</a:t>
                      </a:r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yili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2-chorak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O‘rtacha</a:t>
                      </a:r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 ball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vert="vert27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944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Ona</a:t>
                      </a:r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tili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vert="vert27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Adabiyot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vert="vert27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Algebra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vert="vert27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Geometriya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vert="vert27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Informatika</a:t>
                      </a:r>
                      <a:endParaRPr lang="ru-RU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vert="vert27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838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1.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838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2.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838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3.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838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4.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838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5.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528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3961" y="256155"/>
            <a:ext cx="118380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Hujjatga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joylashtiriladi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Таблица пустой сетки | Бесплатно знач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375" y="1349101"/>
            <a:ext cx="487680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Скачать Microsoft Office Word 2010 торрент бесплатн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615" y="3046276"/>
            <a:ext cx="3373520" cy="337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Милый маленький ребенок девочка думает с вопросительным знаком | Премиум  векторы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3" t="6767" r="13107" b="10069"/>
          <a:stretch/>
        </p:blipFill>
        <p:spPr bwMode="auto">
          <a:xfrm>
            <a:off x="1026832" y="1349101"/>
            <a:ext cx="3766783" cy="5199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782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656" y="276561"/>
            <a:ext cx="4560276" cy="638879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488232" y="2820717"/>
            <a:ext cx="68453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Muloqot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oynasidan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ustun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satrlar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sonini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tanlash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88232" y="276561"/>
            <a:ext cx="7033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Wordda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adval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52244" y="587876"/>
            <a:ext cx="4483100" cy="356215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003326" y="1478080"/>
            <a:ext cx="621590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Jadval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kataklarini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ko‘rib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tanlash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48781" y="4474418"/>
            <a:ext cx="4719516" cy="68110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52244" y="4032104"/>
            <a:ext cx="4719516" cy="68110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426198" y="3671681"/>
            <a:ext cx="68453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Jadval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chizish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52244" y="5046606"/>
            <a:ext cx="4716053" cy="68110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426198" y="4188930"/>
            <a:ext cx="68453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Matnni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jadvalga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aylantirish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79097" y="5597833"/>
            <a:ext cx="4719516" cy="68110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321666" y="3395121"/>
            <a:ext cx="68453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MS Excel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jadvalini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joylashtirish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01047" y="6032033"/>
            <a:ext cx="4719516" cy="68110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488232" y="4631244"/>
            <a:ext cx="68453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Tayyor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express-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jadvallarni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joylashtirish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/>
          <a:srcRect l="71333" t="25953" r="4500" b="21619"/>
          <a:stretch/>
        </p:blipFill>
        <p:spPr>
          <a:xfrm>
            <a:off x="6959427" y="1483162"/>
            <a:ext cx="3920941" cy="4610736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310035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0" grpId="0"/>
      <p:bldP spid="11" grpId="0" animBg="1"/>
      <p:bldP spid="12" grpId="0" animBg="1"/>
      <p:bldP spid="13" grpId="0"/>
      <p:bldP spid="14" grpId="0" animBg="1"/>
      <p:bldP spid="15" grpId="0"/>
      <p:bldP spid="16" grpId="0" animBg="1"/>
      <p:bldP spid="17" grpId="0"/>
      <p:bldP spid="18" grpId="0" animBg="1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Прямая соединительная линия 17"/>
          <p:cNvCxnSpPr/>
          <p:nvPr/>
        </p:nvCxnSpPr>
        <p:spPr>
          <a:xfrm>
            <a:off x="6227129" y="1201003"/>
            <a:ext cx="0" cy="5500048"/>
          </a:xfrm>
          <a:prstGeom prst="line">
            <a:avLst/>
          </a:prstGeom>
          <a:ln w="76200">
            <a:solidFill>
              <a:srgbClr val="2365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52849" r="73980" b="11086"/>
          <a:stretch/>
        </p:blipFill>
        <p:spPr>
          <a:xfrm>
            <a:off x="5175382" y="1409302"/>
            <a:ext cx="2120272" cy="753092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84246" b="27525"/>
          <a:stretch/>
        </p:blipFill>
        <p:spPr>
          <a:xfrm>
            <a:off x="7320503" y="3752580"/>
            <a:ext cx="1408134" cy="1659984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63961" r="14640" b="13288"/>
          <a:stretch/>
        </p:blipFill>
        <p:spPr>
          <a:xfrm>
            <a:off x="3471807" y="3835792"/>
            <a:ext cx="1661948" cy="1725699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-107" t="35720" r="93715" b="16513"/>
          <a:stretch/>
        </p:blipFill>
        <p:spPr>
          <a:xfrm>
            <a:off x="7452004" y="1973885"/>
            <a:ext cx="1337480" cy="1538106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83611" t="37527" r="8484" b="15376"/>
          <a:stretch/>
        </p:blipFill>
        <p:spPr>
          <a:xfrm>
            <a:off x="5251378" y="2471962"/>
            <a:ext cx="1951502" cy="1788882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6545" t="35845" r="87198" b="13848"/>
          <a:stretch/>
        </p:blipFill>
        <p:spPr>
          <a:xfrm>
            <a:off x="5436914" y="4433645"/>
            <a:ext cx="1582931" cy="1957838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91022" t="35665" r="-244" b="15351"/>
          <a:stretch/>
        </p:blipFill>
        <p:spPr>
          <a:xfrm>
            <a:off x="3230561" y="2121726"/>
            <a:ext cx="1701270" cy="1390266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5" name="Прямоугольник 14"/>
          <p:cNvSpPr/>
          <p:nvPr/>
        </p:nvSpPr>
        <p:spPr>
          <a:xfrm>
            <a:off x="1214651" y="283450"/>
            <a:ext cx="29661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Konstruktor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325135" y="283449"/>
            <a:ext cx="29661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Maket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6227129" y="47794"/>
            <a:ext cx="3751" cy="1003083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4617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3.33333E-6 L -0.37891 3.33333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85185E-6 L 0.53841 -0.004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14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4.44444E-6 L -0.53489 0.0004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45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7.40741E-7 L 0.34909 0.2284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48" y="1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3.7037E-7 L 0.14726 -0.1210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43" y="-4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465" y="2493655"/>
            <a:ext cx="6192114" cy="383911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00501" y="1157978"/>
            <a:ext cx="1113657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gidrosfera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Yevrosiyo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Amerika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litosfera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Amerika,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Antarktida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Hind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3961" y="256155"/>
            <a:ext cx="118380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Quyidagilarni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ifodalang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95" y="2749147"/>
            <a:ext cx="6192114" cy="383911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3904" y="3968015"/>
            <a:ext cx="11807877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qobiq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548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eografiy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80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9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1761" y="282769"/>
            <a:ext cx="118684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nom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904" y="1762880"/>
            <a:ext cx="8076190" cy="412380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521435" y="1305608"/>
            <a:ext cx="16049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ru-RU" sz="2800" b="1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26143" y="1274830"/>
            <a:ext cx="16049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ru-RU" sz="2800" b="1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057904" y="5798749"/>
            <a:ext cx="16049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ru-RU" sz="2800" b="1" i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652135" y="5798749"/>
            <a:ext cx="16049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624342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nom jadva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838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3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Feruza\AppData\Local\Temp\SNAGHTMLa0d40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123" y="1310185"/>
            <a:ext cx="9977677" cy="5317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1761" y="282769"/>
            <a:ext cx="118684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foydalanuvchi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berilishi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01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5">
      <a:dk1>
        <a:sysClr val="windowText" lastClr="000000"/>
      </a:dk1>
      <a:lt1>
        <a:sysClr val="window" lastClr="FFFFFF"/>
      </a:lt1>
      <a:dk2>
        <a:srgbClr val="013D4D"/>
      </a:dk2>
      <a:lt2>
        <a:srgbClr val="D3D3D3"/>
      </a:lt2>
      <a:accent1>
        <a:srgbClr val="00A891"/>
      </a:accent1>
      <a:accent2>
        <a:srgbClr val="D9126B"/>
      </a:accent2>
      <a:accent3>
        <a:srgbClr val="FE7600"/>
      </a:accent3>
      <a:accent4>
        <a:srgbClr val="B1DB15"/>
      </a:accent4>
      <a:accent5>
        <a:srgbClr val="854D82"/>
      </a:accent5>
      <a:accent6>
        <a:srgbClr val="FFE200"/>
      </a:accent6>
      <a:hlink>
        <a:srgbClr val="00B0F0"/>
      </a:hlink>
      <a:folHlink>
        <a:srgbClr val="0070C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13121</TotalTime>
  <Words>240</Words>
  <Application>Microsoft Office PowerPoint</Application>
  <PresentationFormat>Широкоэкранный</PresentationFormat>
  <Paragraphs>83</Paragraphs>
  <Slides>18</Slides>
  <Notes>0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18</vt:i4>
      </vt:variant>
    </vt:vector>
  </HeadingPairs>
  <TitlesOfParts>
    <vt:vector size="31" baseType="lpstr">
      <vt:lpstr>Arial</vt:lpstr>
      <vt:lpstr>Arial Black</vt:lpstr>
      <vt:lpstr>Calibri</vt:lpstr>
      <vt:lpstr>Calibri Light</vt:lpstr>
      <vt:lpstr>Helvetica</vt:lpstr>
      <vt:lpstr>Open Sans</vt:lpstr>
      <vt:lpstr>Office Theme</vt:lpstr>
      <vt:lpstr>Template PresentationGO</vt:lpstr>
      <vt:lpstr>1_Template PresentationGo</vt:lpstr>
      <vt:lpstr>2_Template PresentationGO</vt:lpstr>
      <vt:lpstr>3_Template PresentationGo</vt:lpstr>
      <vt:lpstr>4_Template PresentationGo</vt:lpstr>
      <vt:lpstr>Тема Office</vt:lpstr>
      <vt:lpstr>Informatika va axborot texnologiyalari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Feruza</dc:creator>
  <cp:lastModifiedBy>Пользователь</cp:lastModifiedBy>
  <cp:revision>1103</cp:revision>
  <dcterms:created xsi:type="dcterms:W3CDTF">2020-04-30T17:20:46Z</dcterms:created>
  <dcterms:modified xsi:type="dcterms:W3CDTF">2020-12-18T09:21:18Z</dcterms:modified>
</cp:coreProperties>
</file>