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3" r:id="rId2"/>
    <p:sldId id="433" r:id="rId3"/>
    <p:sldId id="446" r:id="rId4"/>
    <p:sldId id="439" r:id="rId5"/>
    <p:sldId id="417" r:id="rId6"/>
    <p:sldId id="498" r:id="rId7"/>
    <p:sldId id="507" r:id="rId8"/>
    <p:sldId id="513" r:id="rId9"/>
    <p:sldId id="472" r:id="rId10"/>
    <p:sldId id="491" r:id="rId11"/>
    <p:sldId id="500" r:id="rId12"/>
    <p:sldId id="490" r:id="rId13"/>
    <p:sldId id="473" r:id="rId14"/>
    <p:sldId id="501" r:id="rId15"/>
    <p:sldId id="493" r:id="rId16"/>
    <p:sldId id="492" r:id="rId17"/>
    <p:sldId id="474" r:id="rId18"/>
    <p:sldId id="502" r:id="rId19"/>
    <p:sldId id="494" r:id="rId20"/>
    <p:sldId id="509" r:id="rId21"/>
    <p:sldId id="475" r:id="rId22"/>
    <p:sldId id="495" r:id="rId23"/>
    <p:sldId id="476" r:id="rId24"/>
    <p:sldId id="497" r:id="rId25"/>
    <p:sldId id="504" r:id="rId26"/>
    <p:sldId id="505" r:id="rId27"/>
    <p:sldId id="506" r:id="rId28"/>
    <p:sldId id="496" r:id="rId29"/>
    <p:sldId id="512" r:id="rId30"/>
    <p:sldId id="508" r:id="rId31"/>
    <p:sldId id="511" r:id="rId32"/>
    <p:sldId id="489" r:id="rId33"/>
    <p:sldId id="510" r:id="rId34"/>
    <p:sldId id="406" r:id="rId35"/>
    <p:sldId id="444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433"/>
            <p14:sldId id="446"/>
            <p14:sldId id="439"/>
            <p14:sldId id="417"/>
            <p14:sldId id="498"/>
            <p14:sldId id="507"/>
            <p14:sldId id="513"/>
            <p14:sldId id="472"/>
            <p14:sldId id="491"/>
            <p14:sldId id="500"/>
            <p14:sldId id="490"/>
            <p14:sldId id="473"/>
            <p14:sldId id="501"/>
            <p14:sldId id="493"/>
            <p14:sldId id="492"/>
            <p14:sldId id="474"/>
            <p14:sldId id="502"/>
            <p14:sldId id="494"/>
            <p14:sldId id="509"/>
            <p14:sldId id="475"/>
            <p14:sldId id="495"/>
            <p14:sldId id="476"/>
            <p14:sldId id="497"/>
            <p14:sldId id="504"/>
            <p14:sldId id="505"/>
            <p14:sldId id="506"/>
            <p14:sldId id="496"/>
            <p14:sldId id="512"/>
            <p14:sldId id="508"/>
            <p14:sldId id="511"/>
            <p14:sldId id="489"/>
            <p14:sldId id="510"/>
            <p14:sldId id="406"/>
            <p14:sldId id="4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CC"/>
    <a:srgbClr val="FF9999"/>
    <a:srgbClr val="FF99CC"/>
    <a:srgbClr val="66FFCC"/>
    <a:srgbClr val="19C139"/>
    <a:srgbClr val="006666"/>
    <a:srgbClr val="A80058"/>
    <a:srgbClr val="149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1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Daryo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havzalari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Ko‘llari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002060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Yerosti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</dgm:pt>
    <dgm:pt modelId="{4CBC4C8F-0C14-4FFA-A1EB-68031F2094B5}" type="pres">
      <dgm:prSet presAssocID="{4C2C47F5-6AAC-4341-A3BC-3AF22EB431B0}" presName="cycle" presStyleCnt="0"/>
      <dgm:spPr/>
    </dgm:pt>
    <dgm:pt modelId="{2BE2DDFF-D336-41AD-B2B0-5CA8294810DF}" type="pres">
      <dgm:prSet presAssocID="{4C2C47F5-6AAC-4341-A3BC-3AF22EB431B0}" presName="srcNode" presStyleLbl="node1" presStyleIdx="0" presStyleCnt="4"/>
      <dgm:spPr/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4"/>
      <dgm:spPr/>
    </dgm:pt>
    <dgm:pt modelId="{1F1A7FA3-1418-4703-B01A-F581247AE70C}" type="pres">
      <dgm:prSet presAssocID="{4C2C47F5-6AAC-4341-A3BC-3AF22EB431B0}" presName="dstNode" presStyleLbl="node1" presStyleIdx="0" presStyleCnt="4"/>
      <dgm:spPr/>
    </dgm:pt>
    <dgm:pt modelId="{49DB3445-41D2-403E-A9A8-15195F48272B}" type="pres">
      <dgm:prSet presAssocID="{9CF7AC78-8664-43E7-95C3-2E69F6978AF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</dgm:pt>
    <dgm:pt modelId="{DD2C4514-8196-44F3-AEFD-C878E137F15F}" type="pres">
      <dgm:prSet presAssocID="{9CF7AC78-8664-43E7-95C3-2E69F6978AFF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4" custScaleX="98984" custScaleY="170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</dgm:pt>
    <dgm:pt modelId="{3FF523FB-8E08-4A14-B93E-E824CD441555}" type="pres">
      <dgm:prSet presAssocID="{B4130079-A0C2-4938-9CFB-C129C55DE706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</dgm:pt>
    <dgm:pt modelId="{AFBCFC25-00CE-4DD9-B468-38B567D3D019}" type="pres">
      <dgm:prSet presAssocID="{9059AA3A-DBF7-489F-861D-539C63A992FD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</dgm:pt>
    <dgm:pt modelId="{0D28CA85-B0AC-48AA-B73D-2FEAF2306343}" type="pres">
      <dgm:prSet presAssocID="{1BD29492-7057-4B4E-9D84-E739C8ABB464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9ECC1F0-3636-4136-8E08-D889827A8178}" type="presOf" srcId="{9CF7AC78-8664-43E7-95C3-2E69F6978AFF}" destId="{49DB3445-41D2-403E-A9A8-15195F48272B}" srcOrd="0" destOrd="0" presId="urn:microsoft.com/office/officeart/2008/layout/VerticalCurvedList"/>
    <dgm:cxn modelId="{A30FC791-B821-4FFB-B9C0-5BDA3F3CD9FC}" type="presOf" srcId="{B4130079-A0C2-4938-9CFB-C129C55DE706}" destId="{4E44D6FA-4D64-40D0-B130-A3FC5146E0D6}" srcOrd="0" destOrd="0" presId="urn:microsoft.com/office/officeart/2008/layout/VerticalCurvedList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771DFB9D-9633-4538-9FAB-9BD03980159A}" type="presOf" srcId="{4C2C47F5-6AAC-4341-A3BC-3AF22EB431B0}" destId="{772EDB40-77F2-42C6-A4BA-5D2ACCBCA5FC}" srcOrd="0" destOrd="0" presId="urn:microsoft.com/office/officeart/2008/layout/VerticalCurvedList"/>
    <dgm:cxn modelId="{762958A5-AF4A-4A2B-891A-27252CC137ED}" type="presOf" srcId="{9059AA3A-DBF7-489F-861D-539C63A992FD}" destId="{3B07D9ED-17A7-4E68-A041-6E0350DF7893}" srcOrd="0" destOrd="0" presId="urn:microsoft.com/office/officeart/2008/layout/VerticalCurvedList"/>
    <dgm:cxn modelId="{997496B7-3C9B-4B43-A313-4C9FDC9B344A}" type="presOf" srcId="{CF6888BF-C46E-4D55-8C0B-604A85FB5E7C}" destId="{6C71938F-0DD3-4BCE-8772-5B33F44F5AC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B636299F-CFB8-4279-A77B-C668FDD1DE3F}" type="presOf" srcId="{1BD29492-7057-4B4E-9D84-E739C8ABB464}" destId="{776DD715-9F2E-4732-9558-05104E925C2E}" srcOrd="0" destOrd="0" presId="urn:microsoft.com/office/officeart/2008/layout/VerticalCurvedList"/>
    <dgm:cxn modelId="{07181994-EDE4-4DB2-877D-FBD916B69317}" type="presParOf" srcId="{772EDB40-77F2-42C6-A4BA-5D2ACCBCA5FC}" destId="{0ED54BC2-CFB8-4CE3-835B-7CC0ACF4EC60}" srcOrd="0" destOrd="0" presId="urn:microsoft.com/office/officeart/2008/layout/VerticalCurvedList"/>
    <dgm:cxn modelId="{002717EE-458B-4E8A-A6F7-D20BF7DDC34D}" type="presParOf" srcId="{0ED54BC2-CFB8-4CE3-835B-7CC0ACF4EC60}" destId="{4CBC4C8F-0C14-4FFA-A1EB-68031F2094B5}" srcOrd="0" destOrd="0" presId="urn:microsoft.com/office/officeart/2008/layout/VerticalCurvedList"/>
    <dgm:cxn modelId="{035DA26A-D838-480B-939D-18CE110A1450}" type="presParOf" srcId="{4CBC4C8F-0C14-4FFA-A1EB-68031F2094B5}" destId="{2BE2DDFF-D336-41AD-B2B0-5CA8294810DF}" srcOrd="0" destOrd="0" presId="urn:microsoft.com/office/officeart/2008/layout/VerticalCurvedList"/>
    <dgm:cxn modelId="{788C2515-EE9B-41B5-882E-D2F0CFB42ABD}" type="presParOf" srcId="{4CBC4C8F-0C14-4FFA-A1EB-68031F2094B5}" destId="{6C71938F-0DD3-4BCE-8772-5B33F44F5AC6}" srcOrd="1" destOrd="0" presId="urn:microsoft.com/office/officeart/2008/layout/VerticalCurvedList"/>
    <dgm:cxn modelId="{435AFC49-EAC7-4E65-B8E4-D302A4D208D4}" type="presParOf" srcId="{4CBC4C8F-0C14-4FFA-A1EB-68031F2094B5}" destId="{C1B5F98C-42B3-4225-9695-C004CEC37CAC}" srcOrd="2" destOrd="0" presId="urn:microsoft.com/office/officeart/2008/layout/VerticalCurvedList"/>
    <dgm:cxn modelId="{A7B575B4-FCDC-4206-BA20-8E5297B9A1E3}" type="presParOf" srcId="{4CBC4C8F-0C14-4FFA-A1EB-68031F2094B5}" destId="{1F1A7FA3-1418-4703-B01A-F581247AE70C}" srcOrd="3" destOrd="0" presId="urn:microsoft.com/office/officeart/2008/layout/VerticalCurvedList"/>
    <dgm:cxn modelId="{DFB666AA-CDE8-468E-9023-4A5B187DD6C4}" type="presParOf" srcId="{0ED54BC2-CFB8-4CE3-835B-7CC0ACF4EC60}" destId="{49DB3445-41D2-403E-A9A8-15195F48272B}" srcOrd="1" destOrd="0" presId="urn:microsoft.com/office/officeart/2008/layout/VerticalCurvedList"/>
    <dgm:cxn modelId="{C795C6F4-8FA6-46FE-891F-E6B7A758DCB2}" type="presParOf" srcId="{0ED54BC2-CFB8-4CE3-835B-7CC0ACF4EC60}" destId="{2771E5FD-696C-47C3-8458-1DFCFC5A8FE6}" srcOrd="2" destOrd="0" presId="urn:microsoft.com/office/officeart/2008/layout/VerticalCurvedList"/>
    <dgm:cxn modelId="{F2373577-AE01-4A31-BEB8-0347F6BFADC8}" type="presParOf" srcId="{2771E5FD-696C-47C3-8458-1DFCFC5A8FE6}" destId="{DD2C4514-8196-44F3-AEFD-C878E137F15F}" srcOrd="0" destOrd="0" presId="urn:microsoft.com/office/officeart/2008/layout/VerticalCurvedList"/>
    <dgm:cxn modelId="{42821F3E-6924-4B66-A57A-97055EA50924}" type="presParOf" srcId="{0ED54BC2-CFB8-4CE3-835B-7CC0ACF4EC60}" destId="{4E44D6FA-4D64-40D0-B130-A3FC5146E0D6}" srcOrd="3" destOrd="0" presId="urn:microsoft.com/office/officeart/2008/layout/VerticalCurvedList"/>
    <dgm:cxn modelId="{D14ACEBB-75B0-4F25-8812-8ABDAB6FC418}" type="presParOf" srcId="{0ED54BC2-CFB8-4CE3-835B-7CC0ACF4EC60}" destId="{5FD3551A-4E05-4735-B34B-4CC3AA299F3E}" srcOrd="4" destOrd="0" presId="urn:microsoft.com/office/officeart/2008/layout/VerticalCurvedList"/>
    <dgm:cxn modelId="{ED4E6227-BDA9-4E98-A991-3AEA4F56A759}" type="presParOf" srcId="{5FD3551A-4E05-4735-B34B-4CC3AA299F3E}" destId="{3FF523FB-8E08-4A14-B93E-E824CD441555}" srcOrd="0" destOrd="0" presId="urn:microsoft.com/office/officeart/2008/layout/VerticalCurvedList"/>
    <dgm:cxn modelId="{4E44CCC2-D9A1-40C9-97F1-DDFDA3C46B32}" type="presParOf" srcId="{0ED54BC2-CFB8-4CE3-835B-7CC0ACF4EC60}" destId="{3B07D9ED-17A7-4E68-A041-6E0350DF7893}" srcOrd="5" destOrd="0" presId="urn:microsoft.com/office/officeart/2008/layout/VerticalCurvedList"/>
    <dgm:cxn modelId="{BC8F67A7-F129-4AD7-9F09-179149132666}" type="presParOf" srcId="{0ED54BC2-CFB8-4CE3-835B-7CC0ACF4EC60}" destId="{2AB91F75-EBEC-44E6-BE78-43A6658762A3}" srcOrd="6" destOrd="0" presId="urn:microsoft.com/office/officeart/2008/layout/VerticalCurvedList"/>
    <dgm:cxn modelId="{E66BBA5B-1B9D-43B0-B2A2-D16E1968470C}" type="presParOf" srcId="{2AB91F75-EBEC-44E6-BE78-43A6658762A3}" destId="{AFBCFC25-00CE-4DD9-B468-38B567D3D019}" srcOrd="0" destOrd="0" presId="urn:microsoft.com/office/officeart/2008/layout/VerticalCurvedList"/>
    <dgm:cxn modelId="{E442EF18-4E73-495A-B238-58FBCD3041E5}" type="presParOf" srcId="{0ED54BC2-CFB8-4CE3-835B-7CC0ACF4EC60}" destId="{776DD715-9F2E-4732-9558-05104E925C2E}" srcOrd="7" destOrd="0" presId="urn:microsoft.com/office/officeart/2008/layout/VerticalCurvedList"/>
    <dgm:cxn modelId="{AE7D81D0-E2EB-4482-BB1A-369A4E168601}" type="presParOf" srcId="{0ED54BC2-CFB8-4CE3-835B-7CC0ACF4EC60}" destId="{84180D8D-85C0-4945-A225-369A097D20AB}" srcOrd="8" destOrd="0" presId="urn:microsoft.com/office/officeart/2008/layout/VerticalCurvedList"/>
    <dgm:cxn modelId="{95696AFE-14CC-4EF8-A4C5-63487B3D5D06}" type="presParOf" srcId="{84180D8D-85C0-4945-A225-369A097D20AB}" destId="{0D28CA85-B0AC-48AA-B73D-2FEAF23063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610504" y="416587"/>
          <a:ext cx="7720917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Daryo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havzalari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587"/>
        <a:ext cx="7720917" cy="833607"/>
      </dsp:txXfrm>
    </dsp:sp>
    <dsp:sp modelId="{DD2C4514-8196-44F3-AEFD-C878E137F15F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1125225" y="1371743"/>
          <a:ext cx="7169401" cy="142455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5225" y="1371743"/>
        <a:ext cx="7169401" cy="1424552"/>
      </dsp:txXfrm>
    </dsp:sp>
    <dsp:sp modelId="{3FF523FB-8E08-4A14-B93E-E824CD441555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088431" y="2917843"/>
          <a:ext cx="7242990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Ko‘llari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8431" y="2917843"/>
        <a:ext cx="7242990" cy="833607"/>
      </dsp:txXfrm>
    </dsp:sp>
    <dsp:sp modelId="{AFBCFC25-00CE-4DD9-B468-38B567D3D019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610504" y="4168472"/>
          <a:ext cx="7720917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Yerosti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8472"/>
        <a:ext cx="7720917" cy="833607"/>
      </dsp:txXfrm>
    </dsp:sp>
    <dsp:sp modelId="{0D28CA85-B0AC-48AA-B73D-2FEAF2306343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90453" y="2276931"/>
            <a:ext cx="7187702" cy="326146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70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70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7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7000" b="1" dirty="0" err="1" smtClean="0">
                <a:solidFill>
                  <a:srgbClr val="002060"/>
                </a:solidFill>
                <a:latin typeface="Arial"/>
                <a:cs typeface="Arial"/>
              </a:rPr>
              <a:t>Afrika</a:t>
            </a:r>
            <a:r>
              <a:rPr lang="en-US" sz="7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uz-Cyrl-UZ" sz="7000" b="1" dirty="0" smtClean="0">
                <a:solidFill>
                  <a:srgbClr val="002060"/>
                </a:solidFill>
                <a:latin typeface="Arial"/>
                <a:cs typeface="Arial"/>
              </a:rPr>
              <a:t>materigi </a:t>
            </a:r>
            <a:r>
              <a:rPr lang="en-US" sz="7000" b="1" dirty="0" err="1" smtClean="0">
                <a:solidFill>
                  <a:srgbClr val="002060"/>
                </a:solidFill>
                <a:latin typeface="Arial"/>
                <a:cs typeface="Arial"/>
              </a:rPr>
              <a:t>ichki</a:t>
            </a:r>
            <a:r>
              <a:rPr lang="en-US" sz="7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7000" b="1" dirty="0" err="1" smtClean="0">
                <a:solidFill>
                  <a:srgbClr val="002060"/>
                </a:solidFill>
                <a:latin typeface="Arial"/>
                <a:cs typeface="Arial"/>
              </a:rPr>
              <a:t>suvlari</a:t>
            </a:r>
            <a:endParaRPr lang="en-US" sz="7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91696" y="2479061"/>
            <a:ext cx="581638" cy="14307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732155" y="4500115"/>
            <a:ext cx="581639" cy="144348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920502" y="201022"/>
            <a:ext cx="997197" cy="1373778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604202" y="766220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9075422" y="341373"/>
            <a:ext cx="2087878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r>
              <a:rPr lang="en-US" sz="4800" b="1" spc="-11" dirty="0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15539"/>
          <a:stretch>
            <a:fillRect/>
          </a:stretch>
        </p:blipFill>
        <p:spPr>
          <a:xfrm>
            <a:off x="8492247" y="2199998"/>
            <a:ext cx="3032441" cy="3299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Nil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49833" y="982134"/>
            <a:ext cx="61052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irmog‘i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Kagera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Viktoriya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ko‘liga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Nil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ko‘ldan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Nil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quyilish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delta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Picture 4" descr="Территория чистой воды » Крупнейшие реки — Ни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20" y="4029122"/>
            <a:ext cx="4329763" cy="26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0" y="1077323"/>
            <a:ext cx="5801315" cy="523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Nil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232" y="1109133"/>
            <a:ext cx="5720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Nil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daryosi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10 ta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davlat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hududidan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oqib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o‘tadi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Daryo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Sahroyi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Kabir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cho‘lini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kesib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o‘tadi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Nil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daryosida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timsohlar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juda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175" y="3223118"/>
            <a:ext cx="5617610" cy="3286690"/>
          </a:xfrm>
          <a:prstGeom prst="rect">
            <a:avLst/>
          </a:prstGeom>
        </p:spPr>
      </p:pic>
      <p:pic>
        <p:nvPicPr>
          <p:cNvPr id="49154" name="Picture 2" descr="Река Нил (Nile River) &gt; 29 Пальм - Клуб путешествий Павла Аксен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2" y="1109132"/>
            <a:ext cx="5962337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89962" y="6096000"/>
            <a:ext cx="608698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Nilometr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qurilmasi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141" y="1004124"/>
            <a:ext cx="115993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Vatandoshimiz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al-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Farg‘oniy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(IX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Nil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misolida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sarfini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o‘lchaydigan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nilometr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qurilmasini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bunyod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698" name="Picture 2" descr="Nilometer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17" y="2860764"/>
            <a:ext cx="6498166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Памятник Аль-Фергани | Novotours Silk Road - Туристическое агентство  (туроператор) в Ташкенте, Узбекист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26" y="2817139"/>
            <a:ext cx="3449876" cy="404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Kongo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(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Zair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)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576" y="1083280"/>
            <a:ext cx="563517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sz="32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4320 km.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1414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km)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(3691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km)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daryosidan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Lukuga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irmog‘i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Tanganika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Река конго глубина максимальная. Интересные факты о реке Конго (15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29" y="1083280"/>
            <a:ext cx="6168571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Kongo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513" y="1362680"/>
            <a:ext cx="58901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o‘zgarmaydi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me’yorda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yog‘ishidir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ostonalar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 descr="Река Конго на Карте, самая глубокая река в Мир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85" y="1131962"/>
            <a:ext cx="5838584" cy="52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Livingston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sharsharasi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7058" y="1360562"/>
            <a:ext cx="54186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Livingston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ekvatorni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delta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qilmaydi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2770" name="Picture 2" descr="Zambezi daryosidagi sharsharani kim birinchi marta ko'rgan. Viktoriya  sharsharasi - Afrikaning momaqaldiroq tutu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41" y="978886"/>
            <a:ext cx="6077404" cy="534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Kongo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3794" name="Picture 2" descr="Река Конго в Африке — Вода — источник красоты и молод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2" y="1075267"/>
            <a:ext cx="5001937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Река Конго в Африке — Вода — источник красоты и молод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06" y="1075267"/>
            <a:ext cx="6008159" cy="537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291452"/>
              </p:ext>
            </p:extLst>
          </p:nvPr>
        </p:nvGraphicFramePr>
        <p:xfrm>
          <a:off x="392642" y="1078442"/>
          <a:ext cx="5000625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2" name="Image" r:id="rId5" imgW="6666480" imgH="7377480" progId="Photoshop.Image.13">
                  <p:embed/>
                </p:oleObj>
              </mc:Choice>
              <mc:Fallback>
                <p:oleObj name="Image" r:id="rId5" imgW="6666480" imgH="7377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642" y="1078442"/>
                        <a:ext cx="5000625" cy="553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43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Niger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5" y="1049004"/>
            <a:ext cx="11871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uzunligiga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oqimlarida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ostonalar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 descr="По каким странам протекает река Нигер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16" y="2870200"/>
            <a:ext cx="5285134" cy="36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0975" y="3237215"/>
            <a:ext cx="5974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o‘tuvchi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4180 km.</a:t>
            </a:r>
          </a:p>
        </p:txBody>
      </p:sp>
    </p:spTree>
    <p:extLst>
      <p:ext uri="{BB962C8B-B14F-4D97-AF65-F5344CB8AC3E}">
        <p14:creationId xmlns:p14="http://schemas.microsoft.com/office/powerpoint/2010/main" val="3033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Niger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9712" y="996496"/>
            <a:ext cx="11760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Kabirga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824753"/>
              </p:ext>
            </p:extLst>
          </p:nvPr>
        </p:nvGraphicFramePr>
        <p:xfrm>
          <a:off x="309299" y="2320486"/>
          <a:ext cx="6048109" cy="4081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7" name="Image" r:id="rId3" imgW="5269680" imgH="2971080" progId="Photoshop.Image.13">
                  <p:embed/>
                </p:oleObj>
              </mc:Choice>
              <mc:Fallback>
                <p:oleObj name="Image" r:id="rId3" imgW="5269680" imgH="2971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299" y="2320486"/>
                        <a:ext cx="6048109" cy="4081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902" name="Picture 14" descr="Река Ниге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23" y="2320486"/>
            <a:ext cx="5159109" cy="408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Oranj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213" y="982134"/>
            <a:ext cx="117475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Oranj</a:t>
            </a:r>
            <a:r>
              <a:rPr lang="en-US" sz="40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Drakon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okeaniga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Sunrise Orange River Noordoewer Namibia - Review of Orange River,  Groblershoop, South Africa -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13" y="2325140"/>
            <a:ext cx="5425762" cy="41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Интересное название: Оранжевая река - Знаете ли вы, что? - Интересные факты  для вас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3" y="2924622"/>
            <a:ext cx="5511800" cy="355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163615"/>
              </p:ext>
            </p:extLst>
          </p:nvPr>
        </p:nvGraphicFramePr>
        <p:xfrm>
          <a:off x="578164" y="2924622"/>
          <a:ext cx="5570580" cy="3552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6" name="Image" r:id="rId5" imgW="7326720" imgH="4672800" progId="Photoshop.Image.13">
                  <p:embed/>
                </p:oleObj>
              </mc:Choice>
              <mc:Fallback>
                <p:oleObj name="Image" r:id="rId5" imgW="7326720" imgH="4672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164" y="2924622"/>
                        <a:ext cx="5570580" cy="3552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21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5231"/>
              </p:ext>
            </p:extLst>
          </p:nvPr>
        </p:nvGraphicFramePr>
        <p:xfrm>
          <a:off x="488522" y="996496"/>
          <a:ext cx="4526509" cy="5556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9" name="Image" r:id="rId3" imgW="6082200" imgH="7466400" progId="Photoshop.Image.13">
                  <p:embed/>
                </p:oleObj>
              </mc:Choice>
              <mc:Fallback>
                <p:oleObj name="Image" r:id="rId3" imgW="6082200" imgH="7466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8522" y="996496"/>
                        <a:ext cx="4526509" cy="5556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56154" y="1828800"/>
            <a:ext cx="94297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40250" y="1853684"/>
            <a:ext cx="2983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EKVATORIAL  MINTAQA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56154" y="2675466"/>
            <a:ext cx="94297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040250" y="2725234"/>
            <a:ext cx="3792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SUBEKVATORIAL  MINTAQA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56153" y="3608658"/>
            <a:ext cx="942975" cy="419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146785" y="3608658"/>
            <a:ext cx="2459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TROPIK  MINTAQA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56152" y="4541850"/>
            <a:ext cx="942975" cy="419100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146785" y="4541850"/>
            <a:ext cx="3028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SUBTROPIK  MINTAQA</a:t>
            </a:r>
            <a:endParaRPr lang="ru-RU" b="1" dirty="0"/>
          </a:p>
        </p:txBody>
      </p:sp>
      <p:pic>
        <p:nvPicPr>
          <p:cNvPr id="17" name="Рисунок 16" descr="люди-восклицательного-знака-3d-малые-125477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3475" y="3596784"/>
            <a:ext cx="1843926" cy="286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Zambezi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584" y="1151580"/>
            <a:ext cx="62789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Zambezi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Limpopo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Rufiji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Jubba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Uabi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Shebelle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Hind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Zambezi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ostonalar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 descr="Victoria Falls with Bridge Zimbabwe Africa Aerial View. 17 Most Beautiful  Waterfall in The World - Amazing … | Victoria falls, Victoria falls  zimbabwe, Africa 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151580"/>
            <a:ext cx="5364541" cy="469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9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Zambezi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30534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dirty="0" err="1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err="1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9726" y="1018452"/>
            <a:ext cx="4774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4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2 660 </a:t>
            </a:r>
            <a:r>
              <a:rPr lang="en-US" sz="4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km. </a:t>
            </a:r>
            <a:endParaRPr lang="ru-RU" sz="4000" b="1" dirty="0"/>
          </a:p>
        </p:txBody>
      </p:sp>
      <p:pic>
        <p:nvPicPr>
          <p:cNvPr id="47108" name="Picture 4" descr="Лимпоп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3" y="1081095"/>
            <a:ext cx="3946067" cy="55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Река Замбези - Инкомартур 93 - Туроператор, Мастер экскурсионных тур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99" y="1887942"/>
            <a:ext cx="7006318" cy="454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Viktoriya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sharsharasi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30534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dirty="0" err="1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err="1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466" y="1085313"/>
            <a:ext cx="60960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delta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qatnaydi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Viktoriya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sharsharasi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m)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oqimini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120 m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go‘zal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manzarali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sharsharalardan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7108" name="Picture 4" descr="Discover &amp; Share this Waterfall GIF with everyone you know. GIPHY is how  you search, share, discover,… | Victoria falls zambia, Victoria falls,  Beautiful waterfall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97" y="1223936"/>
            <a:ext cx="5681406" cy="49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3297" y="5910599"/>
            <a:ext cx="5820833" cy="66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Shari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7934" y="99649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havzada</a:t>
            </a:r>
            <a:r>
              <a:rPr lang="en-US" sz="36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Chad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ko‘liga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mo‘l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 descr="Река Шар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03" y="1166131"/>
            <a:ext cx="5188657" cy="54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Рыбалка в Африке | Интересные факты, уникальные места, потрясающие красивые  фото и виде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4" y="3304820"/>
            <a:ext cx="5977466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96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8721" y="982134"/>
            <a:ext cx="11517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Viktoriya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Tanganika</a:t>
            </a:r>
            <a:r>
              <a:rPr lang="en-US" sz="36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Nyasa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yorig‘ida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Barchasi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ko‘llardir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1041" y="2542739"/>
            <a:ext cx="4240019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Viktoriya</a:t>
            </a:r>
            <a:r>
              <a:rPr lang="en-US" sz="4800" b="1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Tanganika</a:t>
            </a:r>
            <a:r>
              <a:rPr lang="en-US" sz="48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Nyasa </a:t>
            </a:r>
            <a:r>
              <a:rPr lang="en-US" sz="4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ko‘llari</a:t>
            </a:r>
            <a:r>
              <a:rPr lang="en-US" sz="4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4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ko‘llardir</a:t>
            </a:r>
            <a:r>
              <a:rPr lang="en-US" sz="4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800" b="1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53998"/>
              </p:ext>
            </p:extLst>
          </p:nvPr>
        </p:nvGraphicFramePr>
        <p:xfrm>
          <a:off x="645680" y="2182463"/>
          <a:ext cx="6554981" cy="4506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0" name="Image" r:id="rId3" imgW="10006200" imgH="6158520" progId="Photoshop.Image.13">
                  <p:embed/>
                </p:oleObj>
              </mc:Choice>
              <mc:Fallback>
                <p:oleObj name="Image" r:id="rId3" imgW="10006200" imgH="6158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5680" y="2182463"/>
                        <a:ext cx="6554981" cy="4506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5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Viktoriya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8914" name="Picture 2" descr="Lake Victoria could burst its banks more often in the future. What can be  d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62" y="1104899"/>
            <a:ext cx="5996613" cy="50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Самое большое озеро в Афри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1104898"/>
            <a:ext cx="5616575" cy="50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8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Tanganika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9938" name="Picture 2" descr="Lake Tanganyika | Africa Great Lakes Dispatch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092651"/>
            <a:ext cx="5753100" cy="53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ESA - Envisat sees Lake Tangany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1092651"/>
            <a:ext cx="5764308" cy="53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Nyasa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0962" name="Picture 2" descr="Озеро Ньяса (Малави) | Сафари-Занзибар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3" y="1130300"/>
            <a:ext cx="593852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Nyasa ežeras: kilmė ir nuotrauka. Kur yra Nyasa ez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1130300"/>
            <a:ext cx="5495925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Chad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762" y="1067783"/>
            <a:ext cx="119971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Chad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botqoqlar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Chad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Chad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tuzsizdir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sayoz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chuqurlik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1,5 - 2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Озеро чад ламантин — Интересные места и популярные маршру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1" y="3552751"/>
            <a:ext cx="5568916" cy="31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Озеро Чад, от которого зависит жизнь миллионов людей, стремительно  исчезает. Виде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51" y="3552750"/>
            <a:ext cx="5615715" cy="31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Chad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191" y="99649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Chad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paytida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baravar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kengayadi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Чад - забытые сокровища пустыни от ТО &quot;Калипсо Украин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191" y="1177983"/>
            <a:ext cx="5695043" cy="536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Озеро Ча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067050"/>
            <a:ext cx="5595408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0" name="object 15"/>
          <p:cNvSpPr txBox="1"/>
          <p:nvPr/>
        </p:nvSpPr>
        <p:spPr>
          <a:xfrm>
            <a:off x="9575615" y="4833590"/>
            <a:ext cx="2152629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Subtropik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mintaqa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6300418" y="5010690"/>
            <a:ext cx="2703785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Tropik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mintaqa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3116508" y="4811915"/>
            <a:ext cx="2829606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Subekvatorial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mintaqa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1" name="object 15"/>
          <p:cNvSpPr txBox="1"/>
          <p:nvPr/>
        </p:nvSpPr>
        <p:spPr>
          <a:xfrm>
            <a:off x="309380" y="4844439"/>
            <a:ext cx="2639820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Ekvatorial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mintaqa</a:t>
            </a:r>
            <a:endParaRPr lang="en-US" sz="2800" b="1" spc="-32" dirty="0">
              <a:latin typeface="Arial"/>
              <a:cs typeface="Arial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2" y="1876388"/>
            <a:ext cx="2746362" cy="30367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052" y="1862665"/>
            <a:ext cx="2746362" cy="30229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6186" r="14262"/>
          <a:stretch/>
        </p:blipFill>
        <p:spPr>
          <a:xfrm>
            <a:off x="3238198" y="1862665"/>
            <a:ext cx="2795896" cy="30229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61" y="1848942"/>
            <a:ext cx="2970900" cy="3036713"/>
          </a:xfrm>
          <a:prstGeom prst="rect">
            <a:avLst/>
          </a:prstGeom>
        </p:spPr>
      </p:pic>
      <p:sp>
        <p:nvSpPr>
          <p:cNvPr id="11" name="object 6"/>
          <p:cNvSpPr/>
          <p:nvPr/>
        </p:nvSpPr>
        <p:spPr>
          <a:xfrm>
            <a:off x="3293265" y="1862667"/>
            <a:ext cx="2740829" cy="303671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38585" y="1205960"/>
            <a:ext cx="11714829" cy="406649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169334" y="1862667"/>
            <a:ext cx="2935110" cy="30367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180740" y="1862666"/>
            <a:ext cx="2746362" cy="30367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3496659" y="-8173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Buni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bilasizmi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90" y="1862666"/>
            <a:ext cx="2746362" cy="3057677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5"/>
          <p:cNvSpPr txBox="1"/>
          <p:nvPr/>
        </p:nvSpPr>
        <p:spPr>
          <a:xfrm>
            <a:off x="121442" y="1848942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A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3244477" y="1862663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B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6251089" y="1862664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C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9" name="object 15"/>
          <p:cNvSpPr txBox="1"/>
          <p:nvPr/>
        </p:nvSpPr>
        <p:spPr>
          <a:xfrm>
            <a:off x="9191026" y="1856612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D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13102" y="5704365"/>
            <a:ext cx="3103406" cy="11365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21" dirty="0" err="1" smtClean="0">
                <a:latin typeface="Arial"/>
                <a:cs typeface="Arial"/>
              </a:rPr>
              <a:t>Kongo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daryosi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havzasi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va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Gvineya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qo‘ltig‘i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sohillari</a:t>
            </a:r>
            <a:endParaRPr lang="en-US" sz="2400" b="1" spc="-32" dirty="0">
              <a:latin typeface="Arial"/>
              <a:cs typeface="Arial"/>
            </a:endParaRPr>
          </a:p>
        </p:txBody>
      </p:sp>
      <p:sp>
        <p:nvSpPr>
          <p:cNvPr id="32" name="object 15"/>
          <p:cNvSpPr txBox="1"/>
          <p:nvPr/>
        </p:nvSpPr>
        <p:spPr>
          <a:xfrm>
            <a:off x="3082640" y="5663997"/>
            <a:ext cx="3006363" cy="11365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21" dirty="0" err="1" smtClean="0">
                <a:latin typeface="Arial"/>
                <a:cs typeface="Arial"/>
              </a:rPr>
              <a:t>Ekvatorial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iqlim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mintaqasining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shimoli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va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janubi</a:t>
            </a:r>
            <a:endParaRPr lang="en-US" sz="2400" b="1" spc="-32" dirty="0">
              <a:latin typeface="Arial"/>
              <a:cs typeface="Arial"/>
            </a:endParaRPr>
          </a:p>
        </p:txBody>
      </p:sp>
      <p:sp>
        <p:nvSpPr>
          <p:cNvPr id="33" name="object 15"/>
          <p:cNvSpPr txBox="1"/>
          <p:nvPr/>
        </p:nvSpPr>
        <p:spPr>
          <a:xfrm>
            <a:off x="6018738" y="5723872"/>
            <a:ext cx="3296328" cy="76717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21" dirty="0" err="1" smtClean="0">
                <a:latin typeface="Arial"/>
                <a:cs typeface="Arial"/>
              </a:rPr>
              <a:t>Ikkala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yarimsharning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tropik</a:t>
            </a:r>
            <a:r>
              <a:rPr lang="en-US" sz="2400" b="1" spc="-21" dirty="0" smtClean="0">
                <a:latin typeface="Arial"/>
                <a:cs typeface="Arial"/>
              </a:rPr>
              <a:t> </a:t>
            </a:r>
            <a:r>
              <a:rPr lang="en-US" sz="2400" b="1" spc="-21" dirty="0" err="1" smtClean="0">
                <a:latin typeface="Arial"/>
                <a:cs typeface="Arial"/>
              </a:rPr>
              <a:t>kengliklari</a:t>
            </a:r>
            <a:endParaRPr lang="en-US" sz="2400" b="1" spc="-32" dirty="0">
              <a:latin typeface="Arial"/>
              <a:cs typeface="Arial"/>
            </a:endParaRPr>
          </a:p>
        </p:txBody>
      </p:sp>
      <p:sp>
        <p:nvSpPr>
          <p:cNvPr id="34" name="object 15"/>
          <p:cNvSpPr txBox="1"/>
          <p:nvPr/>
        </p:nvSpPr>
        <p:spPr>
          <a:xfrm>
            <a:off x="9392327" y="5663997"/>
            <a:ext cx="2748792" cy="9518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000" b="1" spc="-21" dirty="0" err="1" smtClean="0">
                <a:latin typeface="Arial"/>
                <a:cs typeface="Arial"/>
              </a:rPr>
              <a:t>Materikning</a:t>
            </a:r>
            <a:r>
              <a:rPr lang="en-US" sz="2000" b="1" spc="-21" dirty="0" smtClean="0">
                <a:latin typeface="Arial"/>
                <a:cs typeface="Arial"/>
              </a:rPr>
              <a:t> </a:t>
            </a:r>
            <a:r>
              <a:rPr lang="en-US" sz="2000" b="1" spc="-21" dirty="0" err="1" smtClean="0">
                <a:latin typeface="Arial"/>
                <a:cs typeface="Arial"/>
              </a:rPr>
              <a:t>chetki</a:t>
            </a:r>
            <a:r>
              <a:rPr lang="en-US" sz="2000" b="1" spc="-21" dirty="0" smtClean="0">
                <a:latin typeface="Arial"/>
                <a:cs typeface="Arial"/>
              </a:rPr>
              <a:t> </a:t>
            </a:r>
            <a:r>
              <a:rPr lang="en-US" sz="2000" b="1" spc="-21" dirty="0" err="1" smtClean="0">
                <a:latin typeface="Arial"/>
                <a:cs typeface="Arial"/>
              </a:rPr>
              <a:t>shimoliy</a:t>
            </a:r>
            <a:r>
              <a:rPr lang="en-US" sz="2000" b="1" spc="-21" dirty="0" smtClean="0">
                <a:latin typeface="Arial"/>
                <a:cs typeface="Arial"/>
              </a:rPr>
              <a:t> </a:t>
            </a:r>
            <a:r>
              <a:rPr lang="en-US" sz="2000" b="1" spc="-21" dirty="0" err="1" smtClean="0">
                <a:latin typeface="Arial"/>
                <a:cs typeface="Arial"/>
              </a:rPr>
              <a:t>va</a:t>
            </a:r>
            <a:r>
              <a:rPr lang="en-US" sz="2000" b="1" spc="-21" dirty="0" smtClean="0">
                <a:latin typeface="Arial"/>
                <a:cs typeface="Arial"/>
              </a:rPr>
              <a:t> </a:t>
            </a:r>
            <a:r>
              <a:rPr lang="en-US" sz="2000" b="1" spc="-21" dirty="0" err="1" smtClean="0">
                <a:latin typeface="Arial"/>
                <a:cs typeface="Arial"/>
              </a:rPr>
              <a:t>janubiy</a:t>
            </a:r>
            <a:r>
              <a:rPr lang="en-US" sz="2000" b="1" spc="-21" dirty="0" smtClean="0">
                <a:latin typeface="Arial"/>
                <a:cs typeface="Arial"/>
              </a:rPr>
              <a:t> </a:t>
            </a:r>
            <a:r>
              <a:rPr lang="en-US" sz="2000" b="1" spc="-21" dirty="0" err="1" smtClean="0">
                <a:latin typeface="Arial"/>
                <a:cs typeface="Arial"/>
              </a:rPr>
              <a:t>hududlari</a:t>
            </a:r>
            <a:endParaRPr lang="en-US" sz="2000" b="1" spc="-3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6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2" grpId="0" animBg="1"/>
      <p:bldP spid="33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Yerosti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5" y="982134"/>
            <a:ext cx="114693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yagona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manbai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Kabir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Namib,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Kalaxari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Somali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cho‘llarida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topilgan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Территория чистой воды » ВОДНЫЕ РЕСУРСЫ — Подземные источн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971799"/>
            <a:ext cx="5156200" cy="356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Подземные воды Африки - их будуще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8" y="2971799"/>
            <a:ext cx="56165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7108" name="Picture 4" descr="The Thirsty Planet: An Insight Into the Growing Global Water Scarcity  Problem [Part 1] | Youth Ki Awaa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-566" r="9174" b="566"/>
          <a:stretch/>
        </p:blipFill>
        <p:spPr bwMode="auto">
          <a:xfrm>
            <a:off x="6239933" y="1130958"/>
            <a:ext cx="5807501" cy="50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mpowered Women Solve Water Crisis | PCI (Project Concern International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0"/>
          <a:stretch/>
        </p:blipFill>
        <p:spPr bwMode="auto">
          <a:xfrm>
            <a:off x="113241" y="1215625"/>
            <a:ext cx="5898092" cy="493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–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bebaho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ne’mat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To‘g‘ri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yoki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noto‘g‘ri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?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988953"/>
              </p:ext>
            </p:extLst>
          </p:nvPr>
        </p:nvGraphicFramePr>
        <p:xfrm>
          <a:off x="468691" y="1092200"/>
          <a:ext cx="11240709" cy="5261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2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2999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Jumlalar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To‘g‘ri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Noto‘g‘ri</a:t>
                      </a:r>
                      <a:endParaRPr lang="ru-RU" sz="2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70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materigidagi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uzun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Nil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materigidagi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sersuv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Niger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oqar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materigidagi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ko‘llar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Tanganika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Viktoriya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ko‘llari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misolida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sarfini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o‘lchaydigan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„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nilometr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qurilmasini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Abu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Rayhon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Beruniy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bunyod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etgan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5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Buni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bilasizmi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?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866522"/>
              </p:ext>
            </p:extLst>
          </p:nvPr>
        </p:nvGraphicFramePr>
        <p:xfrm>
          <a:off x="468691" y="1092200"/>
          <a:ext cx="11240709" cy="5378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2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2999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Jumlalar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To‘g‘ri</a:t>
                      </a:r>
                      <a:endParaRPr lang="ru-RU" sz="2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Noto‘g‘ri</a:t>
                      </a:r>
                      <a:endParaRPr lang="ru-RU" sz="2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70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materigidagi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uzun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Nil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materigidagi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sersuv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Niger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6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endParaRPr lang="ru-RU" sz="36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oqar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6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endParaRPr lang="ru-RU" sz="36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materigidagi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ko‘llar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Tanganika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Viktoriya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ko‘llari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endParaRPr lang="ru-RU" sz="36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6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99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misolida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sarfini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o‘lchaydigan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nilometr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qurilmasini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Abu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Rayhon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Beruniy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bunyod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etgan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6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endParaRPr lang="ru-RU" sz="36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2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445333" y="5046330"/>
            <a:ext cx="6666216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842705" y="1516856"/>
            <a:ext cx="8883627" cy="3659187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AutoNum type="arabicPeriod"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51-53-sahifalaridagi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22-§ “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Ichki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suvlari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mavzusini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Nil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Kongo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daryolariga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ta’rif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742950" indent="-742950" algn="just">
              <a:buAutoNum type="arabicPeriod"/>
            </a:pPr>
            <a:endParaRPr lang="en-US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question_mark_PNG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70153" y="4446510"/>
            <a:ext cx="1904385" cy="19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108786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5467" y="75018"/>
            <a:ext cx="11819466" cy="101609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Yozuvsiz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xaritaga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Afrika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materigidagi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yirik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daryo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ko‘llar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nomlarini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yozish</a:t>
            </a:r>
            <a:endParaRPr lang="en-US" sz="32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3906" r="-444" b="3070"/>
          <a:stretch/>
        </p:blipFill>
        <p:spPr>
          <a:xfrm>
            <a:off x="514349" y="1077284"/>
            <a:ext cx="4489451" cy="5620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603" y="1077284"/>
            <a:ext cx="4081128" cy="5675397"/>
          </a:xfrm>
          <a:prstGeom prst="rect">
            <a:avLst/>
          </a:prstGeom>
        </p:spPr>
      </p:pic>
      <p:pic>
        <p:nvPicPr>
          <p:cNvPr id="7" name="Рисунок 6" descr="question_mark_PNG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7758" y="2573068"/>
            <a:ext cx="2841171" cy="28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21" dirty="0" err="1" smtClean="0">
                <a:solidFill>
                  <a:sysClr val="window" lastClr="FFFFFF"/>
                </a:solidFill>
              </a:rPr>
              <a:t>O‘rganamiz</a:t>
            </a:r>
            <a:r>
              <a:rPr lang="en-US" sz="6000" kern="0" spc="21" dirty="0" smtClean="0">
                <a:solidFill>
                  <a:sysClr val="window" lastClr="FFFFFF"/>
                </a:solidFill>
              </a:rPr>
              <a:t> …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96474894"/>
              </p:ext>
            </p:extLst>
          </p:nvPr>
        </p:nvGraphicFramePr>
        <p:xfrm>
          <a:off x="2835730" y="975605"/>
          <a:ext cx="840800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161815" y="1761065"/>
            <a:ext cx="2756332" cy="37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Yerusti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yerosti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44118" y="1344562"/>
            <a:ext cx="62081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havzaga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qaraydi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9" y="1182637"/>
            <a:ext cx="5342713" cy="55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72" y="4148667"/>
            <a:ext cx="4402666" cy="26056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39" y="1665390"/>
            <a:ext cx="3841653" cy="2555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Yerusti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6605" y="1840096"/>
            <a:ext cx="3259711" cy="128693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endParaRPr lang="ru-RU" sz="5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44933" y="1689098"/>
            <a:ext cx="3471333" cy="128693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ru-RU" sz="5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083" y="4148667"/>
            <a:ext cx="3522353" cy="15721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5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omborlari</a:t>
            </a:r>
            <a:endParaRPr lang="ru-RU" sz="5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68532" y="4345259"/>
            <a:ext cx="3471333" cy="128693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Kanallar</a:t>
            </a:r>
            <a:endParaRPr lang="ru-RU" sz="5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114767" y="1055504"/>
            <a:ext cx="1282703" cy="6970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004701" y="1143000"/>
            <a:ext cx="2007568" cy="30056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578600" y="1071206"/>
            <a:ext cx="2132138" cy="31717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976533" y="1143000"/>
            <a:ext cx="1058334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havzalari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6605" y="1840096"/>
            <a:ext cx="3259711" cy="14746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5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5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061912" y="1859146"/>
            <a:ext cx="3471333" cy="14746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5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endParaRPr lang="ru-RU" sz="5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29305" y="1838358"/>
            <a:ext cx="3522353" cy="15721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  <a:p>
            <a:pPr algn="ctr"/>
            <a:r>
              <a:rPr lang="en-US" sz="5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5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/>
          <p:cNvCxnSpPr>
            <a:endCxn id="3" idx="0"/>
          </p:cNvCxnSpPr>
          <p:nvPr/>
        </p:nvCxnSpPr>
        <p:spPr>
          <a:xfrm flipH="1">
            <a:off x="1966461" y="994572"/>
            <a:ext cx="2468886" cy="8455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8" idx="0"/>
          </p:cNvCxnSpPr>
          <p:nvPr/>
        </p:nvCxnSpPr>
        <p:spPr>
          <a:xfrm>
            <a:off x="5783267" y="980728"/>
            <a:ext cx="7215" cy="8576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176279" y="985047"/>
            <a:ext cx="2621300" cy="8455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336605" y="3811770"/>
            <a:ext cx="3259711" cy="20556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</a:t>
            </a:r>
          </a:p>
          <a:p>
            <a:pPr algn="ctr"/>
            <a:r>
              <a:rPr lang="en-US" sz="30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endParaRPr lang="en-US" sz="30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</a:p>
          <a:p>
            <a:pPr algn="ctr"/>
            <a:r>
              <a:rPr lang="en-US" sz="30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Oranj</a:t>
            </a:r>
            <a:endParaRPr lang="ru-RU" sz="3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61912" y="3964171"/>
            <a:ext cx="3471333" cy="9697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</a:t>
            </a:r>
            <a:endParaRPr lang="ru-RU" sz="3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029305" y="3914987"/>
            <a:ext cx="3522353" cy="1467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Zambezi</a:t>
            </a:r>
          </a:p>
          <a:p>
            <a:pPr algn="ctr"/>
            <a:r>
              <a:rPr lang="en-US" sz="3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Limpopo</a:t>
            </a:r>
            <a:endParaRPr lang="ru-RU" sz="3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 стрелкой 22"/>
          <p:cNvCxnSpPr>
            <a:endCxn id="20" idx="0"/>
          </p:cNvCxnSpPr>
          <p:nvPr/>
        </p:nvCxnSpPr>
        <p:spPr>
          <a:xfrm>
            <a:off x="1959245" y="3315032"/>
            <a:ext cx="7216" cy="4967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790481" y="3418249"/>
            <a:ext cx="7216" cy="4967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21" idx="0"/>
          </p:cNvCxnSpPr>
          <p:nvPr/>
        </p:nvCxnSpPr>
        <p:spPr>
          <a:xfrm>
            <a:off x="9797578" y="3371675"/>
            <a:ext cx="1" cy="5924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3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Nil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095" y="1215214"/>
            <a:ext cx="587586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Nil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6671 km.</a:t>
            </a:r>
          </a:p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1115720"/>
            <a:ext cx="5705475" cy="5285080"/>
          </a:xfrm>
          <a:prstGeom prst="rect">
            <a:avLst/>
          </a:prstGeom>
        </p:spPr>
      </p:pic>
      <p:pic>
        <p:nvPicPr>
          <p:cNvPr id="48130" name="Picture 2" descr="Самая длинная река в мире – река Ни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794000"/>
            <a:ext cx="56356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Nil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daryosi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2132" y="996496"/>
            <a:ext cx="726016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yassitog‘ligidan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Nil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Efiopiya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Nil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irmoqlarining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qo‘shilishidan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381947" y="996496"/>
            <a:ext cx="4410185" cy="593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Река Нил в Египте - Masterto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82974"/>
            <a:ext cx="63119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3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6452</TotalTime>
  <Words>828</Words>
  <Application>Microsoft Office PowerPoint</Application>
  <PresentationFormat>Широкоэкранный</PresentationFormat>
  <Paragraphs>150</Paragraphs>
  <Slides>35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Arial</vt:lpstr>
      <vt:lpstr>Calibri</vt:lpstr>
      <vt:lpstr>Calibri Light</vt:lpstr>
      <vt:lpstr>Tahoma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1138</cp:revision>
  <dcterms:created xsi:type="dcterms:W3CDTF">2020-04-09T12:18:10Z</dcterms:created>
  <dcterms:modified xsi:type="dcterms:W3CDTF">2020-10-23T05:30:44Z</dcterms:modified>
</cp:coreProperties>
</file>