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3" r:id="rId2"/>
    <p:sldId id="449" r:id="rId3"/>
    <p:sldId id="450" r:id="rId4"/>
    <p:sldId id="446" r:id="rId5"/>
    <p:sldId id="447" r:id="rId6"/>
    <p:sldId id="452" r:id="rId7"/>
    <p:sldId id="453" r:id="rId8"/>
    <p:sldId id="448" r:id="rId9"/>
    <p:sldId id="439" r:id="rId10"/>
    <p:sldId id="347" r:id="rId11"/>
    <p:sldId id="417" r:id="rId12"/>
    <p:sldId id="416" r:id="rId13"/>
    <p:sldId id="430" r:id="rId14"/>
    <p:sldId id="418" r:id="rId15"/>
    <p:sldId id="432" r:id="rId16"/>
    <p:sldId id="456" r:id="rId17"/>
    <p:sldId id="419" r:id="rId18"/>
    <p:sldId id="458" r:id="rId19"/>
    <p:sldId id="457" r:id="rId20"/>
    <p:sldId id="420" r:id="rId21"/>
    <p:sldId id="437" r:id="rId22"/>
    <p:sldId id="468" r:id="rId23"/>
    <p:sldId id="443" r:id="rId24"/>
    <p:sldId id="466" r:id="rId25"/>
    <p:sldId id="459" r:id="rId26"/>
    <p:sldId id="442" r:id="rId27"/>
    <p:sldId id="421" r:id="rId28"/>
    <p:sldId id="460" r:id="rId29"/>
    <p:sldId id="465" r:id="rId30"/>
    <p:sldId id="422" r:id="rId31"/>
    <p:sldId id="433" r:id="rId32"/>
    <p:sldId id="461" r:id="rId33"/>
    <p:sldId id="434" r:id="rId34"/>
    <p:sldId id="425" r:id="rId35"/>
    <p:sldId id="423" r:id="rId36"/>
    <p:sldId id="462" r:id="rId37"/>
    <p:sldId id="424" r:id="rId38"/>
    <p:sldId id="463" r:id="rId39"/>
    <p:sldId id="471" r:id="rId40"/>
    <p:sldId id="426" r:id="rId41"/>
    <p:sldId id="451" r:id="rId42"/>
    <p:sldId id="467" r:id="rId43"/>
    <p:sldId id="470" r:id="rId44"/>
    <p:sldId id="406" r:id="rId45"/>
    <p:sldId id="469" r:id="rId46"/>
    <p:sldId id="429" r:id="rId47"/>
    <p:sldId id="455" r:id="rId48"/>
    <p:sldId id="44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293"/>
            <p14:sldId id="449"/>
            <p14:sldId id="450"/>
            <p14:sldId id="446"/>
            <p14:sldId id="447"/>
            <p14:sldId id="452"/>
            <p14:sldId id="453"/>
            <p14:sldId id="448"/>
            <p14:sldId id="439"/>
            <p14:sldId id="347"/>
            <p14:sldId id="417"/>
            <p14:sldId id="416"/>
            <p14:sldId id="430"/>
            <p14:sldId id="418"/>
            <p14:sldId id="432"/>
            <p14:sldId id="456"/>
            <p14:sldId id="419"/>
            <p14:sldId id="458"/>
            <p14:sldId id="457"/>
            <p14:sldId id="420"/>
            <p14:sldId id="437"/>
            <p14:sldId id="468"/>
            <p14:sldId id="443"/>
            <p14:sldId id="466"/>
            <p14:sldId id="459"/>
            <p14:sldId id="442"/>
            <p14:sldId id="421"/>
            <p14:sldId id="460"/>
            <p14:sldId id="465"/>
            <p14:sldId id="422"/>
            <p14:sldId id="433"/>
            <p14:sldId id="461"/>
            <p14:sldId id="434"/>
            <p14:sldId id="425"/>
            <p14:sldId id="423"/>
            <p14:sldId id="462"/>
            <p14:sldId id="424"/>
            <p14:sldId id="463"/>
            <p14:sldId id="471"/>
            <p14:sldId id="426"/>
            <p14:sldId id="451"/>
            <p14:sldId id="467"/>
            <p14:sldId id="470"/>
            <p14:sldId id="406"/>
            <p14:sldId id="469"/>
            <p14:sldId id="429"/>
            <p14:sldId id="455"/>
            <p14:sldId id="4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33CC"/>
    <a:srgbClr val="FF9999"/>
    <a:srgbClr val="FF99CC"/>
    <a:srgbClr val="66FFCC"/>
    <a:srgbClr val="19C139"/>
    <a:srgbClr val="006666"/>
    <a:srgbClr val="A80058"/>
    <a:srgbClr val="149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0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Materik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Materik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iqlimiga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ta’sir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ko‘rsatuvchi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omillar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4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4"/>
      <dgm:spPr/>
    </dgm:pt>
    <dgm:pt modelId="{1F1A7FA3-1418-4703-B01A-F581247AE70C}" type="pres">
      <dgm:prSet presAssocID="{4C2C47F5-6AAC-4341-A3BC-3AF22EB431B0}" presName="dstNode" presStyleLbl="node1" presStyleIdx="0" presStyleCnt="4"/>
      <dgm:spPr/>
    </dgm:pt>
    <dgm:pt modelId="{49DB3445-41D2-403E-A9A8-15195F48272B}" type="pres">
      <dgm:prSet presAssocID="{9CF7AC78-8664-43E7-95C3-2E69F6978AF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4" custScaleX="98984" custScaleY="1708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</dgm:pt>
    <dgm:pt modelId="{0D28CA85-B0AC-48AA-B73D-2FEAF2306343}" type="pres">
      <dgm:prSet presAssocID="{1BD29492-7057-4B4E-9D84-E739C8ABB464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79ECC1F0-3636-4136-8E08-D889827A8178}" type="presOf" srcId="{9CF7AC78-8664-43E7-95C3-2E69F6978AFF}" destId="{49DB3445-41D2-403E-A9A8-15195F48272B}" srcOrd="0" destOrd="0" presId="urn:microsoft.com/office/officeart/2008/layout/VerticalCurvedList"/>
    <dgm:cxn modelId="{A30FC791-B821-4FFB-B9C0-5BDA3F3CD9FC}" type="presOf" srcId="{B4130079-A0C2-4938-9CFB-C129C55DE706}" destId="{4E44D6FA-4D64-40D0-B130-A3FC5146E0D6}" srcOrd="0" destOrd="0" presId="urn:microsoft.com/office/officeart/2008/layout/VerticalCurvedList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771DFB9D-9633-4538-9FAB-9BD03980159A}" type="presOf" srcId="{4C2C47F5-6AAC-4341-A3BC-3AF22EB431B0}" destId="{772EDB40-77F2-42C6-A4BA-5D2ACCBCA5FC}" srcOrd="0" destOrd="0" presId="urn:microsoft.com/office/officeart/2008/layout/VerticalCurvedList"/>
    <dgm:cxn modelId="{762958A5-AF4A-4A2B-891A-27252CC137ED}" type="presOf" srcId="{9059AA3A-DBF7-489F-861D-539C63A992FD}" destId="{3B07D9ED-17A7-4E68-A041-6E0350DF7893}" srcOrd="0" destOrd="0" presId="urn:microsoft.com/office/officeart/2008/layout/VerticalCurvedList"/>
    <dgm:cxn modelId="{997496B7-3C9B-4B43-A313-4C9FDC9B344A}" type="presOf" srcId="{CF6888BF-C46E-4D55-8C0B-604A85FB5E7C}" destId="{6C71938F-0DD3-4BCE-8772-5B33F44F5AC6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B636299F-CFB8-4279-A77B-C668FDD1DE3F}" type="presOf" srcId="{1BD29492-7057-4B4E-9D84-E739C8ABB464}" destId="{776DD715-9F2E-4732-9558-05104E925C2E}" srcOrd="0" destOrd="0" presId="urn:microsoft.com/office/officeart/2008/layout/VerticalCurvedList"/>
    <dgm:cxn modelId="{07181994-EDE4-4DB2-877D-FBD916B69317}" type="presParOf" srcId="{772EDB40-77F2-42C6-A4BA-5D2ACCBCA5FC}" destId="{0ED54BC2-CFB8-4CE3-835B-7CC0ACF4EC60}" srcOrd="0" destOrd="0" presId="urn:microsoft.com/office/officeart/2008/layout/VerticalCurvedList"/>
    <dgm:cxn modelId="{002717EE-458B-4E8A-A6F7-D20BF7DDC34D}" type="presParOf" srcId="{0ED54BC2-CFB8-4CE3-835B-7CC0ACF4EC60}" destId="{4CBC4C8F-0C14-4FFA-A1EB-68031F2094B5}" srcOrd="0" destOrd="0" presId="urn:microsoft.com/office/officeart/2008/layout/VerticalCurvedList"/>
    <dgm:cxn modelId="{035DA26A-D838-480B-939D-18CE110A1450}" type="presParOf" srcId="{4CBC4C8F-0C14-4FFA-A1EB-68031F2094B5}" destId="{2BE2DDFF-D336-41AD-B2B0-5CA8294810DF}" srcOrd="0" destOrd="0" presId="urn:microsoft.com/office/officeart/2008/layout/VerticalCurvedList"/>
    <dgm:cxn modelId="{788C2515-EE9B-41B5-882E-D2F0CFB42ABD}" type="presParOf" srcId="{4CBC4C8F-0C14-4FFA-A1EB-68031F2094B5}" destId="{6C71938F-0DD3-4BCE-8772-5B33F44F5AC6}" srcOrd="1" destOrd="0" presId="urn:microsoft.com/office/officeart/2008/layout/VerticalCurvedList"/>
    <dgm:cxn modelId="{435AFC49-EAC7-4E65-B8E4-D302A4D208D4}" type="presParOf" srcId="{4CBC4C8F-0C14-4FFA-A1EB-68031F2094B5}" destId="{C1B5F98C-42B3-4225-9695-C004CEC37CAC}" srcOrd="2" destOrd="0" presId="urn:microsoft.com/office/officeart/2008/layout/VerticalCurvedList"/>
    <dgm:cxn modelId="{A7B575B4-FCDC-4206-BA20-8E5297B9A1E3}" type="presParOf" srcId="{4CBC4C8F-0C14-4FFA-A1EB-68031F2094B5}" destId="{1F1A7FA3-1418-4703-B01A-F581247AE70C}" srcOrd="3" destOrd="0" presId="urn:microsoft.com/office/officeart/2008/layout/VerticalCurvedList"/>
    <dgm:cxn modelId="{DFB666AA-CDE8-468E-9023-4A5B187DD6C4}" type="presParOf" srcId="{0ED54BC2-CFB8-4CE3-835B-7CC0ACF4EC60}" destId="{49DB3445-41D2-403E-A9A8-15195F48272B}" srcOrd="1" destOrd="0" presId="urn:microsoft.com/office/officeart/2008/layout/VerticalCurvedList"/>
    <dgm:cxn modelId="{C795C6F4-8FA6-46FE-891F-E6B7A758DCB2}" type="presParOf" srcId="{0ED54BC2-CFB8-4CE3-835B-7CC0ACF4EC60}" destId="{2771E5FD-696C-47C3-8458-1DFCFC5A8FE6}" srcOrd="2" destOrd="0" presId="urn:microsoft.com/office/officeart/2008/layout/VerticalCurvedList"/>
    <dgm:cxn modelId="{F2373577-AE01-4A31-BEB8-0347F6BFADC8}" type="presParOf" srcId="{2771E5FD-696C-47C3-8458-1DFCFC5A8FE6}" destId="{DD2C4514-8196-44F3-AEFD-C878E137F15F}" srcOrd="0" destOrd="0" presId="urn:microsoft.com/office/officeart/2008/layout/VerticalCurvedList"/>
    <dgm:cxn modelId="{42821F3E-6924-4B66-A57A-97055EA50924}" type="presParOf" srcId="{0ED54BC2-CFB8-4CE3-835B-7CC0ACF4EC60}" destId="{4E44D6FA-4D64-40D0-B130-A3FC5146E0D6}" srcOrd="3" destOrd="0" presId="urn:microsoft.com/office/officeart/2008/layout/VerticalCurvedList"/>
    <dgm:cxn modelId="{D14ACEBB-75B0-4F25-8812-8ABDAB6FC418}" type="presParOf" srcId="{0ED54BC2-CFB8-4CE3-835B-7CC0ACF4EC60}" destId="{5FD3551A-4E05-4735-B34B-4CC3AA299F3E}" srcOrd="4" destOrd="0" presId="urn:microsoft.com/office/officeart/2008/layout/VerticalCurvedList"/>
    <dgm:cxn modelId="{ED4E6227-BDA9-4E98-A991-3AEA4F56A759}" type="presParOf" srcId="{5FD3551A-4E05-4735-B34B-4CC3AA299F3E}" destId="{3FF523FB-8E08-4A14-B93E-E824CD441555}" srcOrd="0" destOrd="0" presId="urn:microsoft.com/office/officeart/2008/layout/VerticalCurvedList"/>
    <dgm:cxn modelId="{4E44CCC2-D9A1-40C9-97F1-DDFDA3C46B32}" type="presParOf" srcId="{0ED54BC2-CFB8-4CE3-835B-7CC0ACF4EC60}" destId="{3B07D9ED-17A7-4E68-A041-6E0350DF7893}" srcOrd="5" destOrd="0" presId="urn:microsoft.com/office/officeart/2008/layout/VerticalCurvedList"/>
    <dgm:cxn modelId="{BC8F67A7-F129-4AD7-9F09-179149132666}" type="presParOf" srcId="{0ED54BC2-CFB8-4CE3-835B-7CC0ACF4EC60}" destId="{2AB91F75-EBEC-44E6-BE78-43A6658762A3}" srcOrd="6" destOrd="0" presId="urn:microsoft.com/office/officeart/2008/layout/VerticalCurvedList"/>
    <dgm:cxn modelId="{E66BBA5B-1B9D-43B0-B2A2-D16E1968470C}" type="presParOf" srcId="{2AB91F75-EBEC-44E6-BE78-43A6658762A3}" destId="{AFBCFC25-00CE-4DD9-B468-38B567D3D019}" srcOrd="0" destOrd="0" presId="urn:microsoft.com/office/officeart/2008/layout/VerticalCurvedList"/>
    <dgm:cxn modelId="{E442EF18-4E73-495A-B238-58FBCD3041E5}" type="presParOf" srcId="{0ED54BC2-CFB8-4CE3-835B-7CC0ACF4EC60}" destId="{776DD715-9F2E-4732-9558-05104E925C2E}" srcOrd="7" destOrd="0" presId="urn:microsoft.com/office/officeart/2008/layout/VerticalCurvedList"/>
    <dgm:cxn modelId="{AE7D81D0-E2EB-4482-BB1A-369A4E168601}" type="presParOf" srcId="{0ED54BC2-CFB8-4CE3-835B-7CC0ACF4EC60}" destId="{84180D8D-85C0-4945-A225-369A097D20AB}" srcOrd="8" destOrd="0" presId="urn:microsoft.com/office/officeart/2008/layout/VerticalCurvedList"/>
    <dgm:cxn modelId="{95696AFE-14CC-4EF8-A4C5-63487B3D5D06}" type="presParOf" srcId="{84180D8D-85C0-4945-A225-369A097D20AB}" destId="{0D28CA85-B0AC-48AA-B73D-2FEAF23063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2C47F5-6AAC-4341-A3BC-3AF22EB431B0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F7AC78-8664-43E7-95C3-2E69F6978AFF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08638D-1E99-4064-B05A-448599AB3463}" type="parTrans" cxnId="{F85B3B50-9CCF-4017-B4E1-B54A1DDF2883}">
      <dgm:prSet/>
      <dgm:spPr/>
      <dgm:t>
        <a:bodyPr/>
        <a:lstStyle/>
        <a:p>
          <a:endParaRPr lang="ru-RU"/>
        </a:p>
      </dgm:t>
    </dgm:pt>
    <dgm:pt modelId="{CF6888BF-C46E-4D55-8C0B-604A85FB5E7C}" type="sibTrans" cxnId="{F85B3B50-9CCF-4017-B4E1-B54A1DDF2883}">
      <dgm:prSet/>
      <dgm:spPr/>
      <dgm:t>
        <a:bodyPr/>
        <a:lstStyle/>
        <a:p>
          <a:endParaRPr lang="ru-RU"/>
        </a:p>
      </dgm:t>
    </dgm:pt>
    <dgm:pt modelId="{B4130079-A0C2-4938-9CFB-C129C55DE706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bosimi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massalari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484C4C-AF7D-4EBA-890C-F1E074795101}" type="parTrans" cxnId="{072ADC7C-EFF8-46A2-81B2-8FBF75B3B07D}">
      <dgm:prSet/>
      <dgm:spPr/>
      <dgm:t>
        <a:bodyPr/>
        <a:lstStyle/>
        <a:p>
          <a:endParaRPr lang="ru-RU"/>
        </a:p>
      </dgm:t>
    </dgm:pt>
    <dgm:pt modelId="{08CD3CFE-4090-4690-B432-F660ECEFF97D}" type="sibTrans" cxnId="{072ADC7C-EFF8-46A2-81B2-8FBF75B3B07D}">
      <dgm:prSet/>
      <dgm:spPr/>
      <dgm:t>
        <a:bodyPr/>
        <a:lstStyle/>
        <a:p>
          <a:endParaRPr lang="ru-RU"/>
        </a:p>
      </dgm:t>
    </dgm:pt>
    <dgm:pt modelId="{9059AA3A-DBF7-489F-861D-539C63A992FD}">
      <dgm:prSet phldrT="[Текст]"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E43125-241E-4204-AABC-0A6B5D104B31}" type="parTrans" cxnId="{472529F0-0963-45C7-9780-901776F99DD9}">
      <dgm:prSet/>
      <dgm:spPr/>
      <dgm:t>
        <a:bodyPr/>
        <a:lstStyle/>
        <a:p>
          <a:endParaRPr lang="ru-RU"/>
        </a:p>
      </dgm:t>
    </dgm:pt>
    <dgm:pt modelId="{FA81A5D5-236F-458A-9909-32110E4B3C9D}" type="sibTrans" cxnId="{472529F0-0963-45C7-9780-901776F99DD9}">
      <dgm:prSet/>
      <dgm:spPr/>
      <dgm:t>
        <a:bodyPr/>
        <a:lstStyle/>
        <a:p>
          <a:endParaRPr lang="ru-RU"/>
        </a:p>
      </dgm:t>
    </dgm:pt>
    <dgm:pt modelId="{1BD29492-7057-4B4E-9D84-E739C8ABB464}">
      <dgm:prSet custT="1"/>
      <dgm:spPr>
        <a:solidFill>
          <a:srgbClr val="002060"/>
        </a:solidFill>
      </dgm:spPr>
      <dgm:t>
        <a:bodyPr/>
        <a:lstStyle/>
        <a:p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Okean</a:t>
          </a:r>
          <a:r>
            <a:rPr lang="en-US" sz="44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dirty="0" err="1" smtClean="0">
              <a:latin typeface="Arial" panose="020B0604020202020204" pitchFamily="34" charset="0"/>
              <a:cs typeface="Arial" panose="020B0604020202020204" pitchFamily="34" charset="0"/>
            </a:rPr>
            <a:t>oqimlari</a:t>
          </a:r>
          <a:endParaRPr lang="ru-RU" sz="4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B963676-ACC1-418B-8879-B7DBF4876BC2}" type="parTrans" cxnId="{C541FEB0-DF83-4A36-B809-B56C643F88C8}">
      <dgm:prSet/>
      <dgm:spPr/>
      <dgm:t>
        <a:bodyPr/>
        <a:lstStyle/>
        <a:p>
          <a:endParaRPr lang="ru-RU"/>
        </a:p>
      </dgm:t>
    </dgm:pt>
    <dgm:pt modelId="{38D5DB3A-448D-48F2-80C3-4F165A1ED9F5}" type="sibTrans" cxnId="{C541FEB0-DF83-4A36-B809-B56C643F88C8}">
      <dgm:prSet/>
      <dgm:spPr/>
      <dgm:t>
        <a:bodyPr/>
        <a:lstStyle/>
        <a:p>
          <a:endParaRPr lang="ru-RU"/>
        </a:p>
      </dgm:t>
    </dgm:pt>
    <dgm:pt modelId="{772EDB40-77F2-42C6-A4BA-5D2ACCBCA5FC}" type="pres">
      <dgm:prSet presAssocID="{4C2C47F5-6AAC-4341-A3BC-3AF22EB431B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0ED54BC2-CFB8-4CE3-835B-7CC0ACF4EC60}" type="pres">
      <dgm:prSet presAssocID="{4C2C47F5-6AAC-4341-A3BC-3AF22EB431B0}" presName="Name1" presStyleCnt="0"/>
      <dgm:spPr/>
    </dgm:pt>
    <dgm:pt modelId="{4CBC4C8F-0C14-4FFA-A1EB-68031F2094B5}" type="pres">
      <dgm:prSet presAssocID="{4C2C47F5-6AAC-4341-A3BC-3AF22EB431B0}" presName="cycle" presStyleCnt="0"/>
      <dgm:spPr/>
    </dgm:pt>
    <dgm:pt modelId="{2BE2DDFF-D336-41AD-B2B0-5CA8294810DF}" type="pres">
      <dgm:prSet presAssocID="{4C2C47F5-6AAC-4341-A3BC-3AF22EB431B0}" presName="srcNode" presStyleLbl="node1" presStyleIdx="0" presStyleCnt="4"/>
      <dgm:spPr/>
    </dgm:pt>
    <dgm:pt modelId="{6C71938F-0DD3-4BCE-8772-5B33F44F5AC6}" type="pres">
      <dgm:prSet presAssocID="{4C2C47F5-6AAC-4341-A3BC-3AF22EB431B0}" presName="conn" presStyleLbl="parChTrans1D2" presStyleIdx="0" presStyleCnt="1"/>
      <dgm:spPr/>
      <dgm:t>
        <a:bodyPr/>
        <a:lstStyle/>
        <a:p>
          <a:endParaRPr lang="ru-RU"/>
        </a:p>
      </dgm:t>
    </dgm:pt>
    <dgm:pt modelId="{C1B5F98C-42B3-4225-9695-C004CEC37CAC}" type="pres">
      <dgm:prSet presAssocID="{4C2C47F5-6AAC-4341-A3BC-3AF22EB431B0}" presName="extraNode" presStyleLbl="node1" presStyleIdx="0" presStyleCnt="4"/>
      <dgm:spPr/>
    </dgm:pt>
    <dgm:pt modelId="{1F1A7FA3-1418-4703-B01A-F581247AE70C}" type="pres">
      <dgm:prSet presAssocID="{4C2C47F5-6AAC-4341-A3BC-3AF22EB431B0}" presName="dstNode" presStyleLbl="node1" presStyleIdx="0" presStyleCnt="4"/>
      <dgm:spPr/>
    </dgm:pt>
    <dgm:pt modelId="{49DB3445-41D2-403E-A9A8-15195F48272B}" type="pres">
      <dgm:prSet presAssocID="{9CF7AC78-8664-43E7-95C3-2E69F6978AFF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1E5FD-696C-47C3-8458-1DFCFC5A8FE6}" type="pres">
      <dgm:prSet presAssocID="{9CF7AC78-8664-43E7-95C3-2E69F6978AFF}" presName="accent_1" presStyleCnt="0"/>
      <dgm:spPr/>
    </dgm:pt>
    <dgm:pt modelId="{DD2C4514-8196-44F3-AEFD-C878E137F15F}" type="pres">
      <dgm:prSet presAssocID="{9CF7AC78-8664-43E7-95C3-2E69F6978AFF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E44D6FA-4D64-40D0-B130-A3FC5146E0D6}" type="pres">
      <dgm:prSet presAssocID="{B4130079-A0C2-4938-9CFB-C129C55DE70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3551A-4E05-4735-B34B-4CC3AA299F3E}" type="pres">
      <dgm:prSet presAssocID="{B4130079-A0C2-4938-9CFB-C129C55DE706}" presName="accent_2" presStyleCnt="0"/>
      <dgm:spPr/>
    </dgm:pt>
    <dgm:pt modelId="{3FF523FB-8E08-4A14-B93E-E824CD441555}" type="pres">
      <dgm:prSet presAssocID="{B4130079-A0C2-4938-9CFB-C129C55DE706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07D9ED-17A7-4E68-A041-6E0350DF7893}" type="pres">
      <dgm:prSet presAssocID="{9059AA3A-DBF7-489F-861D-539C63A992FD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91F75-EBEC-44E6-BE78-43A6658762A3}" type="pres">
      <dgm:prSet presAssocID="{9059AA3A-DBF7-489F-861D-539C63A992FD}" presName="accent_3" presStyleCnt="0"/>
      <dgm:spPr/>
    </dgm:pt>
    <dgm:pt modelId="{AFBCFC25-00CE-4DD9-B468-38B567D3D019}" type="pres">
      <dgm:prSet presAssocID="{9059AA3A-DBF7-489F-861D-539C63A992FD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76DD715-9F2E-4732-9558-05104E925C2E}" type="pres">
      <dgm:prSet presAssocID="{1BD29492-7057-4B4E-9D84-E739C8ABB46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180D8D-85C0-4945-A225-369A097D20AB}" type="pres">
      <dgm:prSet presAssocID="{1BD29492-7057-4B4E-9D84-E739C8ABB464}" presName="accent_4" presStyleCnt="0"/>
      <dgm:spPr/>
    </dgm:pt>
    <dgm:pt modelId="{0D28CA85-B0AC-48AA-B73D-2FEAF2306343}" type="pres">
      <dgm:prSet presAssocID="{1BD29492-7057-4B4E-9D84-E739C8ABB464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C55CCEA2-EBCA-4362-972D-65775D85F0D1}" type="presOf" srcId="{B4130079-A0C2-4938-9CFB-C129C55DE706}" destId="{4E44D6FA-4D64-40D0-B130-A3FC5146E0D6}" srcOrd="0" destOrd="0" presId="urn:microsoft.com/office/officeart/2008/layout/VerticalCurvedList"/>
    <dgm:cxn modelId="{E4CE11B4-5EF1-4663-B391-EECBC4E83B42}" type="presOf" srcId="{CF6888BF-C46E-4D55-8C0B-604A85FB5E7C}" destId="{6C71938F-0DD3-4BCE-8772-5B33F44F5AC6}" srcOrd="0" destOrd="0" presId="urn:microsoft.com/office/officeart/2008/layout/VerticalCurvedList"/>
    <dgm:cxn modelId="{072ADC7C-EFF8-46A2-81B2-8FBF75B3B07D}" srcId="{4C2C47F5-6AAC-4341-A3BC-3AF22EB431B0}" destId="{B4130079-A0C2-4938-9CFB-C129C55DE706}" srcOrd="1" destOrd="0" parTransId="{3F484C4C-AF7D-4EBA-890C-F1E074795101}" sibTransId="{08CD3CFE-4090-4690-B432-F660ECEFF97D}"/>
    <dgm:cxn modelId="{F85B3B50-9CCF-4017-B4E1-B54A1DDF2883}" srcId="{4C2C47F5-6AAC-4341-A3BC-3AF22EB431B0}" destId="{9CF7AC78-8664-43E7-95C3-2E69F6978AFF}" srcOrd="0" destOrd="0" parTransId="{C308638D-1E99-4064-B05A-448599AB3463}" sibTransId="{CF6888BF-C46E-4D55-8C0B-604A85FB5E7C}"/>
    <dgm:cxn modelId="{BEEA5A8B-1A81-4068-A405-D90C876BDE98}" type="presOf" srcId="{9CF7AC78-8664-43E7-95C3-2E69F6978AFF}" destId="{49DB3445-41D2-403E-A9A8-15195F48272B}" srcOrd="0" destOrd="0" presId="urn:microsoft.com/office/officeart/2008/layout/VerticalCurvedList"/>
    <dgm:cxn modelId="{C541FEB0-DF83-4A36-B809-B56C643F88C8}" srcId="{4C2C47F5-6AAC-4341-A3BC-3AF22EB431B0}" destId="{1BD29492-7057-4B4E-9D84-E739C8ABB464}" srcOrd="3" destOrd="0" parTransId="{BB963676-ACC1-418B-8879-B7DBF4876BC2}" sibTransId="{38D5DB3A-448D-48F2-80C3-4F165A1ED9F5}"/>
    <dgm:cxn modelId="{47B00981-AC16-492D-BBED-E93941232A13}" type="presOf" srcId="{9059AA3A-DBF7-489F-861D-539C63A992FD}" destId="{3B07D9ED-17A7-4E68-A041-6E0350DF7893}" srcOrd="0" destOrd="0" presId="urn:microsoft.com/office/officeart/2008/layout/VerticalCurvedList"/>
    <dgm:cxn modelId="{85C7855F-1C8A-4E37-A5AD-B8E127D416A2}" type="presOf" srcId="{1BD29492-7057-4B4E-9D84-E739C8ABB464}" destId="{776DD715-9F2E-4732-9558-05104E925C2E}" srcOrd="0" destOrd="0" presId="urn:microsoft.com/office/officeart/2008/layout/VerticalCurvedList"/>
    <dgm:cxn modelId="{472529F0-0963-45C7-9780-901776F99DD9}" srcId="{4C2C47F5-6AAC-4341-A3BC-3AF22EB431B0}" destId="{9059AA3A-DBF7-489F-861D-539C63A992FD}" srcOrd="2" destOrd="0" parTransId="{22E43125-241E-4204-AABC-0A6B5D104B31}" sibTransId="{FA81A5D5-236F-458A-9909-32110E4B3C9D}"/>
    <dgm:cxn modelId="{3CABA3F7-1E47-4AB3-BA6E-395101E60146}" type="presOf" srcId="{4C2C47F5-6AAC-4341-A3BC-3AF22EB431B0}" destId="{772EDB40-77F2-42C6-A4BA-5D2ACCBCA5FC}" srcOrd="0" destOrd="0" presId="urn:microsoft.com/office/officeart/2008/layout/VerticalCurvedList"/>
    <dgm:cxn modelId="{B9FD5AD4-0169-49E3-8583-5095938AFEE5}" type="presParOf" srcId="{772EDB40-77F2-42C6-A4BA-5D2ACCBCA5FC}" destId="{0ED54BC2-CFB8-4CE3-835B-7CC0ACF4EC60}" srcOrd="0" destOrd="0" presId="urn:microsoft.com/office/officeart/2008/layout/VerticalCurvedList"/>
    <dgm:cxn modelId="{0AF9FD5A-CD8B-4FE8-9469-30D2E0705FB8}" type="presParOf" srcId="{0ED54BC2-CFB8-4CE3-835B-7CC0ACF4EC60}" destId="{4CBC4C8F-0C14-4FFA-A1EB-68031F2094B5}" srcOrd="0" destOrd="0" presId="urn:microsoft.com/office/officeart/2008/layout/VerticalCurvedList"/>
    <dgm:cxn modelId="{6562C5B3-86B4-4834-B65D-898FA9D2F47A}" type="presParOf" srcId="{4CBC4C8F-0C14-4FFA-A1EB-68031F2094B5}" destId="{2BE2DDFF-D336-41AD-B2B0-5CA8294810DF}" srcOrd="0" destOrd="0" presId="urn:microsoft.com/office/officeart/2008/layout/VerticalCurvedList"/>
    <dgm:cxn modelId="{1DA93D3E-3396-44C1-AD38-38102E490BEF}" type="presParOf" srcId="{4CBC4C8F-0C14-4FFA-A1EB-68031F2094B5}" destId="{6C71938F-0DD3-4BCE-8772-5B33F44F5AC6}" srcOrd="1" destOrd="0" presId="urn:microsoft.com/office/officeart/2008/layout/VerticalCurvedList"/>
    <dgm:cxn modelId="{9EFC4A18-00F2-4514-BAE5-09F4CBE7AF9B}" type="presParOf" srcId="{4CBC4C8F-0C14-4FFA-A1EB-68031F2094B5}" destId="{C1B5F98C-42B3-4225-9695-C004CEC37CAC}" srcOrd="2" destOrd="0" presId="urn:microsoft.com/office/officeart/2008/layout/VerticalCurvedList"/>
    <dgm:cxn modelId="{7E7CF8D3-9FBA-4731-98A2-6250F2791685}" type="presParOf" srcId="{4CBC4C8F-0C14-4FFA-A1EB-68031F2094B5}" destId="{1F1A7FA3-1418-4703-B01A-F581247AE70C}" srcOrd="3" destOrd="0" presId="urn:microsoft.com/office/officeart/2008/layout/VerticalCurvedList"/>
    <dgm:cxn modelId="{F2AAD810-9C73-436C-93F4-4E77A9102F8B}" type="presParOf" srcId="{0ED54BC2-CFB8-4CE3-835B-7CC0ACF4EC60}" destId="{49DB3445-41D2-403E-A9A8-15195F48272B}" srcOrd="1" destOrd="0" presId="urn:microsoft.com/office/officeart/2008/layout/VerticalCurvedList"/>
    <dgm:cxn modelId="{FC9549C8-3729-4509-B245-B8B2BE6563AB}" type="presParOf" srcId="{0ED54BC2-CFB8-4CE3-835B-7CC0ACF4EC60}" destId="{2771E5FD-696C-47C3-8458-1DFCFC5A8FE6}" srcOrd="2" destOrd="0" presId="urn:microsoft.com/office/officeart/2008/layout/VerticalCurvedList"/>
    <dgm:cxn modelId="{BFEDA763-D718-447B-B022-8AECF998F5CF}" type="presParOf" srcId="{2771E5FD-696C-47C3-8458-1DFCFC5A8FE6}" destId="{DD2C4514-8196-44F3-AEFD-C878E137F15F}" srcOrd="0" destOrd="0" presId="urn:microsoft.com/office/officeart/2008/layout/VerticalCurvedList"/>
    <dgm:cxn modelId="{F5D1F2E4-73CF-43E0-900A-A5D2B521EAC2}" type="presParOf" srcId="{0ED54BC2-CFB8-4CE3-835B-7CC0ACF4EC60}" destId="{4E44D6FA-4D64-40D0-B130-A3FC5146E0D6}" srcOrd="3" destOrd="0" presId="urn:microsoft.com/office/officeart/2008/layout/VerticalCurvedList"/>
    <dgm:cxn modelId="{710F3479-80C6-4214-AF60-66D2F71AC3AE}" type="presParOf" srcId="{0ED54BC2-CFB8-4CE3-835B-7CC0ACF4EC60}" destId="{5FD3551A-4E05-4735-B34B-4CC3AA299F3E}" srcOrd="4" destOrd="0" presId="urn:microsoft.com/office/officeart/2008/layout/VerticalCurvedList"/>
    <dgm:cxn modelId="{01770A92-9B3E-4434-8C99-2B0D38BC39F7}" type="presParOf" srcId="{5FD3551A-4E05-4735-B34B-4CC3AA299F3E}" destId="{3FF523FB-8E08-4A14-B93E-E824CD441555}" srcOrd="0" destOrd="0" presId="urn:microsoft.com/office/officeart/2008/layout/VerticalCurvedList"/>
    <dgm:cxn modelId="{B50F932F-8942-40A2-966E-26753ADC5320}" type="presParOf" srcId="{0ED54BC2-CFB8-4CE3-835B-7CC0ACF4EC60}" destId="{3B07D9ED-17A7-4E68-A041-6E0350DF7893}" srcOrd="5" destOrd="0" presId="urn:microsoft.com/office/officeart/2008/layout/VerticalCurvedList"/>
    <dgm:cxn modelId="{8A9B5877-76CF-492A-913A-ECCAF263F4C9}" type="presParOf" srcId="{0ED54BC2-CFB8-4CE3-835B-7CC0ACF4EC60}" destId="{2AB91F75-EBEC-44E6-BE78-43A6658762A3}" srcOrd="6" destOrd="0" presId="urn:microsoft.com/office/officeart/2008/layout/VerticalCurvedList"/>
    <dgm:cxn modelId="{3BF454C5-530D-4A96-9A52-A520E16E6581}" type="presParOf" srcId="{2AB91F75-EBEC-44E6-BE78-43A6658762A3}" destId="{AFBCFC25-00CE-4DD9-B468-38B567D3D019}" srcOrd="0" destOrd="0" presId="urn:microsoft.com/office/officeart/2008/layout/VerticalCurvedList"/>
    <dgm:cxn modelId="{0999AD30-35DA-4FFB-A467-6DE1C74DCA24}" type="presParOf" srcId="{0ED54BC2-CFB8-4CE3-835B-7CC0ACF4EC60}" destId="{776DD715-9F2E-4732-9558-05104E925C2E}" srcOrd="7" destOrd="0" presId="urn:microsoft.com/office/officeart/2008/layout/VerticalCurvedList"/>
    <dgm:cxn modelId="{4315E028-3C9D-41F8-AE1E-1F0258AB07B3}" type="presParOf" srcId="{0ED54BC2-CFB8-4CE3-835B-7CC0ACF4EC60}" destId="{84180D8D-85C0-4945-A225-369A097D20AB}" srcOrd="8" destOrd="0" presId="urn:microsoft.com/office/officeart/2008/layout/VerticalCurvedList"/>
    <dgm:cxn modelId="{A9589163-9F69-46E8-B168-19E296BC54AE}" type="presParOf" srcId="{84180D8D-85C0-4945-A225-369A097D20AB}" destId="{0D28CA85-B0AC-48AA-B73D-2FEAF23063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610504" y="416587"/>
          <a:ext cx="772091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Materik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7720917" cy="833607"/>
      </dsp:txXfrm>
    </dsp:sp>
    <dsp:sp modelId="{DD2C4514-8196-44F3-AEFD-C878E137F15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125225" y="1371743"/>
          <a:ext cx="7169401" cy="1424552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Materik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iqlimiga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ta’sir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ko‘rsatuvchi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omillar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25225" y="1371743"/>
        <a:ext cx="7169401" cy="1424552"/>
      </dsp:txXfrm>
    </dsp:sp>
    <dsp:sp modelId="{3FF523FB-8E08-4A14-B93E-E824CD44155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088431" y="2917843"/>
          <a:ext cx="7242990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xususiyatlari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2917843"/>
        <a:ext cx="7242990" cy="833607"/>
      </dsp:txXfrm>
    </dsp:sp>
    <dsp:sp modelId="{AFBCFC25-00CE-4DD9-B468-38B567D3D019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610504" y="4168472"/>
          <a:ext cx="772091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Iqlim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mintaqalari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8472"/>
        <a:ext cx="7720917" cy="833607"/>
      </dsp:txXfrm>
    </dsp:sp>
    <dsp:sp modelId="{0D28CA85-B0AC-48AA-B73D-2FEAF230634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1938F-0DD3-4BCE-8772-5B33F44F5AC6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DB3445-41D2-403E-A9A8-15195F48272B}">
      <dsp:nvSpPr>
        <dsp:cNvPr id="0" name=""/>
        <dsp:cNvSpPr/>
      </dsp:nvSpPr>
      <dsp:spPr>
        <a:xfrm>
          <a:off x="610504" y="416587"/>
          <a:ext cx="8529484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Geografik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o‘rni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587"/>
        <a:ext cx="8529484" cy="833607"/>
      </dsp:txXfrm>
    </dsp:sp>
    <dsp:sp modelId="{DD2C4514-8196-44F3-AEFD-C878E137F15F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4D6FA-4D64-40D0-B130-A3FC5146E0D6}">
      <dsp:nvSpPr>
        <dsp:cNvPr id="0" name=""/>
        <dsp:cNvSpPr/>
      </dsp:nvSpPr>
      <dsp:spPr>
        <a:xfrm>
          <a:off x="1088431" y="1667215"/>
          <a:ext cx="805155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Havo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bosimi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va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massalari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1667215"/>
        <a:ext cx="8051557" cy="833607"/>
      </dsp:txXfrm>
    </dsp:sp>
    <dsp:sp modelId="{3FF523FB-8E08-4A14-B93E-E824CD441555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07D9ED-17A7-4E68-A041-6E0350DF7893}">
      <dsp:nvSpPr>
        <dsp:cNvPr id="0" name=""/>
        <dsp:cNvSpPr/>
      </dsp:nvSpPr>
      <dsp:spPr>
        <a:xfrm>
          <a:off x="1088431" y="2917843"/>
          <a:ext cx="8051557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Relyefi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88431" y="2917843"/>
        <a:ext cx="8051557" cy="833607"/>
      </dsp:txXfrm>
    </dsp:sp>
    <dsp:sp modelId="{AFBCFC25-00CE-4DD9-B468-38B567D3D019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6DD715-9F2E-4732-9558-05104E925C2E}">
      <dsp:nvSpPr>
        <dsp:cNvPr id="0" name=""/>
        <dsp:cNvSpPr/>
      </dsp:nvSpPr>
      <dsp:spPr>
        <a:xfrm>
          <a:off x="610504" y="4168472"/>
          <a:ext cx="8529484" cy="833607"/>
        </a:xfrm>
        <a:prstGeom prst="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11760" rIns="111760" bIns="111760" numCol="1" spcCol="1270" anchor="ctr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Okean</a:t>
          </a:r>
          <a:r>
            <a:rPr lang="en-US" sz="4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4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oqimlari</a:t>
          </a:r>
          <a:endParaRPr lang="ru-RU" sz="4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0504" y="4168472"/>
        <a:ext cx="8529484" cy="833607"/>
      </dsp:txXfrm>
    </dsp:sp>
    <dsp:sp modelId="{0D28CA85-B0AC-48AA-B73D-2FEAF2306343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154C0-84C2-4982-A987-3F67750C6438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8FD875-137C-4C13-BA90-335D197E9F7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396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5432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19.10.2020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gif"/><Relationship Id="rId4" Type="http://schemas.openxmlformats.org/officeDocument/2006/relationships/image" Target="../media/image38.w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4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5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7.jpeg"/><Relationship Id="rId5" Type="http://schemas.openxmlformats.org/officeDocument/2006/relationships/image" Target="../media/image44.wmf"/><Relationship Id="rId4" Type="http://schemas.openxmlformats.org/officeDocument/2006/relationships/oleObject" Target="../embeddings/oleObject6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56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60.jpeg"/><Relationship Id="rId4" Type="http://schemas.openxmlformats.org/officeDocument/2006/relationships/image" Target="../media/image38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8.w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65.jpeg"/><Relationship Id="rId4" Type="http://schemas.openxmlformats.org/officeDocument/2006/relationships/image" Target="../media/image38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66.jpeg"/><Relationship Id="rId4" Type="http://schemas.openxmlformats.org/officeDocument/2006/relationships/image" Target="../media/image45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8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.png"/><Relationship Id="rId4" Type="http://schemas.openxmlformats.org/officeDocument/2006/relationships/image" Target="../media/image45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209925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66321" y="2558084"/>
            <a:ext cx="7893945" cy="252280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ctr"/>
            <a:r>
              <a:rPr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Mavzu</a:t>
            </a:r>
            <a:r>
              <a:rPr sz="5400" b="1" dirty="0" smtClean="0">
                <a:solidFill>
                  <a:srgbClr val="002060"/>
                </a:solidFill>
                <a:latin typeface="Arial"/>
                <a:cs typeface="Arial"/>
              </a:rPr>
              <a:t>: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Afrika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uz-Cyrl-UZ" sz="5400" b="1" dirty="0" smtClean="0">
                <a:solidFill>
                  <a:srgbClr val="002060"/>
                </a:solidFill>
                <a:latin typeface="Arial"/>
                <a:cs typeface="Arial"/>
              </a:rPr>
              <a:t>materigi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iqlimining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xususiyatlari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.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Iqlim</a:t>
            </a:r>
            <a:r>
              <a:rPr lang="en-US" sz="5400" b="1" dirty="0" smtClean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Arial"/>
                <a:cs typeface="Arial"/>
              </a:rPr>
              <a:t>mintaqalari</a:t>
            </a:r>
            <a:endParaRPr lang="en-US" sz="5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51477" y="2558083"/>
            <a:ext cx="727405" cy="252280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xmlns="" id="{ACB4B4C4-B96E-4D3D-A3B1-019ECDA735A1}"/>
              </a:ext>
            </a:extLst>
          </p:cNvPr>
          <p:cNvSpPr/>
          <p:nvPr/>
        </p:nvSpPr>
        <p:spPr>
          <a:xfrm>
            <a:off x="351477" y="5210725"/>
            <a:ext cx="727405" cy="1041188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8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784154" y="295880"/>
            <a:ext cx="5801871" cy="1262319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419">
              <a:spcBef>
                <a:spcPts val="241"/>
              </a:spcBef>
              <a:defRPr/>
            </a:pPr>
            <a:r>
              <a:rPr lang="en-US" sz="8000" kern="0" spc="21" dirty="0" err="1">
                <a:solidFill>
                  <a:sysClr val="window" lastClr="FFFFFF"/>
                </a:solidFill>
              </a:rPr>
              <a:t>Geograﬁya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19" name="object 11">
            <a:extLst>
              <a:ext uri="{FF2B5EF4-FFF2-40B4-BE49-F238E27FC236}">
                <a16:creationId xmlns:a16="http://schemas.microsoft.com/office/drawing/2014/main" xmlns="" id="{51515ADB-0A54-4D48-B21C-0D1BD48457B7}"/>
              </a:ext>
            </a:extLst>
          </p:cNvPr>
          <p:cNvSpPr/>
          <p:nvPr/>
        </p:nvSpPr>
        <p:spPr>
          <a:xfrm>
            <a:off x="920502" y="201022"/>
            <a:ext cx="997197" cy="1373778"/>
          </a:xfrm>
          <a:custGeom>
            <a:avLst/>
            <a:gdLst/>
            <a:ahLst/>
            <a:cxnLst/>
            <a:rect l="l" t="t" r="r" b="b"/>
            <a:pathLst>
              <a:path w="335280" h="464184">
                <a:moveTo>
                  <a:pt x="311425" y="417294"/>
                </a:moveTo>
                <a:lnTo>
                  <a:pt x="71097" y="417294"/>
                </a:lnTo>
                <a:lnTo>
                  <a:pt x="67618" y="420771"/>
                </a:lnTo>
                <a:lnTo>
                  <a:pt x="67618" y="460180"/>
                </a:lnTo>
                <a:lnTo>
                  <a:pt x="71097" y="463657"/>
                </a:lnTo>
                <a:lnTo>
                  <a:pt x="311425" y="463657"/>
                </a:lnTo>
                <a:lnTo>
                  <a:pt x="314902" y="460180"/>
                </a:lnTo>
                <a:lnTo>
                  <a:pt x="314902" y="448203"/>
                </a:lnTo>
                <a:lnTo>
                  <a:pt x="83073" y="448203"/>
                </a:lnTo>
                <a:lnTo>
                  <a:pt x="83073" y="432748"/>
                </a:lnTo>
                <a:lnTo>
                  <a:pt x="314902" y="432748"/>
                </a:lnTo>
                <a:lnTo>
                  <a:pt x="314902" y="420771"/>
                </a:lnTo>
                <a:lnTo>
                  <a:pt x="311425" y="417294"/>
                </a:lnTo>
                <a:close/>
              </a:path>
              <a:path w="335280" h="464184">
                <a:moveTo>
                  <a:pt x="314902" y="432748"/>
                </a:moveTo>
                <a:lnTo>
                  <a:pt x="299448" y="432748"/>
                </a:lnTo>
                <a:lnTo>
                  <a:pt x="299448" y="448203"/>
                </a:lnTo>
                <a:lnTo>
                  <a:pt x="314902" y="448203"/>
                </a:lnTo>
                <a:lnTo>
                  <a:pt x="314902" y="432748"/>
                </a:lnTo>
                <a:close/>
              </a:path>
              <a:path w="335280" h="464184">
                <a:moveTo>
                  <a:pt x="195508" y="0"/>
                </a:moveTo>
                <a:lnTo>
                  <a:pt x="187008" y="0"/>
                </a:lnTo>
                <a:lnTo>
                  <a:pt x="183531" y="3477"/>
                </a:lnTo>
                <a:lnTo>
                  <a:pt x="183531" y="7725"/>
                </a:lnTo>
                <a:lnTo>
                  <a:pt x="135417" y="15996"/>
                </a:lnTo>
                <a:lnTo>
                  <a:pt x="91752" y="35545"/>
                </a:lnTo>
                <a:lnTo>
                  <a:pt x="54456" y="64705"/>
                </a:lnTo>
                <a:lnTo>
                  <a:pt x="25451" y="101810"/>
                </a:lnTo>
                <a:lnTo>
                  <a:pt x="6658" y="145194"/>
                </a:lnTo>
                <a:lnTo>
                  <a:pt x="0" y="193191"/>
                </a:lnTo>
                <a:lnTo>
                  <a:pt x="6658" y="241186"/>
                </a:lnTo>
                <a:lnTo>
                  <a:pt x="25451" y="284570"/>
                </a:lnTo>
                <a:lnTo>
                  <a:pt x="54456" y="321675"/>
                </a:lnTo>
                <a:lnTo>
                  <a:pt x="91752" y="350835"/>
                </a:lnTo>
                <a:lnTo>
                  <a:pt x="135417" y="370384"/>
                </a:lnTo>
                <a:lnTo>
                  <a:pt x="183531" y="378655"/>
                </a:lnTo>
                <a:lnTo>
                  <a:pt x="183531" y="417294"/>
                </a:lnTo>
                <a:lnTo>
                  <a:pt x="198986" y="417294"/>
                </a:lnTo>
                <a:lnTo>
                  <a:pt x="198986" y="363200"/>
                </a:lnTo>
                <a:lnTo>
                  <a:pt x="183531" y="363200"/>
                </a:lnTo>
                <a:lnTo>
                  <a:pt x="138337" y="357127"/>
                </a:lnTo>
                <a:lnTo>
                  <a:pt x="97726" y="339989"/>
                </a:lnTo>
                <a:lnTo>
                  <a:pt x="63319" y="313405"/>
                </a:lnTo>
                <a:lnTo>
                  <a:pt x="36736" y="278997"/>
                </a:lnTo>
                <a:lnTo>
                  <a:pt x="19598" y="238385"/>
                </a:lnTo>
                <a:lnTo>
                  <a:pt x="13525" y="193191"/>
                </a:lnTo>
                <a:lnTo>
                  <a:pt x="19598" y="147996"/>
                </a:lnTo>
                <a:lnTo>
                  <a:pt x="36724" y="107412"/>
                </a:lnTo>
                <a:lnTo>
                  <a:pt x="63319" y="72977"/>
                </a:lnTo>
                <a:lnTo>
                  <a:pt x="97726" y="46394"/>
                </a:lnTo>
                <a:lnTo>
                  <a:pt x="138337" y="29256"/>
                </a:lnTo>
                <a:lnTo>
                  <a:pt x="183531" y="23183"/>
                </a:lnTo>
                <a:lnTo>
                  <a:pt x="198986" y="23183"/>
                </a:lnTo>
                <a:lnTo>
                  <a:pt x="198986" y="3477"/>
                </a:lnTo>
                <a:lnTo>
                  <a:pt x="195508" y="0"/>
                </a:lnTo>
                <a:close/>
              </a:path>
              <a:path w="335280" h="464184">
                <a:moveTo>
                  <a:pt x="198986" y="23183"/>
                </a:moveTo>
                <a:lnTo>
                  <a:pt x="183531" y="23183"/>
                </a:lnTo>
                <a:lnTo>
                  <a:pt x="183531" y="46365"/>
                </a:lnTo>
                <a:lnTo>
                  <a:pt x="141817" y="54226"/>
                </a:lnTo>
                <a:lnTo>
                  <a:pt x="104370" y="75125"/>
                </a:lnTo>
                <a:lnTo>
                  <a:pt x="74062" y="106776"/>
                </a:lnTo>
                <a:lnTo>
                  <a:pt x="53770" y="146893"/>
                </a:lnTo>
                <a:lnTo>
                  <a:pt x="46367" y="193191"/>
                </a:lnTo>
                <a:lnTo>
                  <a:pt x="53028" y="239117"/>
                </a:lnTo>
                <a:lnTo>
                  <a:pt x="71837" y="278493"/>
                </a:lnTo>
                <a:lnTo>
                  <a:pt x="101032" y="309588"/>
                </a:lnTo>
                <a:lnTo>
                  <a:pt x="138850" y="330673"/>
                </a:lnTo>
                <a:lnTo>
                  <a:pt x="183531" y="340017"/>
                </a:lnTo>
                <a:lnTo>
                  <a:pt x="183531" y="363200"/>
                </a:lnTo>
                <a:lnTo>
                  <a:pt x="198986" y="363200"/>
                </a:lnTo>
                <a:lnTo>
                  <a:pt x="199104" y="339989"/>
                </a:lnTo>
                <a:lnTo>
                  <a:pt x="244724" y="329180"/>
                </a:lnTo>
                <a:lnTo>
                  <a:pt x="252263" y="324561"/>
                </a:lnTo>
                <a:lnTo>
                  <a:pt x="191260" y="324561"/>
                </a:lnTo>
                <a:lnTo>
                  <a:pt x="156991" y="319945"/>
                </a:lnTo>
                <a:lnTo>
                  <a:pt x="125611" y="306835"/>
                </a:lnTo>
                <a:lnTo>
                  <a:pt x="98632" y="286118"/>
                </a:lnTo>
                <a:lnTo>
                  <a:pt x="77565" y="258681"/>
                </a:lnTo>
                <a:lnTo>
                  <a:pt x="96984" y="248926"/>
                </a:lnTo>
                <a:lnTo>
                  <a:pt x="118873" y="248926"/>
                </a:lnTo>
                <a:lnTo>
                  <a:pt x="114829" y="244872"/>
                </a:lnTo>
                <a:lnTo>
                  <a:pt x="70516" y="244872"/>
                </a:lnTo>
                <a:lnTo>
                  <a:pt x="65867" y="232409"/>
                </a:lnTo>
                <a:lnTo>
                  <a:pt x="62522" y="219574"/>
                </a:lnTo>
                <a:lnTo>
                  <a:pt x="60517" y="206468"/>
                </a:lnTo>
                <a:lnTo>
                  <a:pt x="59889" y="193191"/>
                </a:lnTo>
                <a:lnTo>
                  <a:pt x="59987" y="185464"/>
                </a:lnTo>
                <a:lnTo>
                  <a:pt x="60664" y="177638"/>
                </a:lnTo>
                <a:lnTo>
                  <a:pt x="62014" y="170009"/>
                </a:lnTo>
                <a:lnTo>
                  <a:pt x="148081" y="170009"/>
                </a:lnTo>
                <a:lnTo>
                  <a:pt x="133398" y="155326"/>
                </a:lnTo>
                <a:lnTo>
                  <a:pt x="131371" y="154551"/>
                </a:lnTo>
                <a:lnTo>
                  <a:pt x="65589" y="154551"/>
                </a:lnTo>
                <a:lnTo>
                  <a:pt x="82571" y="119302"/>
                </a:lnTo>
                <a:lnTo>
                  <a:pt x="108573" y="91125"/>
                </a:lnTo>
                <a:lnTo>
                  <a:pt x="141603" y="71624"/>
                </a:lnTo>
                <a:lnTo>
                  <a:pt x="179669" y="62402"/>
                </a:lnTo>
                <a:lnTo>
                  <a:pt x="253050" y="62402"/>
                </a:lnTo>
                <a:lnTo>
                  <a:pt x="250146" y="60372"/>
                </a:lnTo>
                <a:lnTo>
                  <a:pt x="198986" y="47138"/>
                </a:lnTo>
                <a:lnTo>
                  <a:pt x="198986" y="23183"/>
                </a:lnTo>
                <a:close/>
              </a:path>
              <a:path w="335280" h="464184">
                <a:moveTo>
                  <a:pt x="312558" y="118907"/>
                </a:moveTo>
                <a:lnTo>
                  <a:pt x="299156" y="118907"/>
                </a:lnTo>
                <a:lnTo>
                  <a:pt x="319500" y="166940"/>
                </a:lnTo>
                <a:lnTo>
                  <a:pt x="319841" y="217291"/>
                </a:lnTo>
                <a:lnTo>
                  <a:pt x="301291" y="264092"/>
                </a:lnTo>
                <a:lnTo>
                  <a:pt x="264963" y="301475"/>
                </a:lnTo>
                <a:lnTo>
                  <a:pt x="229922" y="318669"/>
                </a:lnTo>
                <a:lnTo>
                  <a:pt x="191260" y="324561"/>
                </a:lnTo>
                <a:lnTo>
                  <a:pt x="252263" y="324561"/>
                </a:lnTo>
                <a:lnTo>
                  <a:pt x="283418" y="305469"/>
                </a:lnTo>
                <a:lnTo>
                  <a:pt x="312825" y="271469"/>
                </a:lnTo>
                <a:lnTo>
                  <a:pt x="330700" y="229768"/>
                </a:lnTo>
                <a:lnTo>
                  <a:pt x="334799" y="182952"/>
                </a:lnTo>
                <a:lnTo>
                  <a:pt x="321567" y="131792"/>
                </a:lnTo>
                <a:lnTo>
                  <a:pt x="312558" y="118907"/>
                </a:lnTo>
                <a:close/>
              </a:path>
              <a:path w="335280" h="464184">
                <a:moveTo>
                  <a:pt x="118873" y="248926"/>
                </a:moveTo>
                <a:lnTo>
                  <a:pt x="96984" y="248926"/>
                </a:lnTo>
                <a:lnTo>
                  <a:pt x="142383" y="294328"/>
                </a:lnTo>
                <a:lnTo>
                  <a:pt x="147308" y="294422"/>
                </a:lnTo>
                <a:lnTo>
                  <a:pt x="150303" y="291334"/>
                </a:lnTo>
                <a:lnTo>
                  <a:pt x="166629" y="275008"/>
                </a:lnTo>
                <a:lnTo>
                  <a:pt x="144893" y="275008"/>
                </a:lnTo>
                <a:lnTo>
                  <a:pt x="118873" y="248926"/>
                </a:lnTo>
                <a:close/>
              </a:path>
              <a:path w="335280" h="464184">
                <a:moveTo>
                  <a:pt x="148081" y="170009"/>
                </a:moveTo>
                <a:lnTo>
                  <a:pt x="126251" y="170009"/>
                </a:lnTo>
                <a:lnTo>
                  <a:pt x="188071" y="231829"/>
                </a:lnTo>
                <a:lnTo>
                  <a:pt x="144893" y="275008"/>
                </a:lnTo>
                <a:lnTo>
                  <a:pt x="166629" y="275008"/>
                </a:lnTo>
                <a:lnTo>
                  <a:pt x="207392" y="234245"/>
                </a:lnTo>
                <a:lnTo>
                  <a:pt x="207490" y="229320"/>
                </a:lnTo>
                <a:lnTo>
                  <a:pt x="204397" y="226325"/>
                </a:lnTo>
                <a:lnTo>
                  <a:pt x="148081" y="170009"/>
                </a:lnTo>
                <a:close/>
              </a:path>
              <a:path w="335280" h="464184">
                <a:moveTo>
                  <a:pt x="98046" y="231152"/>
                </a:moveTo>
                <a:lnTo>
                  <a:pt x="95050" y="232700"/>
                </a:lnTo>
                <a:lnTo>
                  <a:pt x="70516" y="244872"/>
                </a:lnTo>
                <a:lnTo>
                  <a:pt x="114829" y="244872"/>
                </a:lnTo>
                <a:lnTo>
                  <a:pt x="104033" y="234050"/>
                </a:lnTo>
                <a:lnTo>
                  <a:pt x="101621" y="231731"/>
                </a:lnTo>
                <a:lnTo>
                  <a:pt x="98046" y="231152"/>
                </a:lnTo>
                <a:close/>
              </a:path>
              <a:path w="335280" h="464184">
                <a:moveTo>
                  <a:pt x="201693" y="62402"/>
                </a:moveTo>
                <a:lnTo>
                  <a:pt x="179669" y="62402"/>
                </a:lnTo>
                <a:lnTo>
                  <a:pt x="128570" y="113403"/>
                </a:lnTo>
                <a:lnTo>
                  <a:pt x="128473" y="118328"/>
                </a:lnTo>
                <a:lnTo>
                  <a:pt x="131565" y="121324"/>
                </a:lnTo>
                <a:lnTo>
                  <a:pt x="188650" y="178412"/>
                </a:lnTo>
                <a:lnTo>
                  <a:pt x="193579" y="178509"/>
                </a:lnTo>
                <a:lnTo>
                  <a:pt x="196574" y="175417"/>
                </a:lnTo>
                <a:lnTo>
                  <a:pt x="212867" y="159091"/>
                </a:lnTo>
                <a:lnTo>
                  <a:pt x="191260" y="159091"/>
                </a:lnTo>
                <a:lnTo>
                  <a:pt x="148082" y="115912"/>
                </a:lnTo>
                <a:lnTo>
                  <a:pt x="201693" y="62402"/>
                </a:lnTo>
                <a:close/>
              </a:path>
              <a:path w="335280" h="464184">
                <a:moveTo>
                  <a:pt x="242939" y="107316"/>
                </a:moveTo>
                <a:lnTo>
                  <a:pt x="239943" y="110408"/>
                </a:lnTo>
                <a:lnTo>
                  <a:pt x="191260" y="159091"/>
                </a:lnTo>
                <a:lnTo>
                  <a:pt x="212867" y="159091"/>
                </a:lnTo>
                <a:lnTo>
                  <a:pt x="245160" y="126734"/>
                </a:lnTo>
                <a:lnTo>
                  <a:pt x="267097" y="126734"/>
                </a:lnTo>
                <a:lnTo>
                  <a:pt x="247863" y="107412"/>
                </a:lnTo>
                <a:lnTo>
                  <a:pt x="242939" y="107316"/>
                </a:lnTo>
                <a:close/>
              </a:path>
              <a:path w="335280" h="464184">
                <a:moveTo>
                  <a:pt x="267097" y="126734"/>
                </a:moveTo>
                <a:lnTo>
                  <a:pt x="245160" y="126734"/>
                </a:lnTo>
                <a:lnTo>
                  <a:pt x="265831" y="147502"/>
                </a:lnTo>
                <a:lnTo>
                  <a:pt x="270760" y="147600"/>
                </a:lnTo>
                <a:lnTo>
                  <a:pt x="273754" y="144508"/>
                </a:lnTo>
                <a:lnTo>
                  <a:pt x="289953" y="128182"/>
                </a:lnTo>
                <a:lnTo>
                  <a:pt x="268538" y="128182"/>
                </a:lnTo>
                <a:lnTo>
                  <a:pt x="267097" y="126734"/>
                </a:lnTo>
                <a:close/>
              </a:path>
              <a:path w="335280" h="464184">
                <a:moveTo>
                  <a:pt x="253050" y="62402"/>
                </a:moveTo>
                <a:lnTo>
                  <a:pt x="201693" y="62402"/>
                </a:lnTo>
                <a:lnTo>
                  <a:pt x="226707" y="66859"/>
                </a:lnTo>
                <a:lnTo>
                  <a:pt x="250182" y="75960"/>
                </a:lnTo>
                <a:lnTo>
                  <a:pt x="271485" y="89391"/>
                </a:lnTo>
                <a:lnTo>
                  <a:pt x="289980" y="106833"/>
                </a:lnTo>
                <a:lnTo>
                  <a:pt x="268538" y="128182"/>
                </a:lnTo>
                <a:lnTo>
                  <a:pt x="289953" y="128182"/>
                </a:lnTo>
                <a:lnTo>
                  <a:pt x="299156" y="118907"/>
                </a:lnTo>
                <a:lnTo>
                  <a:pt x="312558" y="118907"/>
                </a:lnTo>
                <a:lnTo>
                  <a:pt x="292178" y="89761"/>
                </a:lnTo>
                <a:lnTo>
                  <a:pt x="253050" y="62402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12">
            <a:extLst>
              <a:ext uri="{FF2B5EF4-FFF2-40B4-BE49-F238E27FC236}">
                <a16:creationId xmlns:a16="http://schemas.microsoft.com/office/drawing/2014/main" xmlns="" id="{7BBBEFBB-2F62-43EB-AF31-953972EFBEBF}"/>
              </a:ext>
            </a:extLst>
          </p:cNvPr>
          <p:cNvSpPr/>
          <p:nvPr/>
        </p:nvSpPr>
        <p:spPr>
          <a:xfrm>
            <a:off x="1604202" y="766220"/>
            <a:ext cx="131717" cy="229832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9"/>
          <p:cNvSpPr>
            <a:spLocks noChangeArrowheads="1"/>
          </p:cNvSpPr>
          <p:nvPr/>
        </p:nvSpPr>
        <p:spPr bwMode="auto">
          <a:xfrm>
            <a:off x="9075422" y="341373"/>
            <a:ext cx="1925637" cy="1276350"/>
          </a:xfrm>
          <a:custGeom>
            <a:avLst/>
            <a:gdLst>
              <a:gd name="T0" fmla="*/ 0 w 603885"/>
              <a:gd name="T1" fmla="*/ 0 h 603885"/>
              <a:gd name="T2" fmla="*/ 603885 w 603885"/>
              <a:gd name="T3" fmla="*/ 603885 h 603885"/>
            </a:gdLst>
            <a:ahLst/>
            <a:cxnLst>
              <a:cxn ang="0">
                <a:pos x="603605" y="0"/>
              </a:cxn>
              <a:cxn ang="0">
                <a:pos x="0" y="0"/>
              </a:cxn>
              <a:cxn ang="0">
                <a:pos x="0" y="603618"/>
              </a:cxn>
              <a:cxn ang="0">
                <a:pos x="603605" y="603618"/>
              </a:cxn>
              <a:cxn ang="0">
                <a:pos x="603605" y="0"/>
              </a:cxn>
            </a:cxnLst>
            <a:rect l="T0" t="T1" r="T2" b="T3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 w="57150">
            <a:solidFill>
              <a:schemeClr val="bg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defTabSz="1218848">
              <a:spcBef>
                <a:spcPts val="201"/>
              </a:spcBef>
              <a:defRPr/>
            </a:pPr>
            <a:endParaRPr lang="en-US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14" name="object 12">
            <a:extLst/>
          </p:cNvPr>
          <p:cNvSpPr txBox="1"/>
          <p:nvPr/>
        </p:nvSpPr>
        <p:spPr>
          <a:xfrm>
            <a:off x="9003576" y="540768"/>
            <a:ext cx="2048285" cy="772542"/>
          </a:xfrm>
          <a:prstGeom prst="rect">
            <a:avLst/>
          </a:prstGeom>
        </p:spPr>
        <p:txBody>
          <a:bodyPr wrap="square" lIns="0" tIns="33551" rIns="0" bIns="0">
            <a:spAutoFit/>
          </a:bodyPr>
          <a:lstStyle/>
          <a:p>
            <a:pPr algn="ctr" defTabSz="1218848">
              <a:spcBef>
                <a:spcPts val="265"/>
              </a:spcBef>
              <a:defRPr/>
            </a:pPr>
            <a:r>
              <a:rPr lang="en-US" sz="4800" b="1" spc="21" dirty="0" smtClean="0">
                <a:solidFill>
                  <a:srgbClr val="FEFEFE"/>
                </a:solidFill>
                <a:latin typeface="Arial"/>
                <a:cs typeface="Arial"/>
              </a:rPr>
              <a:t>6-</a:t>
            </a:r>
            <a:r>
              <a:rPr lang="en-US" sz="4800" b="1" spc="-11" dirty="0" smtClean="0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pic>
        <p:nvPicPr>
          <p:cNvPr id="20" name="Picture 2" descr="Климатические зоны Африки, карта климатических зон Африки, климатические  пояса Африки. 7 класс. Климат Африки. Климатические пояса Африки. rkbvfn  Fahbrb. Rkbvfnbxtcrbt gjzcf Fahbrb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9" b="3939"/>
          <a:stretch>
            <a:fillRect/>
          </a:stretch>
        </p:blipFill>
        <p:spPr bwMode="auto">
          <a:xfrm>
            <a:off x="9235144" y="2428248"/>
            <a:ext cx="2543614" cy="2782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47764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080104" y="-122818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materigi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t="15670" r="-290" b="-4406"/>
          <a:stretch/>
        </p:blipFill>
        <p:spPr bwMode="auto">
          <a:xfrm>
            <a:off x="6219371" y="1003575"/>
            <a:ext cx="5837162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1" y="3935996"/>
            <a:ext cx="5921569" cy="285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Экваториальный климатический поя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0" y="1027480"/>
            <a:ext cx="5921569" cy="289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Африка (50 фото и видео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39"/>
          <a:stretch/>
        </p:blipFill>
        <p:spPr bwMode="auto">
          <a:xfrm>
            <a:off x="6219371" y="3969608"/>
            <a:ext cx="5837162" cy="2820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14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issiq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5893" y="1269120"/>
            <a:ext cx="476110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dastlab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jazirama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chiniqqan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jingalak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ko‘z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o‘ngimizda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gavdalanadi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Haqiqatan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bejiz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berilmagan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Фанаты Дана Балан решили, что он усыновил темнокожих детей в Африк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70" y="1113577"/>
            <a:ext cx="6627137" cy="545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9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-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issiq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materik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/>
          <a:stretch/>
        </p:blipFill>
        <p:spPr bwMode="auto">
          <a:xfrm>
            <a:off x="437413" y="982134"/>
            <a:ext cx="4419600" cy="56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7013" y="915389"/>
            <a:ext cx="71207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materigiga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materiklarga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b="1" dirty="0"/>
          </a:p>
        </p:txBody>
      </p:sp>
      <p:pic>
        <p:nvPicPr>
          <p:cNvPr id="8" name="Picture 2" descr="Население Нигерии: численность. Плотность населения Нигер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243" y="2636343"/>
            <a:ext cx="5124262" cy="39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99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1" name="Picture 53" descr="Flaming Sun Falling Description: Sunset Stock Footage Video (100%  Royalty-free) 3088177 | Shuttersto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41" y="1105044"/>
            <a:ext cx="5544411" cy="334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6730225"/>
              </p:ext>
            </p:extLst>
          </p:nvPr>
        </p:nvGraphicFramePr>
        <p:xfrm>
          <a:off x="6089963" y="1136099"/>
          <a:ext cx="5878718" cy="54832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Image" r:id="rId4" imgW="7326720" imgH="7200000" progId="Photoshop.Image.13">
                  <p:embed/>
                </p:oleObj>
              </mc:Choice>
              <mc:Fallback>
                <p:oleObj name="Image" r:id="rId4" imgW="7326720" imgH="7200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89963" y="1136099"/>
                        <a:ext cx="5878718" cy="54832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Materik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iqlimining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tarkib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topishi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0341" y="4451111"/>
            <a:ext cx="568730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oralig‘ida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ufqdan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zenitda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92014" y="2656560"/>
            <a:ext cx="1624163" cy="707886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endParaRPr lang="en-US" sz="20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+10 </a:t>
            </a:r>
            <a:r>
              <a:rPr lang="en-US" sz="2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 °C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439425" y="4377253"/>
            <a:ext cx="1591814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endParaRPr lang="en-US" sz="20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+10 </a:t>
            </a:r>
            <a:r>
              <a:rPr lang="en-US" sz="2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+15 °C </a:t>
            </a:r>
            <a:endParaRPr lang="ru-RU" sz="2000" b="1" dirty="0"/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3454584" y="3270274"/>
            <a:ext cx="2573058" cy="855557"/>
          </a:xfrm>
          <a:prstGeom prst="wedgeRectCallout">
            <a:avLst>
              <a:gd name="adj1" fmla="val 135886"/>
              <a:gd name="adj2" fmla="val 11724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endParaRPr lang="en-US" sz="2800" b="1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8673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32001"/>
            <a:ext cx="12049315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iqlimiga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ta’sir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ko‘rsatuvchi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omillar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852864005"/>
              </p:ext>
            </p:extLst>
          </p:nvPr>
        </p:nvGraphicFramePr>
        <p:xfrm>
          <a:off x="2835729" y="975605"/>
          <a:ext cx="921657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Файл:ContinentAfrica.svg — Викиновост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60" y="1861565"/>
            <a:ext cx="3264232" cy="3443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32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14416"/>
            <a:ext cx="12049315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iqlimiga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ta’sir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ko‘rsatuvchi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omillar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327" y="996496"/>
            <a:ext cx="5509673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radiatsiyasini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160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200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fasllari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miqdoriga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farqlanadi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425906"/>
              </p:ext>
            </p:extLst>
          </p:nvPr>
        </p:nvGraphicFramePr>
        <p:xfrm>
          <a:off x="6228784" y="1093302"/>
          <a:ext cx="4562475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28784" y="1093302"/>
                        <a:ext cx="4562475" cy="560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449" name="Picture 41" descr="Смайлики картинки гиф анимации: Солнце, солнышко скачат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942" y="98213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39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82213"/>
            <a:ext cx="12049315" cy="708321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iqlimiga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ta’sir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ko‘rsatuvchi</a:t>
            </a:r>
            <a:r>
              <a:rPr lang="en-US" sz="4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400" kern="0" spc="21" dirty="0" err="1" smtClean="0">
                <a:solidFill>
                  <a:sysClr val="window" lastClr="FFFFFF"/>
                </a:solidFill>
              </a:rPr>
              <a:t>omillar</a:t>
            </a:r>
            <a:endParaRPr lang="en-US" sz="4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927" y="996496"/>
            <a:ext cx="592877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past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kengliklarda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bosimli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topishi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balandligiga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binoan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harakatlanadi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Климатические зоны Африки, карта климатических зон Африки, климатические  пояса Африки. 7 класс. Климат Африки. Климатические пояса Африки. rkbvfn  Fahbrb. Rkbvfnbxtcrbt gjzcf Fahbr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16" y="1122589"/>
            <a:ext cx="4804683" cy="53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1045" y="3453515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5258" y="2014601"/>
            <a:ext cx="1633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24809" y="5571104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endParaRPr lang="en-US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bosim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9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Ветер. Направление и скорость ветра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0" t="27595"/>
          <a:stretch/>
        </p:blipFill>
        <p:spPr bwMode="auto">
          <a:xfrm>
            <a:off x="6442074" y="904638"/>
            <a:ext cx="5394325" cy="567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Passat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shamollari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51971" y="1309886"/>
            <a:ext cx="55662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iqlimining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shakllanishida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passatlarning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4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ctr"/>
            <a:r>
              <a:rPr lang="en-US" sz="3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2" descr="Климат - АФРИКА - МАТЕРИКИ ТРОПИЧЕСКИХ ШИРОТ - Учебник География 7 класс,  Гилецкий Й.Г. - Богдан 2015 го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613" y="1006952"/>
            <a:ext cx="5619246" cy="561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15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4"/>
          <a:stretch/>
        </p:blipFill>
        <p:spPr>
          <a:xfrm>
            <a:off x="6178521" y="1064345"/>
            <a:ext cx="5998421" cy="5745309"/>
          </a:xfrm>
          <a:prstGeom prst="rect">
            <a:avLst/>
          </a:prstGeom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4193" y="1074677"/>
            <a:ext cx="520628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Atlantika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okeanidan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zonalarga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3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71569" y="4268111"/>
            <a:ext cx="137947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10 000 mm 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 r="82526" b="34928"/>
          <a:stretch/>
        </p:blipFill>
        <p:spPr>
          <a:xfrm>
            <a:off x="119513" y="3937000"/>
            <a:ext cx="2886287" cy="9144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37143" y="3937000"/>
            <a:ext cx="3018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37143" y="4337110"/>
            <a:ext cx="31181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848776" y="4801512"/>
            <a:ext cx="24625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endParaRPr lang="ru-RU" sz="2000" b="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" t="68465" r="88256" b="6754"/>
          <a:stretch/>
        </p:blipFill>
        <p:spPr>
          <a:xfrm>
            <a:off x="314193" y="4637443"/>
            <a:ext cx="1608698" cy="200458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848776" y="5171493"/>
            <a:ext cx="29193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endParaRPr lang="ru-RU" sz="20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875053" y="5635895"/>
            <a:ext cx="20780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endParaRPr lang="ru-RU" sz="20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848776" y="6136283"/>
            <a:ext cx="24352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endParaRPr lang="ru-RU" sz="20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36061" y="3884377"/>
            <a:ext cx="246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20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endParaRPr lang="ru-RU" sz="2000" b="1" dirty="0"/>
          </a:p>
        </p:txBody>
      </p:sp>
      <p:sp>
        <p:nvSpPr>
          <p:cNvPr id="17" name="Прямоугольник 16"/>
          <p:cNvSpPr/>
          <p:nvPr/>
        </p:nvSpPr>
        <p:spPr>
          <a:xfrm rot="15006088">
            <a:off x="7490213" y="5608697"/>
            <a:ext cx="19367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Bengela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oqimi</a:t>
            </a:r>
            <a:endParaRPr lang="ru-RU" sz="2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944461" y="3684322"/>
            <a:ext cx="11680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</a:t>
            </a:r>
            <a:endParaRPr lang="ru-RU" sz="2000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976291" y="1820214"/>
            <a:ext cx="24664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2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9634333" y="5442780"/>
            <a:ext cx="20115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0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77507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15093" y="1619151"/>
            <a:ext cx="4410207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sohilidagi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Debunja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hududiga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yiliga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10000 mm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93" y="996496"/>
            <a:ext cx="7240899" cy="554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2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02733" y="-156433"/>
            <a:ext cx="10278534" cy="1138567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7196" kern="0" spc="21" dirty="0" err="1" smtClean="0">
                <a:solidFill>
                  <a:sysClr val="window" lastClr="FFFFFF"/>
                </a:solidFill>
              </a:rPr>
              <a:t>Buni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7196" kern="0" spc="21" dirty="0" err="1" smtClean="0">
                <a:solidFill>
                  <a:sysClr val="window" lastClr="FFFFFF"/>
                </a:solidFill>
              </a:rPr>
              <a:t>bilasizmi</a:t>
            </a:r>
            <a:r>
              <a:rPr lang="en-US" sz="7196" kern="0" spc="21" dirty="0" smtClean="0">
                <a:solidFill>
                  <a:sysClr val="window" lastClr="FFFFFF"/>
                </a:solidFill>
              </a:rPr>
              <a:t>?</a:t>
            </a:r>
            <a:endParaRPr lang="en-US" sz="7196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Спутниковая карта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2" y="986509"/>
            <a:ext cx="5779748" cy="5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59208" y="4849585"/>
            <a:ext cx="5581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12766">
            <a:off x="1176067" y="3938023"/>
            <a:ext cx="734517" cy="3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Gvineya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qo‘ltig‘i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208796">
            <a:off x="343760" y="1489363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Gibraltar 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208796">
            <a:off x="4116046" y="3161562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Bob-el-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Mandab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41368">
            <a:off x="3417485" y="1881058"/>
            <a:ext cx="638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Suvaysh</a:t>
            </a:r>
            <a:r>
              <a:rPr lang="en-US" sz="800" b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kanali</a:t>
            </a:r>
            <a:endParaRPr lang="ru-RU" sz="800" dirty="0">
              <a:solidFill>
                <a:srgbClr val="0033CC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73609" y="46062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4872124" y="401167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911379" y="2328861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08641" y="1349659"/>
            <a:ext cx="4972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ru-RU" sz="4000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question_mark_PNG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83600" y="3231333"/>
            <a:ext cx="2841171" cy="284117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080661" y="1243949"/>
            <a:ext cx="583344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materigini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havzalari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45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7653400">
            <a:off x="3733851" y="5502877"/>
            <a:ext cx="1279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Mozambik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95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921" y="1201796"/>
            <a:ext cx="565183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taqsimotiga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relyef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shakllari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Nam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massalarining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yo‘nalishiga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ro‘para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tog‘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yonbag‘irlariga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Okean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oqimlari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materik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iqlimini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tubdan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o‘zgartirib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yuboradi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67475" y="4095750"/>
            <a:ext cx="1571625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134600" y="5414010"/>
            <a:ext cx="1571625" cy="729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19778398">
            <a:off x="10126237" y="1259315"/>
            <a:ext cx="1225600" cy="14527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585657" y="3293880"/>
            <a:ext cx="850006" cy="64164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010660" y="5200651"/>
            <a:ext cx="850006" cy="117927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89963" y="982134"/>
            <a:ext cx="1225645" cy="8345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498089" y="3293880"/>
            <a:ext cx="1225645" cy="12137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8993136" y="1013134"/>
            <a:ext cx="850006" cy="30212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164829"/>
              </p:ext>
            </p:extLst>
          </p:nvPr>
        </p:nvGraphicFramePr>
        <p:xfrm>
          <a:off x="6415137" y="1097280"/>
          <a:ext cx="509587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3" name="Image" r:id="rId3" imgW="6793560" imgH="7200000" progId="Photoshop.Image.13">
                  <p:embed/>
                </p:oleObj>
              </mc:Choice>
              <mc:Fallback>
                <p:oleObj name="Image" r:id="rId3" imgW="6793560" imgH="7200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15137" y="1097280"/>
                        <a:ext cx="5095875" cy="54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92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210080" y="1346010"/>
            <a:ext cx="4673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Agar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bo‘yida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oqim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yog‘maydi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40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40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masalan</a:t>
            </a:r>
            <a:r>
              <a:rPr lang="en-US" sz="40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Namib, Somali).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4300431"/>
              </p:ext>
            </p:extLst>
          </p:nvPr>
        </p:nvGraphicFramePr>
        <p:xfrm>
          <a:off x="197666" y="1141977"/>
          <a:ext cx="6886970" cy="5436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5" name="Image" r:id="rId3" imgW="4037760" imgH="3022200" progId="Photoshop.Image.13">
                  <p:embed/>
                </p:oleObj>
              </mc:Choice>
              <mc:Fallback>
                <p:oleObj name="Image" r:id="rId3" imgW="4037760" imgH="3022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7666" y="1141977"/>
                        <a:ext cx="6886970" cy="5436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92032" y="2304296"/>
            <a:ext cx="168507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37991" y="5425117"/>
            <a:ext cx="982961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6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Kalaxari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 rot="15923847">
            <a:off x="2889812" y="5355387"/>
            <a:ext cx="7328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Namib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39572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2530" name="Picture 2" descr="холодные и теплые течения Африки - Школьные Знания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3455" r="2951" b="32432"/>
          <a:stretch/>
        </p:blipFill>
        <p:spPr bwMode="auto">
          <a:xfrm>
            <a:off x="6416039" y="1097280"/>
            <a:ext cx="5094973" cy="540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467475" y="4095750"/>
            <a:ext cx="1571625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0325100" y="1097280"/>
            <a:ext cx="1571625" cy="1104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16977" y="1167080"/>
            <a:ext cx="47645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Kanar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Bengela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oqimlari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ustidan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esadigan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shamollar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materikka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sovuq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yuqoridagi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iliq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bo‘lishiga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qaramasdan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qirov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tumanlar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-da,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yog‘maydi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qurg‘oqchil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cho‘llar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tarkib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topadi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299749"/>
              </p:ext>
            </p:extLst>
          </p:nvPr>
        </p:nvGraphicFramePr>
        <p:xfrm>
          <a:off x="6415137" y="1097280"/>
          <a:ext cx="5095875" cy="540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0" name="Image" r:id="rId4" imgW="6793560" imgH="7200000" progId="Photoshop.Image.13">
                  <p:embed/>
                </p:oleObj>
              </mc:Choice>
              <mc:Fallback>
                <p:oleObj name="Image" r:id="rId4" imgW="6793560" imgH="72000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15137" y="1097280"/>
                        <a:ext cx="5095875" cy="5400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Сахара стала пустыней из-за человека | Пикаб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056" y="4247530"/>
            <a:ext cx="2779402" cy="218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1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Sahroyi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Kabir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814" y="894182"/>
            <a:ext cx="12159128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Kabir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arabcha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“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-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cho‘l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qit’asi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30 %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maydonini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egallab,10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ortiq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mamlakat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hududiga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3509" y="2514789"/>
            <a:ext cx="5284356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Sutkalik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haroratning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farqi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20°C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atrofida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3509" y="3704507"/>
            <a:ext cx="4965048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Shimolida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qishning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+13 °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C,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iyul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oyining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+37,2 °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C,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sutkaning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+40°C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dan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ham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oshadi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ru-RU" sz="2800" dirty="0"/>
          </a:p>
        </p:txBody>
      </p:sp>
      <p:pic>
        <p:nvPicPr>
          <p:cNvPr id="23556" name="Picture 4" descr="Самые большие пустыни Африки - краткое описание, фото и карт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694" y="2279177"/>
            <a:ext cx="6518827" cy="450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77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Sahroyi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Kabir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9698" name="Picture 2" descr="Пустыня Сахара в Тунисе ‒ величественное чудо природы | Глазами  путешественника | Яндекс Дзе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08" y="2812378"/>
            <a:ext cx="5991225" cy="369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6808" y="989315"/>
            <a:ext cx="12115192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Qish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tunlarida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tuproq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muzlaydi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markaziy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hududlarda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tungi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−18 °C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gacha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yetadi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Yoz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issiq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kuzatilgan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eng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yuqori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harorat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+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57,8°C.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Yer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yuzasining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qizishi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+70…+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80°C.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en-US" sz="28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02122"/>
                </a:solidFill>
                <a:latin typeface="Arial" panose="020B0604020202020204" pitchFamily="34" charset="0"/>
              </a:rPr>
              <a:t>yillik</a:t>
            </a:r>
            <a:r>
              <a:rPr lang="en-US" sz="28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yogʻin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100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mmdan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kam</a:t>
            </a:r>
            <a:r>
              <a:rPr lang="en-US" sz="28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ru-RU" sz="2800" dirty="0"/>
          </a:p>
        </p:txBody>
      </p:sp>
      <p:pic>
        <p:nvPicPr>
          <p:cNvPr id="16386" name="Picture 2" descr="IssaouaneErg Algeria ISS010-E-135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840" y="2805197"/>
            <a:ext cx="5602460" cy="370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90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Kalaxari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170" name="Picture 2" descr="Калахари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9" y="2551793"/>
            <a:ext cx="5892800" cy="412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Пустыня Калаха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859" y="2551793"/>
            <a:ext cx="6284141" cy="41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4855" y="920578"/>
            <a:ext cx="1190744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Janubiy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Afrikaning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markaziy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qismida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joylashgan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Uzunligi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2000 km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chamasida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kengligi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1200 km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dan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ziyod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Maydoni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630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ming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km</a:t>
            </a:r>
            <a:r>
              <a:rPr lang="en-US" sz="26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2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Iqlimi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tropik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va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subekvatorial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iqlim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,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oʻrtacha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harorat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yozda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+24+26°C. </a:t>
            </a:r>
          </a:p>
          <a:p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Yiliga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150 mm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dan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1000 mm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gacha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>
                <a:solidFill>
                  <a:srgbClr val="202122"/>
                </a:solidFill>
                <a:latin typeface="Arial" panose="020B0604020202020204" pitchFamily="34" charset="0"/>
              </a:rPr>
              <a:t>yogʻin</a:t>
            </a:r>
            <a:r>
              <a:rPr lang="en-US" sz="26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6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yogʻadi</a:t>
            </a:r>
            <a:r>
              <a:rPr lang="en-US" sz="2600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46854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Намиб — самая древная пустыня в ми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" y="904875"/>
            <a:ext cx="3777394" cy="4418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Namib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cho‘li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9458" name="Picture 2" descr="Пустыня Намиб, Namіbe, Namіb - Китмансхуп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087" y="982134"/>
            <a:ext cx="4032517" cy="43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Вельвичия удивительная - растение пустыни Нами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982134"/>
            <a:ext cx="4236534" cy="434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2400" y="5323439"/>
            <a:ext cx="1190288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>
                <a:solidFill>
                  <a:srgbClr val="202122"/>
                </a:solidFill>
                <a:latin typeface="Arial" panose="020B0604020202020204" pitchFamily="34" charset="0"/>
              </a:rPr>
              <a:t>     </a:t>
            </a:r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Afrikaning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janubi-gʻarbiy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sohillaridagi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choʻl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bo‘lib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, u 2100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 km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ga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choʻzilgan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en-US" sz="2400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Eni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50–130 km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r>
              <a:rPr lang="en-US" sz="2400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Yillik</a:t>
            </a:r>
            <a:r>
              <a:rPr lang="en-US" sz="2400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yogʻin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kam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boʻlsada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(10–100 mm),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lekin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havoning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namligi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202122"/>
                </a:solidFill>
                <a:latin typeface="Arial" panose="020B0604020202020204" pitchFamily="34" charset="0"/>
              </a:rPr>
              <a:t>yuqori</a:t>
            </a:r>
            <a:r>
              <a:rPr lang="en-US" sz="24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442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6430805"/>
              </p:ext>
            </p:extLst>
          </p:nvPr>
        </p:nvGraphicFramePr>
        <p:xfrm>
          <a:off x="5829329" y="1103415"/>
          <a:ext cx="5191125" cy="551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Image" r:id="rId3" imgW="6920280" imgH="7352280" progId="Photoshop.Image.13">
                  <p:embed/>
                </p:oleObj>
              </mc:Choice>
              <mc:Fallback>
                <p:oleObj name="Image" r:id="rId3" imgW="6920280" imgH="735228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9329" y="1103415"/>
                        <a:ext cx="5191125" cy="551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–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eng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issiq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materik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1257" y="1214068"/>
            <a:ext cx="543337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Bu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yoritilish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joylashganligidandir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Sayyoramizdagi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Tripoli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shahri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yaqinida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58°C.</a:t>
            </a:r>
          </a:p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ая выноска 6"/>
          <p:cNvSpPr/>
          <p:nvPr/>
        </p:nvSpPr>
        <p:spPr>
          <a:xfrm>
            <a:off x="6759920" y="2407932"/>
            <a:ext cx="1530064" cy="589269"/>
          </a:xfrm>
          <a:prstGeom prst="wedgeRectCallout">
            <a:avLst>
              <a:gd name="adj1" fmla="val 39742"/>
              <a:gd name="adj2" fmla="val -1790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+58 </a:t>
            </a:r>
            <a:r>
              <a:rPr lang="en-US" sz="2800" b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28169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smtClean="0">
                <a:solidFill>
                  <a:sysClr val="window" lastClr="FFFFFF"/>
                </a:solidFill>
              </a:rPr>
              <a:t>Kilimanjaro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vulqoni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187" y="1225689"/>
            <a:ext cx="490827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baland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tog‘larda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doimiy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muzliklar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bor. </a:t>
            </a:r>
            <a:endParaRPr lang="en-US" sz="3600" dirty="0" smtClean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Afrika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iqlimining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mintaqalarida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yaqqol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namoyon</a:t>
            </a:r>
            <a:r>
              <a:rPr lang="en-US" sz="36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36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Гора Килиманджаро: описание, история, фот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01" y="1125168"/>
            <a:ext cx="6842247" cy="530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53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-1" t="16732" r="392"/>
          <a:stretch/>
        </p:blipFill>
        <p:spPr>
          <a:xfrm>
            <a:off x="2985" y="996496"/>
            <a:ext cx="12189015" cy="58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8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740087" y="-70228"/>
            <a:ext cx="10278534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 smtClean="0">
                <a:solidFill>
                  <a:sysClr val="window" lastClr="FFFFFF"/>
                </a:solidFill>
              </a:rPr>
              <a:t>To‘g‘ri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6000" kern="0" spc="21" dirty="0" err="1" smtClean="0">
                <a:solidFill>
                  <a:sysClr val="window" lastClr="FFFFFF"/>
                </a:solidFill>
              </a:rPr>
              <a:t>javob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: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050" name="Picture 2" descr="Спутниковая карта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9941"/>
            <a:ext cx="5779748" cy="587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2348962">
            <a:off x="134703" y="4675201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Atlantika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8610158">
            <a:off x="4339932" y="3913677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Hind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okeani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463371">
            <a:off x="2200349" y="1532904"/>
            <a:ext cx="1518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O‘rta</a:t>
            </a:r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3526084">
            <a:off x="3555166" y="2480105"/>
            <a:ext cx="1178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Qizil</a:t>
            </a: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17653400">
            <a:off x="3646381" y="5553002"/>
            <a:ext cx="127951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Mozambik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212766">
            <a:off x="1176067" y="3938023"/>
            <a:ext cx="734517" cy="39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Gvineya</a:t>
            </a:r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qo‘ltig‘i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21208796">
            <a:off x="343760" y="1489363"/>
            <a:ext cx="12282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Gibraltar  </a:t>
            </a:r>
            <a:r>
              <a:rPr lang="en-US" sz="10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1208796">
            <a:off x="4116046" y="3161562"/>
            <a:ext cx="9541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Bob-el-</a:t>
            </a:r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Mandab</a:t>
            </a:r>
            <a:r>
              <a:rPr lang="en-US" sz="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bo‘g‘izi</a:t>
            </a:r>
            <a:endParaRPr lang="ru-RU" sz="800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41368">
            <a:off x="3417485" y="1881058"/>
            <a:ext cx="6383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Suvaysh</a:t>
            </a:r>
            <a:r>
              <a:rPr lang="en-US" sz="800" b="1" dirty="0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" b="1" dirty="0" err="1" smtClean="0">
                <a:solidFill>
                  <a:srgbClr val="0033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kanali</a:t>
            </a:r>
            <a:endParaRPr lang="ru-RU" sz="800" dirty="0">
              <a:solidFill>
                <a:srgbClr val="0033CC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73609" y="460620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люди-восклицательного-знака-3d-малые-125477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0369" y="4166150"/>
            <a:ext cx="1534273" cy="2383168"/>
          </a:xfrm>
          <a:prstGeom prst="rect">
            <a:avLst/>
          </a:prstGeom>
        </p:spPr>
      </p:pic>
      <p:pic>
        <p:nvPicPr>
          <p:cNvPr id="1032" name="Picture 8" descr="https://get.pxhere.com/photo/beach-sea-coast-water-nature-rock-ocean-horizon-sun-shore-wave-vacation-cliff-cove-africa-bay-terrain-material-body-of-water-llandudno-cape-islet-south-africa-sand-beach-wind-wave-south-africa-sea-12265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54" y="1048570"/>
            <a:ext cx="6080274" cy="305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15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405360"/>
              </p:ext>
            </p:extLst>
          </p:nvPr>
        </p:nvGraphicFramePr>
        <p:xfrm>
          <a:off x="206866" y="1085337"/>
          <a:ext cx="5010150" cy="54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18" name="Image" r:id="rId3" imgW="6679080" imgH="7250760" progId="Photoshop.Image.13">
                  <p:embed/>
                </p:oleObj>
              </mc:Choice>
              <mc:Fallback>
                <p:oleObj name="Image" r:id="rId3" imgW="6679080" imgH="725076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6866" y="1085337"/>
                        <a:ext cx="5010150" cy="543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292973" y="1362912"/>
            <a:ext cx="3259249" cy="73333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endParaRPr lang="ru-RU" sz="4000" dirty="0"/>
          </a:p>
        </p:txBody>
      </p:sp>
      <p:sp>
        <p:nvSpPr>
          <p:cNvPr id="5" name="Пятно 1 4"/>
          <p:cNvSpPr/>
          <p:nvPr/>
        </p:nvSpPr>
        <p:spPr>
          <a:xfrm>
            <a:off x="5633382" y="1106330"/>
            <a:ext cx="2243225" cy="1640613"/>
          </a:xfrm>
          <a:prstGeom prst="irregularSeal1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ta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ятно 1 7"/>
          <p:cNvSpPr/>
          <p:nvPr/>
        </p:nvSpPr>
        <p:spPr>
          <a:xfrm>
            <a:off x="5474564" y="3458258"/>
            <a:ext cx="2243225" cy="1640613"/>
          </a:xfrm>
          <a:prstGeom prst="irregularSeal1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ta</a:t>
            </a:r>
            <a:endParaRPr lang="ru-RU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34155" y="2724928"/>
            <a:ext cx="3595244" cy="73333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endParaRPr lang="ru-RU" sz="40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744137" y="3875467"/>
            <a:ext cx="2549044" cy="73333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endParaRPr lang="ru-RU" sz="40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92973" y="5026007"/>
            <a:ext cx="3000208" cy="73333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endParaRPr lang="ru-RU" sz="4000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7416151" y="3339982"/>
            <a:ext cx="543208" cy="35228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7517429" y="4653804"/>
            <a:ext cx="577322" cy="3959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7729625" y="4278564"/>
            <a:ext cx="84400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887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922312"/>
              </p:ext>
            </p:extLst>
          </p:nvPr>
        </p:nvGraphicFramePr>
        <p:xfrm>
          <a:off x="3175" y="1466850"/>
          <a:ext cx="3748088" cy="4600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3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5" y="1466850"/>
                        <a:ext cx="3748088" cy="4600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79601" y="1197498"/>
            <a:ext cx="40662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Kongo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daryosi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havzasining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Gvineya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qo‘ltig‘i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sohillarini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qamrab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yerlarda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hukmronlik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Фото: Экваториальная Гвине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175" y="1075428"/>
            <a:ext cx="4086224" cy="5378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929614" y="3533763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 = +26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°C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2450" y="6210300"/>
            <a:ext cx="94297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93550" y="6235184"/>
            <a:ext cx="29832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EKVATORIAL  MINTAQA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68065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7833" y="1202176"/>
            <a:ext cx="502290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ham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tekis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joylarda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10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000 mm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o‘sishi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to‘xtovsiz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davom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Экваториальный климатический поя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60" y="1202176"/>
            <a:ext cx="6097413" cy="509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66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0671" y="1049348"/>
            <a:ext cx="58041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ertalab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sochib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isita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paytlariga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borib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qizigan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namga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to‘yingan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yuqoriga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ko‘tarilib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Tushdan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Kechga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yaqin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yana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nurini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boshlaydi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kun,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takrorlanib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bo‘yi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bitta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fasli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xosdir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Альманах &quot;Вокруг Света&quot; | Удивительное разнообразие Афр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963" y="1202175"/>
            <a:ext cx="5711825" cy="497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5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-5509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1185021" y="-54511"/>
            <a:ext cx="9289837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13318" name="Picture 6" descr="GISMETEO.BY: В Западной Африке от наводнений пострадали более 30 тыс.  челов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1" y="1134630"/>
            <a:ext cx="5809842" cy="54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Наводнения в Африке - в Восточной Африке прошли рекордные дожди — Синоптик  — УНИА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31" y="1134630"/>
            <a:ext cx="5773094" cy="543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45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7763" y="982134"/>
            <a:ext cx="616541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mintaqasini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janubdan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Chegaralari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ekvatordan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shimol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janub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tomonlarga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15 - 20°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kenglikgacha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cho‘zilib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borgan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840836"/>
              </p:ext>
            </p:extLst>
          </p:nvPr>
        </p:nvGraphicFramePr>
        <p:xfrm>
          <a:off x="6600825" y="1028107"/>
          <a:ext cx="4817669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4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00825" y="1028107"/>
                        <a:ext cx="4817669" cy="560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57225" y="5800811"/>
            <a:ext cx="94297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47850" y="5825695"/>
            <a:ext cx="3792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SUBEKVATORIAL  MINTAQA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16222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Subekvatorial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3989" y="1180855"/>
            <a:ext cx="5124449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Subekvatorial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ekvatorial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iqlimdan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miqdorining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nisbatan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kamligi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fasllar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notekis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taqsimlanishi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farq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fasl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sernam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ifodalangan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ru-RU" dirty="0"/>
          </a:p>
        </p:txBody>
      </p:sp>
      <p:pic>
        <p:nvPicPr>
          <p:cNvPr id="14338" name="Picture 2" descr="И в Африке бывают дожди | Savannah chat, Kenya africa, Masai mara national  rese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42" y="982134"/>
            <a:ext cx="6667500" cy="587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74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342819"/>
              </p:ext>
            </p:extLst>
          </p:nvPr>
        </p:nvGraphicFramePr>
        <p:xfrm>
          <a:off x="6829425" y="982134"/>
          <a:ext cx="4817669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27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29425" y="982134"/>
                        <a:ext cx="4817669" cy="560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080" y="1067300"/>
            <a:ext cx="528837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mintaqa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ikkala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yarimsharning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kengliklariga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Sahroyi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Kabirning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qismini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egallagan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Bu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faqat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materikda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balki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butun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dunyoda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pic>
        <p:nvPicPr>
          <p:cNvPr id="14340" name="Picture 4" descr="Пустыня Сахара, Марокко — МИРОВЕ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182" y="4137654"/>
            <a:ext cx="2969885" cy="233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0550" y="6169224"/>
            <a:ext cx="942975" cy="4191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63585" y="6194108"/>
            <a:ext cx="24598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TROPIK  MINTAQA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58036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7080" y="1067300"/>
            <a:ext cx="561429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nihoyatda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deyarli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bo‘lmaydi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Quyosh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toshloq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qumli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cho‘llarning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yuzasini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+70 +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80 °C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qizdiradi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+40 +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45 °C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ko‘tariladi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Kechasi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yuzasi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0°C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pasaygani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44038"/>
              </p:ext>
            </p:extLst>
          </p:nvPr>
        </p:nvGraphicFramePr>
        <p:xfrm>
          <a:off x="6089963" y="2994449"/>
          <a:ext cx="4113291" cy="3381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71" name="Image" r:id="rId3" imgW="4037760" imgH="3022200" progId="Photoshop.Image.13">
                  <p:embed/>
                </p:oleObj>
              </mc:Choice>
              <mc:Fallback>
                <p:oleObj name="Image" r:id="rId3" imgW="4037760" imgH="3022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89963" y="2994449"/>
                        <a:ext cx="4113291" cy="3381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 descr="Цветущая Сахара: когда это было? | Крамол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016" y="1042995"/>
            <a:ext cx="3119066" cy="1890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1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Kuchli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shamollar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0916" y="1155788"/>
            <a:ext cx="503282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Shimoliy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tropikning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oylarida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vaqt-vaqti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samum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arabcha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 </a:t>
            </a:r>
            <a:r>
              <a:rPr lang="en-US" sz="2800" i="1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hamsin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kuchli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janubi-g‘arbiy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shamoli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esib</a:t>
            </a:r>
            <a:r>
              <a:rPr lang="en-US" sz="2800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qum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bo‘roni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smtClean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916" y="4509121"/>
            <a:ext cx="515242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o‘zan</a:t>
            </a:r>
            <a:r>
              <a:rPr lang="en-US" sz="2800" b="1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vodiylar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to‘satdan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yog‘gan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to‘yinadi</a:t>
            </a:r>
            <a:r>
              <a:rPr lang="en-US" sz="2800" i="1" dirty="0">
                <a:solidFill>
                  <a:srgbClr val="242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800" i="1" dirty="0">
              <a:solidFill>
                <a:srgbClr val="24202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Песчаная буря | Пикаб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33" y="1155788"/>
            <a:ext cx="6061076" cy="551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01733" y="6265333"/>
            <a:ext cx="6417734" cy="46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4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740" y="1862663"/>
            <a:ext cx="2746362" cy="30367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091" y="1862666"/>
            <a:ext cx="2746362" cy="30229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5" t="6186" r="14262"/>
          <a:stretch/>
        </p:blipFill>
        <p:spPr>
          <a:xfrm>
            <a:off x="3238198" y="1862665"/>
            <a:ext cx="2795896" cy="302299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3" y="1848942"/>
            <a:ext cx="2970900" cy="3036713"/>
          </a:xfrm>
          <a:prstGeom prst="rect">
            <a:avLst/>
          </a:prstGeom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6683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93265" y="1862667"/>
            <a:ext cx="2740829" cy="303671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169334" y="1862667"/>
            <a:ext cx="2935110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0740" y="1862666"/>
            <a:ext cx="2746362" cy="30367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3496659" y="-8173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Buni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862666"/>
            <a:ext cx="2746362" cy="305767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/>
          <p:cNvSpPr txBox="1"/>
          <p:nvPr/>
        </p:nvSpPr>
        <p:spPr>
          <a:xfrm>
            <a:off x="121442" y="1848942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A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3244477" y="1862663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B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6251089" y="1862664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C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9191026" y="1856612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D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1" name="object 15"/>
          <p:cNvSpPr txBox="1"/>
          <p:nvPr/>
        </p:nvSpPr>
        <p:spPr>
          <a:xfrm>
            <a:off x="209164" y="5953603"/>
            <a:ext cx="2639820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Sahroyi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Kabir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160498" y="4892290"/>
            <a:ext cx="2829606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Eng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baland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613133" y="4915375"/>
            <a:ext cx="2084130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Eng</a:t>
            </a:r>
            <a:r>
              <a:rPr lang="en-US" sz="2800" b="1" spc="-21" dirty="0" smtClean="0">
                <a:latin typeface="Arial"/>
                <a:cs typeface="Arial"/>
              </a:rPr>
              <a:t> past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9059306" y="4954972"/>
            <a:ext cx="2990856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Eng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shimolidagi</a:t>
            </a:r>
            <a:r>
              <a:rPr lang="en-US" sz="2800" b="1" spc="-21" dirty="0" smtClean="0">
                <a:latin typeface="Arial"/>
                <a:cs typeface="Arial"/>
              </a:rPr>
              <a:t> tog‘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1" name="object 15"/>
          <p:cNvSpPr txBox="1"/>
          <p:nvPr/>
        </p:nvSpPr>
        <p:spPr>
          <a:xfrm>
            <a:off x="209164" y="4969912"/>
            <a:ext cx="2639820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Eng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katta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cho‘li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2" name="object 15"/>
          <p:cNvSpPr txBox="1"/>
          <p:nvPr/>
        </p:nvSpPr>
        <p:spPr>
          <a:xfrm>
            <a:off x="3104444" y="5870064"/>
            <a:ext cx="2829606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Kilimanjaro </a:t>
            </a:r>
            <a:r>
              <a:rPr lang="en-US" sz="2800" b="1" spc="-21" dirty="0" err="1" smtClean="0">
                <a:latin typeface="Arial"/>
                <a:cs typeface="Arial"/>
              </a:rPr>
              <a:t>vulqoni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3" name="object 15"/>
          <p:cNvSpPr txBox="1"/>
          <p:nvPr/>
        </p:nvSpPr>
        <p:spPr>
          <a:xfrm>
            <a:off x="6582206" y="5959238"/>
            <a:ext cx="2084130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Assal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ko‘li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4" name="object 15"/>
          <p:cNvSpPr txBox="1"/>
          <p:nvPr/>
        </p:nvSpPr>
        <p:spPr>
          <a:xfrm>
            <a:off x="9432259" y="5963352"/>
            <a:ext cx="2243324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Atlas </a:t>
            </a:r>
            <a:r>
              <a:rPr lang="en-US" sz="2800" b="1" spc="-21" dirty="0" err="1" smtClean="0">
                <a:latin typeface="Arial"/>
                <a:cs typeface="Arial"/>
              </a:rPr>
              <a:t>tog‘i</a:t>
            </a:r>
            <a:endParaRPr lang="en-US" sz="2800" b="1" spc="-3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066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2" grpId="0" animBg="1"/>
      <p:bldP spid="33" grpId="0" animBg="1"/>
      <p:bldP spid="3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3572" y="996496"/>
            <a:ext cx="6096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Subtropik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mintaqasida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mavsumiy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massalari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almashinadi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tropik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mo‘tadil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kengliklarning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havosi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hukmron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Natijada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subtropiklarning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dengiz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iqlimi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tipi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shakllangan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9869575"/>
              </p:ext>
            </p:extLst>
          </p:nvPr>
        </p:nvGraphicFramePr>
        <p:xfrm>
          <a:off x="6744833" y="996496"/>
          <a:ext cx="4933666" cy="560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6" name="Image" r:id="rId3" imgW="6082200" imgH="7466400" progId="Photoshop.Image.13">
                  <p:embed/>
                </p:oleObj>
              </mc:Choice>
              <mc:Fallback>
                <p:oleObj name="Image" r:id="rId3" imgW="6082200" imgH="74664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44833" y="996496"/>
                        <a:ext cx="4933666" cy="560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609600" y="5532599"/>
            <a:ext cx="942975" cy="419100"/>
          </a:xfrm>
          <a:prstGeom prst="rect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57361" y="5582367"/>
            <a:ext cx="3028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SUBTROPIK  MINTAQA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81675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Subtropik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mintaqa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2033" y="1102578"/>
            <a:ext cx="6023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Afrikaning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janubi-sharqiy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qirg‘oqbo‘yi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hududlarida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yil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davomida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me’yorda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musson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shamollari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ko‘p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yog‘in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keltiradi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Materikning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shimoli-g‘arbi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oyining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+27 +28°C,</a:t>
            </a:r>
            <a:b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+11 +12°C)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janubi-g‘arbida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iyul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+13 +14°C,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yanvarda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+21°C),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aksincha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quruq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namgarchilik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Тропические леса Африки - Охота и рыбалка, животные, туриз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014" y="1102578"/>
            <a:ext cx="5491627" cy="518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45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2" t="3261" r="2477" b="3839"/>
          <a:stretch/>
        </p:blipFill>
        <p:spPr>
          <a:xfrm>
            <a:off x="6565900" y="982134"/>
            <a:ext cx="5486400" cy="5815784"/>
          </a:xfrm>
          <a:prstGeom prst="rect">
            <a:avLst/>
          </a:prstGeom>
        </p:spPr>
      </p:pic>
      <p:pic>
        <p:nvPicPr>
          <p:cNvPr id="8" name="Picture 2" descr="Animal Map of Africa | African art, Africa art, African paint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81" y="982134"/>
            <a:ext cx="5630479" cy="581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6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876572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Xulosa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03" y="870555"/>
            <a:ext cx="5549447" cy="32552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900" y="836475"/>
            <a:ext cx="5862775" cy="32798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003" y="4125838"/>
            <a:ext cx="5444672" cy="27226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557" y="4116312"/>
            <a:ext cx="5639971" cy="272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0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ject 2"/>
          <p:cNvSpPr>
            <a:spLocks noChangeArrowheads="1"/>
          </p:cNvSpPr>
          <p:nvPr/>
        </p:nvSpPr>
        <p:spPr bwMode="auto">
          <a:xfrm>
            <a:off x="0" y="0"/>
            <a:ext cx="12174538" cy="1028700"/>
          </a:xfrm>
          <a:custGeom>
            <a:avLst/>
            <a:gdLst>
              <a:gd name="T0" fmla="*/ 0 w 5760085"/>
              <a:gd name="T1" fmla="*/ 0 h 1021080"/>
              <a:gd name="T2" fmla="*/ 5760085 w 5760085"/>
              <a:gd name="T3" fmla="*/ 1021080 h 1021080"/>
            </a:gdLst>
            <a:ahLst/>
            <a:cxnLst>
              <a:cxn ang="0">
                <a:pos x="5759640" y="0"/>
              </a:cxn>
              <a:cxn ang="0">
                <a:pos x="0" y="0"/>
              </a:cxn>
              <a:cxn ang="0">
                <a:pos x="0" y="1020953"/>
              </a:cxn>
              <a:cxn ang="0">
                <a:pos x="5759640" y="1020953"/>
              </a:cxn>
              <a:cxn ang="0">
                <a:pos x="5759640" y="0"/>
              </a:cxn>
            </a:cxnLst>
            <a:rect l="T0" t="T1" r="T2" b="T3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3" name="object 5"/>
          <p:cNvSpPr>
            <a:spLocks noChangeArrowheads="1"/>
          </p:cNvSpPr>
          <p:nvPr/>
        </p:nvSpPr>
        <p:spPr bwMode="auto">
          <a:xfrm>
            <a:off x="220662" y="1450120"/>
            <a:ext cx="2312988" cy="844550"/>
          </a:xfrm>
          <a:custGeom>
            <a:avLst/>
            <a:gdLst>
              <a:gd name="T0" fmla="*/ 0 w 1094105"/>
              <a:gd name="T1" fmla="*/ 0 h 400050"/>
              <a:gd name="T2" fmla="*/ 1094105 w 1094105"/>
              <a:gd name="T3" fmla="*/ 400050 h 400050"/>
            </a:gdLst>
            <a:ahLst/>
            <a:cxnLst>
              <a:cxn ang="0">
                <a:pos x="1094026" y="0"/>
              </a:cxn>
              <a:cxn ang="0">
                <a:pos x="279684" y="0"/>
              </a:cxn>
              <a:cxn ang="0">
                <a:pos x="234473" y="3677"/>
              </a:cxn>
              <a:cxn ang="0">
                <a:pos x="191527" y="14319"/>
              </a:cxn>
              <a:cxn ang="0">
                <a:pos x="151434" y="31338"/>
              </a:cxn>
              <a:cxn ang="0">
                <a:pos x="114782" y="54147"/>
              </a:cxn>
              <a:cxn ang="0">
                <a:pos x="82156" y="82157"/>
              </a:cxn>
              <a:cxn ang="0">
                <a:pos x="54146" y="114783"/>
              </a:cxn>
              <a:cxn ang="0">
                <a:pos x="31338" y="151435"/>
              </a:cxn>
              <a:cxn ang="0">
                <a:pos x="14319" y="191528"/>
              </a:cxn>
              <a:cxn ang="0">
                <a:pos x="3677" y="234473"/>
              </a:cxn>
              <a:cxn ang="0">
                <a:pos x="0" y="279684"/>
              </a:cxn>
              <a:cxn ang="0">
                <a:pos x="0" y="399604"/>
              </a:cxn>
              <a:cxn ang="0">
                <a:pos x="814341" y="399604"/>
              </a:cxn>
              <a:cxn ang="0">
                <a:pos x="859553" y="395926"/>
              </a:cxn>
              <a:cxn ang="0">
                <a:pos x="902499" y="385284"/>
              </a:cxn>
              <a:cxn ang="0">
                <a:pos x="942592" y="368265"/>
              </a:cxn>
              <a:cxn ang="0">
                <a:pos x="979244" y="345456"/>
              </a:cxn>
              <a:cxn ang="0">
                <a:pos x="1011869" y="317446"/>
              </a:cxn>
              <a:cxn ang="0">
                <a:pos x="1039880" y="284821"/>
              </a:cxn>
              <a:cxn ang="0">
                <a:pos x="1062688" y="248168"/>
              </a:cxn>
              <a:cxn ang="0">
                <a:pos x="1079706" y="208075"/>
              </a:cxn>
              <a:cxn ang="0">
                <a:pos x="1090348" y="165130"/>
              </a:cxn>
              <a:cxn ang="0">
                <a:pos x="1094026" y="119919"/>
              </a:cxn>
              <a:cxn ang="0">
                <a:pos x="1094026" y="0"/>
              </a:cxn>
            </a:cxnLst>
            <a:rect l="T0" t="T1" r="T2" b="T3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1204" name="object 10"/>
          <p:cNvSpPr>
            <a:spLocks noChangeArrowheads="1"/>
          </p:cNvSpPr>
          <p:nvPr/>
        </p:nvSpPr>
        <p:spPr bwMode="auto">
          <a:xfrm>
            <a:off x="3229762" y="4665330"/>
            <a:ext cx="7540625" cy="655637"/>
          </a:xfrm>
          <a:custGeom>
            <a:avLst/>
            <a:gdLst>
              <a:gd name="T0" fmla="*/ 0 w 2465704"/>
              <a:gd name="T1" fmla="*/ 0 h 310514"/>
              <a:gd name="T2" fmla="*/ 2465704 w 2465704"/>
              <a:gd name="T3" fmla="*/ 310514 h 310514"/>
            </a:gdLst>
            <a:ahLst/>
            <a:cxnLst>
              <a:cxn ang="0">
                <a:pos x="2465654" y="0"/>
              </a:cxn>
              <a:cxn ang="0">
                <a:pos x="217180" y="0"/>
              </a:cxn>
              <a:cxn ang="0">
                <a:pos x="167538" y="5762"/>
              </a:cxn>
              <a:cxn ang="0">
                <a:pos x="121885" y="22161"/>
              </a:cxn>
              <a:cxn ang="0">
                <a:pos x="81552" y="47868"/>
              </a:cxn>
              <a:cxn ang="0">
                <a:pos x="47867" y="81553"/>
              </a:cxn>
              <a:cxn ang="0">
                <a:pos x="22160" y="121886"/>
              </a:cxn>
              <a:cxn ang="0">
                <a:pos x="5761" y="167537"/>
              </a:cxn>
              <a:cxn ang="0">
                <a:pos x="0" y="217177"/>
              </a:cxn>
              <a:cxn ang="0">
                <a:pos x="0" y="310299"/>
              </a:cxn>
              <a:cxn ang="0">
                <a:pos x="2248472" y="310299"/>
              </a:cxn>
              <a:cxn ang="0">
                <a:pos x="2298115" y="304537"/>
              </a:cxn>
              <a:cxn ang="0">
                <a:pos x="2343767" y="288137"/>
              </a:cxn>
              <a:cxn ang="0">
                <a:pos x="2384101" y="262430"/>
              </a:cxn>
              <a:cxn ang="0">
                <a:pos x="2417786" y="228745"/>
              </a:cxn>
              <a:cxn ang="0">
                <a:pos x="2443493" y="188412"/>
              </a:cxn>
              <a:cxn ang="0">
                <a:pos x="2459892" y="142761"/>
              </a:cxn>
              <a:cxn ang="0">
                <a:pos x="2465654" y="93121"/>
              </a:cxn>
              <a:cxn ang="0">
                <a:pos x="2465654" y="0"/>
              </a:cxn>
            </a:cxnLst>
            <a:rect l="T0" t="T1" r="T2" b="T3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object 13"/>
          <p:cNvGrpSpPr>
            <a:grpSpLocks/>
          </p:cNvGrpSpPr>
          <p:nvPr/>
        </p:nvGrpSpPr>
        <p:grpSpPr bwMode="auto">
          <a:xfrm>
            <a:off x="327025" y="2459804"/>
            <a:ext cx="1916112" cy="2860675"/>
            <a:chOff x="377244" y="1199601"/>
            <a:chExt cx="906780" cy="1353820"/>
          </a:xfrm>
        </p:grpSpPr>
        <p:sp>
          <p:nvSpPr>
            <p:cNvPr id="51212" name="object 14"/>
            <p:cNvSpPr>
              <a:spLocks noChangeArrowheads="1"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0 w 906780"/>
                <a:gd name="T1" fmla="*/ 0 h 1249680"/>
                <a:gd name="T2" fmla="*/ 906780 w 906780"/>
                <a:gd name="T3" fmla="*/ 1249680 h 1249680"/>
              </a:gdLst>
              <a:ahLst/>
              <a:cxnLst>
                <a:cxn ang="0">
                  <a:pos x="127190" y="102743"/>
                </a:cxn>
                <a:cxn ang="0">
                  <a:pos x="176110" y="937691"/>
                </a:cxn>
                <a:cxn ang="0">
                  <a:pos x="699592" y="417474"/>
                </a:cxn>
                <a:cxn ang="0">
                  <a:pos x="334302" y="466407"/>
                </a:cxn>
                <a:cxn ang="0">
                  <a:pos x="699592" y="417474"/>
                </a:cxn>
                <a:cxn ang="0">
                  <a:pos x="102730" y="1095870"/>
                </a:cxn>
                <a:cxn ang="0">
                  <a:pos x="882230" y="1144803"/>
                </a:cxn>
                <a:cxn ang="0">
                  <a:pos x="906691" y="0"/>
                </a:cxn>
                <a:cxn ang="0">
                  <a:pos x="752589" y="48933"/>
                </a:cxn>
                <a:cxn ang="0">
                  <a:pos x="857770" y="963790"/>
                </a:cxn>
                <a:cxn ang="0">
                  <a:pos x="849642" y="983373"/>
                </a:cxn>
                <a:cxn ang="0">
                  <a:pos x="830046" y="991501"/>
                </a:cxn>
                <a:cxn ang="0">
                  <a:pos x="69392" y="991844"/>
                </a:cxn>
                <a:cxn ang="0">
                  <a:pos x="55499" y="994498"/>
                </a:cxn>
                <a:cxn ang="0">
                  <a:pos x="48907" y="76657"/>
                </a:cxn>
                <a:cxn ang="0">
                  <a:pos x="57035" y="57061"/>
                </a:cxn>
                <a:cxn ang="0">
                  <a:pos x="76631" y="48933"/>
                </a:cxn>
                <a:cxn ang="0">
                  <a:pos x="517753" y="0"/>
                </a:cxn>
                <a:cxn ang="0">
                  <a:pos x="46837" y="6032"/>
                </a:cxn>
                <a:cxn ang="0">
                  <a:pos x="6032" y="46850"/>
                </a:cxn>
                <a:cxn ang="0">
                  <a:pos x="0" y="1172527"/>
                </a:cxn>
                <a:cxn ang="0">
                  <a:pos x="22466" y="1226693"/>
                </a:cxn>
                <a:cxn ang="0">
                  <a:pos x="76631" y="1249172"/>
                </a:cxn>
                <a:cxn ang="0">
                  <a:pos x="882230" y="1200238"/>
                </a:cxn>
                <a:cxn ang="0">
                  <a:pos x="65849" y="1198067"/>
                </a:cxn>
                <a:cxn ang="0">
                  <a:pos x="51092" y="1183309"/>
                </a:cxn>
                <a:cxn ang="0">
                  <a:pos x="48907" y="1068158"/>
                </a:cxn>
                <a:cxn ang="0">
                  <a:pos x="57035" y="1048562"/>
                </a:cxn>
                <a:cxn ang="0">
                  <a:pos x="76631" y="1040434"/>
                </a:cxn>
                <a:cxn ang="0">
                  <a:pos x="859853" y="1034402"/>
                </a:cxn>
                <a:cxn ang="0">
                  <a:pos x="900658" y="993597"/>
                </a:cxn>
                <a:cxn ang="0">
                  <a:pos x="906691" y="0"/>
                </a:cxn>
              </a:cxnLst>
              <a:rect l="T0" t="T1" r="T2" b="T3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3" name="object 15"/>
            <p:cNvSpPr>
              <a:spLocks noChangeArrowheads="1"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0 w 492759"/>
                <a:gd name="T1" fmla="*/ 0 h 1014730"/>
                <a:gd name="T2" fmla="*/ 492759 w 492759"/>
                <a:gd name="T3" fmla="*/ 1014730 h 1014730"/>
              </a:gdLst>
              <a:ahLst/>
              <a:cxnLst>
                <a:cxn ang="0">
                  <a:pos x="154927" y="965415"/>
                </a:cxn>
                <a:cxn ang="0">
                  <a:pos x="102743" y="965415"/>
                </a:cxn>
                <a:cxn ang="0">
                  <a:pos x="102743" y="1014349"/>
                </a:cxn>
                <a:cxn ang="0">
                  <a:pos x="154927" y="1014349"/>
                </a:cxn>
                <a:cxn ang="0">
                  <a:pos x="154927" y="965415"/>
                </a:cxn>
                <a:cxn ang="0">
                  <a:pos x="259295" y="965415"/>
                </a:cxn>
                <a:cxn ang="0">
                  <a:pos x="207111" y="965415"/>
                </a:cxn>
                <a:cxn ang="0">
                  <a:pos x="207111" y="1014349"/>
                </a:cxn>
                <a:cxn ang="0">
                  <a:pos x="259295" y="1014349"/>
                </a:cxn>
                <a:cxn ang="0">
                  <a:pos x="259295" y="965415"/>
                </a:cxn>
                <a:cxn ang="0">
                  <a:pos x="363664" y="965415"/>
                </a:cxn>
                <a:cxn ang="0">
                  <a:pos x="311480" y="965415"/>
                </a:cxn>
                <a:cxn ang="0">
                  <a:pos x="311480" y="1014349"/>
                </a:cxn>
                <a:cxn ang="0">
                  <a:pos x="363664" y="1014349"/>
                </a:cxn>
                <a:cxn ang="0">
                  <a:pos x="363664" y="965415"/>
                </a:cxn>
                <a:cxn ang="0">
                  <a:pos x="466394" y="313105"/>
                </a:cxn>
                <a:cxn ang="0">
                  <a:pos x="0" y="313105"/>
                </a:cxn>
                <a:cxn ang="0">
                  <a:pos x="0" y="466407"/>
                </a:cxn>
                <a:cxn ang="0">
                  <a:pos x="466394" y="466407"/>
                </a:cxn>
                <a:cxn ang="0">
                  <a:pos x="466394" y="313105"/>
                </a:cxn>
                <a:cxn ang="0">
                  <a:pos x="492493" y="50558"/>
                </a:cxn>
                <a:cxn ang="0">
                  <a:pos x="488518" y="30899"/>
                </a:cxn>
                <a:cxn ang="0">
                  <a:pos x="477672" y="14820"/>
                </a:cxn>
                <a:cxn ang="0">
                  <a:pos x="461594" y="3987"/>
                </a:cxn>
                <a:cxn ang="0">
                  <a:pos x="441934" y="0"/>
                </a:cxn>
                <a:cxn ang="0">
                  <a:pos x="337566" y="0"/>
                </a:cxn>
                <a:cxn ang="0">
                  <a:pos x="317906" y="3987"/>
                </a:cxn>
                <a:cxn ang="0">
                  <a:pos x="301840" y="14820"/>
                </a:cxn>
                <a:cxn ang="0">
                  <a:pos x="290995" y="30899"/>
                </a:cxn>
                <a:cxn ang="0">
                  <a:pos x="287007" y="50558"/>
                </a:cxn>
                <a:cxn ang="0">
                  <a:pos x="287007" y="257670"/>
                </a:cxn>
                <a:cxn ang="0">
                  <a:pos x="492493" y="257670"/>
                </a:cxn>
                <a:cxn ang="0">
                  <a:pos x="492493" y="50558"/>
                </a:cxn>
              </a:cxnLst>
              <a:rect l="T0" t="T1" r="T2" b="T3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3" name="object 16"/>
          <p:cNvGrpSpPr>
            <a:grpSpLocks/>
          </p:cNvGrpSpPr>
          <p:nvPr/>
        </p:nvGrpSpPr>
        <p:grpSpPr bwMode="auto">
          <a:xfrm>
            <a:off x="327025" y="5664200"/>
            <a:ext cx="2206625" cy="488950"/>
            <a:chOff x="320975" y="2634669"/>
            <a:chExt cx="1043940" cy="231775"/>
          </a:xfrm>
        </p:grpSpPr>
        <p:sp>
          <p:nvSpPr>
            <p:cNvPr id="51210" name="object 17"/>
            <p:cNvSpPr>
              <a:spLocks noChangeArrowheads="1"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0 w 1043940"/>
                <a:gd name="T1" fmla="*/ 0 h 231775"/>
                <a:gd name="T2" fmla="*/ 1043940 w 1043940"/>
                <a:gd name="T3" fmla="*/ 231775 h 231775"/>
              </a:gdLst>
              <a:ahLst/>
              <a:cxnLst>
                <a:cxn ang="0">
                  <a:pos x="989877" y="0"/>
                </a:cxn>
                <a:cxn ang="0">
                  <a:pos x="652305" y="0"/>
                </a:cxn>
                <a:cxn ang="0">
                  <a:pos x="652305" y="48930"/>
                </a:cxn>
                <a:cxn ang="0">
                  <a:pos x="940956" y="48930"/>
                </a:cxn>
                <a:cxn ang="0">
                  <a:pos x="940956" y="78277"/>
                </a:cxn>
                <a:cxn ang="0">
                  <a:pos x="94233" y="78277"/>
                </a:cxn>
                <a:cxn ang="0">
                  <a:pos x="42052" y="130463"/>
                </a:cxn>
                <a:cxn ang="0">
                  <a:pos x="0" y="130463"/>
                </a:cxn>
                <a:cxn ang="0">
                  <a:pos x="0" y="179391"/>
                </a:cxn>
                <a:cxn ang="0">
                  <a:pos x="42052" y="179391"/>
                </a:cxn>
                <a:cxn ang="0">
                  <a:pos x="94233" y="231576"/>
                </a:cxn>
                <a:cxn ang="0">
                  <a:pos x="678394" y="231576"/>
                </a:cxn>
                <a:cxn ang="0">
                  <a:pos x="678394" y="182648"/>
                </a:cxn>
                <a:cxn ang="0">
                  <a:pos x="114505" y="182648"/>
                </a:cxn>
                <a:cxn ang="0">
                  <a:pos x="86770" y="154926"/>
                </a:cxn>
                <a:cxn ang="0">
                  <a:pos x="114505" y="127209"/>
                </a:cxn>
                <a:cxn ang="0">
                  <a:pos x="989877" y="127209"/>
                </a:cxn>
                <a:cxn ang="0">
                  <a:pos x="989877" y="0"/>
                </a:cxn>
                <a:cxn ang="0">
                  <a:pos x="781138" y="127209"/>
                </a:cxn>
                <a:cxn ang="0">
                  <a:pos x="732210" y="127209"/>
                </a:cxn>
                <a:cxn ang="0">
                  <a:pos x="732210" y="231576"/>
                </a:cxn>
                <a:cxn ang="0">
                  <a:pos x="989877" y="231576"/>
                </a:cxn>
                <a:cxn ang="0">
                  <a:pos x="989877" y="182648"/>
                </a:cxn>
                <a:cxn ang="0">
                  <a:pos x="781138" y="182648"/>
                </a:cxn>
                <a:cxn ang="0">
                  <a:pos x="781138" y="127209"/>
                </a:cxn>
                <a:cxn ang="0">
                  <a:pos x="259293" y="127209"/>
                </a:cxn>
                <a:cxn ang="0">
                  <a:pos x="210366" y="127209"/>
                </a:cxn>
                <a:cxn ang="0">
                  <a:pos x="210366" y="182648"/>
                </a:cxn>
                <a:cxn ang="0">
                  <a:pos x="259293" y="182648"/>
                </a:cxn>
                <a:cxn ang="0">
                  <a:pos x="259293" y="127209"/>
                </a:cxn>
                <a:cxn ang="0">
                  <a:pos x="989877" y="127209"/>
                </a:cxn>
                <a:cxn ang="0">
                  <a:pos x="940956" y="127209"/>
                </a:cxn>
                <a:cxn ang="0">
                  <a:pos x="940956" y="182648"/>
                </a:cxn>
                <a:cxn ang="0">
                  <a:pos x="989877" y="182648"/>
                </a:cxn>
                <a:cxn ang="0">
                  <a:pos x="989877" y="179391"/>
                </a:cxn>
                <a:cxn ang="0">
                  <a:pos x="1043687" y="179391"/>
                </a:cxn>
                <a:cxn ang="0">
                  <a:pos x="1043687" y="130463"/>
                </a:cxn>
                <a:cxn ang="0">
                  <a:pos x="989877" y="130463"/>
                </a:cxn>
                <a:cxn ang="0">
                  <a:pos x="989877" y="127209"/>
                </a:cxn>
              </a:cxnLst>
              <a:rect l="T0" t="T1" r="T2" b="T3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1211" name="object 18"/>
            <p:cNvSpPr>
              <a:spLocks noChangeArrowheads="1"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0 w 257809"/>
                <a:gd name="T1" fmla="*/ 0 h 153669"/>
                <a:gd name="T2" fmla="*/ 257809 w 257809"/>
                <a:gd name="T3" fmla="*/ 153669 h 153669"/>
              </a:gdLst>
              <a:ahLst/>
              <a:cxnLst>
                <a:cxn ang="0">
                  <a:pos x="257666" y="0"/>
                </a:cxn>
                <a:cxn ang="0">
                  <a:pos x="0" y="0"/>
                </a:cxn>
                <a:cxn ang="0">
                  <a:pos x="0" y="153299"/>
                </a:cxn>
                <a:cxn ang="0">
                  <a:pos x="257666" y="153299"/>
                </a:cxn>
                <a:cxn ang="0">
                  <a:pos x="257666" y="0"/>
                </a:cxn>
              </a:cxnLst>
              <a:rect l="T0" t="T1" r="T2" b="T3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1" name="Заголовок 1"/>
          <p:cNvSpPr txBox="1">
            <a:spLocks/>
          </p:cNvSpPr>
          <p:nvPr/>
        </p:nvSpPr>
        <p:spPr>
          <a:xfrm>
            <a:off x="2853520" y="1195388"/>
            <a:ext cx="8728573" cy="3659187"/>
          </a:xfrm>
          <a:prstGeom prst="rect">
            <a:avLst/>
          </a:prstGeom>
        </p:spPr>
        <p:txBody>
          <a:bodyPr lIns="91438" tIns="45719" rIns="91438" bIns="45719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dirty="0" smtClean="0">
                <a:latin typeface="Arial" pitchFamily="34" charset="0"/>
                <a:cs typeface="Arial" pitchFamily="34" charset="0"/>
              </a:rPr>
              <a:t>1.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Darslikning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48-51-sahifalaridagi 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20-21-§ “M</a:t>
            </a:r>
            <a:r>
              <a:rPr lang="uz-Cyrl-UZ" sz="4000" b="1" dirty="0" smtClean="0">
                <a:latin typeface="Arial" pitchFamily="34" charset="0"/>
                <a:cs typeface="Arial" pitchFamily="34" charset="0"/>
              </a:rPr>
              <a:t>ateri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k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iqlimi</a:t>
            </a:r>
            <a:r>
              <a:rPr lang="uz-Cyrl-UZ" sz="4000" b="1" dirty="0" smtClean="0">
                <a:latin typeface="Arial" pitchFamily="34" charset="0"/>
                <a:cs typeface="Arial" pitchFamily="34" charset="0"/>
              </a:rPr>
              <a:t>ning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xususiyatlari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”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mavzularini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o‘qish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savollarga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javob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yozish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  <p:sp>
        <p:nvSpPr>
          <p:cNvPr id="51208" name="Прямоугольник 22"/>
          <p:cNvSpPr>
            <a:spLocks noChangeArrowheads="1"/>
          </p:cNvSpPr>
          <p:nvPr/>
        </p:nvSpPr>
        <p:spPr bwMode="auto">
          <a:xfrm>
            <a:off x="457200" y="28575"/>
            <a:ext cx="11404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 algn="ctr"/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ru-RU" sz="4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topshiriqlar</a:t>
            </a:r>
            <a:r>
              <a:rPr lang="en-US" altLang="ru-RU" sz="4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altLang="ru-RU" sz="4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9" name="Picture 4" descr="Какашки», «Свинюшки» и алкоголь. - Иван, тот, кому не все равно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08431" y="5207227"/>
            <a:ext cx="1269303" cy="1402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70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231" y="1148896"/>
            <a:ext cx="55603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maydonining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katta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kichik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qismini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egallaydigan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endParaRPr lang="en-US" sz="40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nomini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aniqlang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6335677"/>
              </p:ext>
            </p:extLst>
          </p:nvPr>
        </p:nvGraphicFramePr>
        <p:xfrm>
          <a:off x="6512837" y="1215571"/>
          <a:ext cx="5101827" cy="4489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9" name="Image" r:id="rId3" imgW="4037760" imgH="3022200" progId="Photoshop.Image.13">
                  <p:embed/>
                </p:oleObj>
              </mc:Choice>
              <mc:Fallback>
                <p:oleObj name="Image" r:id="rId3" imgW="4037760" imgH="3022200" progId="Photoshop.Image.1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512837" y="1215571"/>
                        <a:ext cx="5101827" cy="4489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 descr="question_mark_PNG5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9934" y="4452345"/>
            <a:ext cx="2198028" cy="21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62210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4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materigi</a:t>
            </a:r>
            <a:r>
              <a:rPr lang="en-US" sz="54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400" kern="0" spc="21" dirty="0" err="1" smtClean="0">
                <a:solidFill>
                  <a:sysClr val="window" lastClr="FFFFFF"/>
                </a:solidFill>
              </a:rPr>
              <a:t>iqlimi</a:t>
            </a:r>
            <a:endParaRPr lang="en-US" sz="54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5776" y="1282246"/>
            <a:ext cx="495299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Afrika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materigidagi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issiq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nam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sovuq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va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eng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latin typeface="Arial" pitchFamily="34" charset="0"/>
                <a:cs typeface="Arial" pitchFamily="34" charset="0"/>
              </a:rPr>
              <a:t>quruq</a:t>
            </a:r>
            <a:r>
              <a:rPr lang="en-US" sz="4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hududlarni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aniqlang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/>
          </a:p>
        </p:txBody>
      </p:sp>
      <p:pic>
        <p:nvPicPr>
          <p:cNvPr id="9" name="Picture 2" descr="Африка. Рельеф и геологическое строение, природные ресурсы - Morege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825" y="1122764"/>
            <a:ext cx="4750187" cy="53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question_mark_PNG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8884" y="4259922"/>
            <a:ext cx="2198028" cy="219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800654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5000" kern="0" spc="21" dirty="0" err="1" smtClean="0">
                <a:solidFill>
                  <a:sysClr val="window" lastClr="FFFFFF"/>
                </a:solidFill>
              </a:rPr>
              <a:t>Afrika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materigining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iqlim</a:t>
            </a:r>
            <a:r>
              <a:rPr lang="en-US" sz="5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5000" kern="0" spc="21" dirty="0" err="1" smtClean="0">
                <a:solidFill>
                  <a:sysClr val="window" lastClr="FFFFFF"/>
                </a:solidFill>
              </a:rPr>
              <a:t>mintaqalari</a:t>
            </a:r>
            <a:endParaRPr lang="en-US" sz="5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7172" name="Picture 4" descr="Урок географии на тему &quot;Климат Африки&quot;. 7-й клас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5" t="10549"/>
          <a:stretch/>
        </p:blipFill>
        <p:spPr bwMode="auto">
          <a:xfrm>
            <a:off x="286691" y="996496"/>
            <a:ext cx="6258964" cy="58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8915" y="1711105"/>
            <a:ext cx="1747319" cy="552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798336" y="3902515"/>
            <a:ext cx="1747319" cy="552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009176" y="5541664"/>
            <a:ext cx="1747319" cy="552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62622" y="1165052"/>
            <a:ext cx="63328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Yozuvsiz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materikning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iqlim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mintaqalari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xaritasini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tushiring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/>
          </a:p>
        </p:txBody>
      </p:sp>
      <p:pic>
        <p:nvPicPr>
          <p:cNvPr id="10" name="Рисунок 9" descr="question_mark_PNG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83541" y="3331972"/>
            <a:ext cx="2485822" cy="2485822"/>
          </a:xfrm>
          <a:prstGeom prst="rect">
            <a:avLst/>
          </a:prstGeom>
        </p:spPr>
      </p:pic>
      <p:pic>
        <p:nvPicPr>
          <p:cNvPr id="11" name="Picture 2" descr="Классификация климатов Алисова — Википедия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654"/>
          <a:stretch/>
        </p:blipFill>
        <p:spPr bwMode="auto">
          <a:xfrm>
            <a:off x="4996067" y="3719597"/>
            <a:ext cx="4053942" cy="280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6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8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950696" y="75018"/>
            <a:ext cx="10278534" cy="646766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4000" kern="0" spc="21" dirty="0" err="1" smtClean="0">
                <a:solidFill>
                  <a:sysClr val="window" lastClr="FFFFFF"/>
                </a:solidFill>
              </a:rPr>
              <a:t>Materikni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o‘rab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turgan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oqimlarni</a:t>
            </a:r>
            <a:r>
              <a:rPr lang="en-US" sz="4000" kern="0" spc="21" dirty="0" smtClean="0">
                <a:solidFill>
                  <a:sysClr val="window" lastClr="FFFFFF"/>
                </a:solidFill>
              </a:rPr>
              <a:t> </a:t>
            </a:r>
            <a:r>
              <a:rPr lang="en-US" sz="4000" kern="0" spc="21" dirty="0" err="1" smtClean="0">
                <a:solidFill>
                  <a:sysClr val="window" lastClr="FFFFFF"/>
                </a:solidFill>
              </a:rPr>
              <a:t>tushiring</a:t>
            </a:r>
            <a:endParaRPr lang="en-US" sz="4000" kern="0" spc="21" dirty="0">
              <a:solidFill>
                <a:sysClr val="window" lastClr="FFFFFF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 t="3906" r="-444" b="3070"/>
          <a:stretch/>
        </p:blipFill>
        <p:spPr>
          <a:xfrm>
            <a:off x="438149" y="1063453"/>
            <a:ext cx="4638676" cy="56207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603" y="1015749"/>
            <a:ext cx="4081128" cy="5716185"/>
          </a:xfrm>
          <a:prstGeom prst="rect">
            <a:avLst/>
          </a:prstGeom>
        </p:spPr>
      </p:pic>
      <p:pic>
        <p:nvPicPr>
          <p:cNvPr id="7" name="Рисунок 6" descr="question_mark_PNG5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5491" y="3504402"/>
            <a:ext cx="2841171" cy="2841171"/>
          </a:xfrm>
          <a:prstGeom prst="rect">
            <a:avLst/>
          </a:prstGeom>
        </p:spPr>
      </p:pic>
      <p:pic>
        <p:nvPicPr>
          <p:cNvPr id="8" name="Picture 2" descr="Африка. Рельеф и геологическое строение, природные ресурсы - Morege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726" y="1141814"/>
            <a:ext cx="1991290" cy="223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7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Самая южная точка Африки – мыс Игольны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5" b="5429"/>
          <a:stretch/>
        </p:blipFill>
        <p:spPr bwMode="auto">
          <a:xfrm>
            <a:off x="9172213" y="1828037"/>
            <a:ext cx="2781201" cy="307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Интересные факты о Восточной Африк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091" y="1871482"/>
            <a:ext cx="2746362" cy="302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Альмади — Википеди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307" y="1868223"/>
            <a:ext cx="2772787" cy="303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Крайние точки Африки: координаты мыса Бен-Секка. Белый мыс и город ..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62"/>
          <a:stretch/>
        </p:blipFill>
        <p:spPr bwMode="auto">
          <a:xfrm>
            <a:off x="169334" y="1862664"/>
            <a:ext cx="2935110" cy="303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93265" y="1862667"/>
            <a:ext cx="2740829" cy="303671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238585" y="1205960"/>
            <a:ext cx="11714829" cy="406649"/>
          </a:xfrm>
          <a:custGeom>
            <a:avLst/>
            <a:gdLst/>
            <a:ahLst/>
            <a:cxnLst/>
            <a:rect l="l" t="t" r="r" b="b"/>
            <a:pathLst>
              <a:path w="4895850" h="192404">
                <a:moveTo>
                  <a:pt x="4895596" y="0"/>
                </a:moveTo>
                <a:lnTo>
                  <a:pt x="0" y="0"/>
                </a:lnTo>
                <a:lnTo>
                  <a:pt x="0" y="192011"/>
                </a:lnTo>
                <a:lnTo>
                  <a:pt x="4895596" y="192011"/>
                </a:lnTo>
                <a:lnTo>
                  <a:pt x="4895596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169334" y="1862667"/>
            <a:ext cx="2935110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180740" y="1862666"/>
            <a:ext cx="2746362" cy="30367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3485354" y="-8815"/>
            <a:ext cx="591396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Buni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bilasizmi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?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90" y="1862666"/>
            <a:ext cx="2746362" cy="305767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15"/>
          <p:cNvSpPr txBox="1"/>
          <p:nvPr/>
        </p:nvSpPr>
        <p:spPr>
          <a:xfrm>
            <a:off x="184267" y="1862666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A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7" name="object 15"/>
          <p:cNvSpPr txBox="1"/>
          <p:nvPr/>
        </p:nvSpPr>
        <p:spPr>
          <a:xfrm>
            <a:off x="3275983" y="1871483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B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8" name="object 15"/>
          <p:cNvSpPr txBox="1"/>
          <p:nvPr/>
        </p:nvSpPr>
        <p:spPr>
          <a:xfrm>
            <a:off x="6262617" y="1828037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C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29" name="object 15"/>
          <p:cNvSpPr txBox="1"/>
          <p:nvPr/>
        </p:nvSpPr>
        <p:spPr>
          <a:xfrm>
            <a:off x="9181501" y="1837494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D</a:t>
            </a:r>
            <a:endParaRPr lang="en-US" sz="4000" b="1" spc="-32" dirty="0">
              <a:latin typeface="Arial"/>
              <a:cs typeface="Arial"/>
            </a:endParaRPr>
          </a:p>
        </p:txBody>
      </p:sp>
      <p:pic>
        <p:nvPicPr>
          <p:cNvPr id="18" name="Рисунок 17" descr="question_mark_PNG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54718" y="5737310"/>
            <a:ext cx="1082535" cy="1082535"/>
          </a:xfrm>
          <a:prstGeom prst="rect">
            <a:avLst/>
          </a:prstGeom>
        </p:spPr>
      </p:pic>
      <p:sp>
        <p:nvSpPr>
          <p:cNvPr id="21" name="object 15"/>
          <p:cNvSpPr txBox="1"/>
          <p:nvPr/>
        </p:nvSpPr>
        <p:spPr>
          <a:xfrm>
            <a:off x="9520748" y="4918631"/>
            <a:ext cx="2084130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Igna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485354" y="4989908"/>
            <a:ext cx="2356650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Almadi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520748" y="4908191"/>
            <a:ext cx="2207045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Ras-Xafun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238585" y="4899374"/>
            <a:ext cx="2640417" cy="132116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Ras</a:t>
            </a:r>
            <a:r>
              <a:rPr lang="en-US" sz="2800" b="1" spc="-21" dirty="0" smtClean="0">
                <a:latin typeface="Arial"/>
                <a:cs typeface="Arial"/>
              </a:rPr>
              <a:t>-Engel (Ben-</a:t>
            </a:r>
            <a:r>
              <a:rPr lang="en-US" sz="2800" b="1" spc="-21" dirty="0" err="1" smtClean="0">
                <a:latin typeface="Arial"/>
                <a:cs typeface="Arial"/>
              </a:rPr>
              <a:t>Sekka</a:t>
            </a:r>
            <a:r>
              <a:rPr lang="en-US" sz="2800" b="1" spc="-21" dirty="0" smtClean="0">
                <a:latin typeface="Arial"/>
                <a:cs typeface="Arial"/>
              </a:rPr>
              <a:t>)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520748" y="4391695"/>
            <a:ext cx="2276300" cy="29299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1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/>
          <p:cNvGraphicFramePr>
            <a:graphicFrameLocks noChangeAspect="1"/>
          </p:cNvGraphicFramePr>
          <p:nvPr>
            <p:extLst/>
          </p:nvPr>
        </p:nvGraphicFramePr>
        <p:xfrm>
          <a:off x="1492480" y="856689"/>
          <a:ext cx="4800600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r:id="rId3" imgW="6400000" imgH="8063492" progId="">
                  <p:embed/>
                </p:oleObj>
              </mc:Choice>
              <mc:Fallback>
                <p:oleObj r:id="rId3" imgW="6400000" imgH="806349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480" y="856689"/>
                        <a:ext cx="4800600" cy="6048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object 2">
            <a:extLst>
              <a:ext uri="{FF2B5EF4-FFF2-40B4-BE49-F238E27FC236}">
                <a16:creationId xmlns=""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18043" y="0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4" name="object 2">
            <a:extLst>
              <a:ext uri="{FF2B5EF4-FFF2-40B4-BE49-F238E27FC236}">
                <a16:creationId xmlns="" xmlns:a16="http://schemas.microsoft.com/office/drawing/2014/main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4418" y="-189722"/>
            <a:ext cx="10908896" cy="1139208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4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</a:t>
            </a: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materigining</a:t>
            </a: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chekka</a:t>
            </a:r>
            <a:r>
              <a:rPr lang="en-US" sz="4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nuqtalari</a:t>
            </a:r>
            <a:endParaRPr lang="ru-RU" sz="48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530600" y="5524500"/>
            <a:ext cx="1282700" cy="3810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ая выноска 11"/>
          <p:cNvSpPr/>
          <p:nvPr/>
        </p:nvSpPr>
        <p:spPr>
          <a:xfrm>
            <a:off x="115312" y="2654300"/>
            <a:ext cx="1349164" cy="373998"/>
          </a:xfrm>
          <a:prstGeom prst="wedgeRectCallout">
            <a:avLst>
              <a:gd name="adj1" fmla="val 61331"/>
              <a:gd name="adj2" fmla="val 13520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Almadi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745110" y="1271824"/>
            <a:ext cx="1719074" cy="321827"/>
          </a:xfrm>
          <a:prstGeom prst="wedgeRectCallout">
            <a:avLst>
              <a:gd name="adj1" fmla="val 42832"/>
              <a:gd name="adj2" fmla="val 1312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-Engel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5455339" y="2641600"/>
            <a:ext cx="1656661" cy="629854"/>
          </a:xfrm>
          <a:prstGeom prst="wedgeRectCallout">
            <a:avLst>
              <a:gd name="adj1" fmla="val -26842"/>
              <a:gd name="adj2" fmla="val 6421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Ras-Xafun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2792697" y="6414904"/>
            <a:ext cx="1064240" cy="294196"/>
          </a:xfrm>
          <a:prstGeom prst="wedgeRectCallout">
            <a:avLst>
              <a:gd name="adj1" fmla="val 42482"/>
              <a:gd name="adj2" fmla="val -8850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ятно 1 24"/>
          <p:cNvSpPr/>
          <p:nvPr/>
        </p:nvSpPr>
        <p:spPr>
          <a:xfrm>
            <a:off x="1599959" y="3182234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ятно 1 25"/>
          <p:cNvSpPr/>
          <p:nvPr/>
        </p:nvSpPr>
        <p:spPr>
          <a:xfrm>
            <a:off x="3253947" y="1791529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ятно 1 26"/>
          <p:cNvSpPr/>
          <p:nvPr/>
        </p:nvSpPr>
        <p:spPr>
          <a:xfrm>
            <a:off x="5748866" y="3360691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ятно 1 27"/>
          <p:cNvSpPr/>
          <p:nvPr/>
        </p:nvSpPr>
        <p:spPr>
          <a:xfrm>
            <a:off x="3810895" y="6131268"/>
            <a:ext cx="145151" cy="190144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518599" y="4165600"/>
            <a:ext cx="46949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олилиния 28"/>
          <p:cNvSpPr/>
          <p:nvPr/>
        </p:nvSpPr>
        <p:spPr>
          <a:xfrm>
            <a:off x="2673350" y="1695450"/>
            <a:ext cx="196850" cy="2971800"/>
          </a:xfrm>
          <a:custGeom>
            <a:avLst/>
            <a:gdLst>
              <a:gd name="connsiteX0" fmla="*/ 196850 w 196850"/>
              <a:gd name="connsiteY0" fmla="*/ 0 h 2971800"/>
              <a:gd name="connsiteX1" fmla="*/ 133350 w 196850"/>
              <a:gd name="connsiteY1" fmla="*/ 476250 h 2971800"/>
              <a:gd name="connsiteX2" fmla="*/ 82550 w 196850"/>
              <a:gd name="connsiteY2" fmla="*/ 1092200 h 2971800"/>
              <a:gd name="connsiteX3" fmla="*/ 63500 w 196850"/>
              <a:gd name="connsiteY3" fmla="*/ 1308100 h 2971800"/>
              <a:gd name="connsiteX4" fmla="*/ 50800 w 196850"/>
              <a:gd name="connsiteY4" fmla="*/ 1752600 h 2971800"/>
              <a:gd name="connsiteX5" fmla="*/ 12700 w 196850"/>
              <a:gd name="connsiteY5" fmla="*/ 2228850 h 2971800"/>
              <a:gd name="connsiteX6" fmla="*/ 12700 w 196850"/>
              <a:gd name="connsiteY6" fmla="*/ 2476500 h 2971800"/>
              <a:gd name="connsiteX7" fmla="*/ 0 w 196850"/>
              <a:gd name="connsiteY7" fmla="*/ 2971800 h 2971800"/>
              <a:gd name="connsiteX8" fmla="*/ 0 w 196850"/>
              <a:gd name="connsiteY8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6850" h="2971800">
                <a:moveTo>
                  <a:pt x="196850" y="0"/>
                </a:moveTo>
                <a:cubicBezTo>
                  <a:pt x="174625" y="147108"/>
                  <a:pt x="152400" y="294217"/>
                  <a:pt x="133350" y="476250"/>
                </a:cubicBezTo>
                <a:cubicBezTo>
                  <a:pt x="114300" y="658283"/>
                  <a:pt x="94192" y="953558"/>
                  <a:pt x="82550" y="1092200"/>
                </a:cubicBezTo>
                <a:cubicBezTo>
                  <a:pt x="70908" y="1230842"/>
                  <a:pt x="68792" y="1198033"/>
                  <a:pt x="63500" y="1308100"/>
                </a:cubicBezTo>
                <a:cubicBezTo>
                  <a:pt x="58208" y="1418167"/>
                  <a:pt x="59267" y="1599142"/>
                  <a:pt x="50800" y="1752600"/>
                </a:cubicBezTo>
                <a:cubicBezTo>
                  <a:pt x="42333" y="1906058"/>
                  <a:pt x="19050" y="2108200"/>
                  <a:pt x="12700" y="2228850"/>
                </a:cubicBezTo>
                <a:cubicBezTo>
                  <a:pt x="6350" y="2349500"/>
                  <a:pt x="14817" y="2352675"/>
                  <a:pt x="12700" y="2476500"/>
                </a:cubicBezTo>
                <a:cubicBezTo>
                  <a:pt x="10583" y="2600325"/>
                  <a:pt x="0" y="2971800"/>
                  <a:pt x="0" y="2971800"/>
                </a:cubicBezTo>
                <a:lnTo>
                  <a:pt x="0" y="297180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object 15"/>
          <p:cNvSpPr txBox="1"/>
          <p:nvPr/>
        </p:nvSpPr>
        <p:spPr>
          <a:xfrm>
            <a:off x="6818385" y="1067364"/>
            <a:ext cx="4615282" cy="4593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Shimoliy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chekka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6" name="object 15"/>
          <p:cNvSpPr txBox="1"/>
          <p:nvPr/>
        </p:nvSpPr>
        <p:spPr>
          <a:xfrm>
            <a:off x="6474159" y="1665856"/>
            <a:ext cx="5303735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Ras</a:t>
            </a:r>
            <a:r>
              <a:rPr lang="en-US" sz="2800" b="1" spc="-21" dirty="0" smtClean="0">
                <a:latin typeface="Arial"/>
                <a:cs typeface="Arial"/>
              </a:rPr>
              <a:t>-Engel (Ben-</a:t>
            </a:r>
            <a:r>
              <a:rPr lang="en-US" sz="2800" b="1" spc="-21" dirty="0" err="1" smtClean="0">
                <a:latin typeface="Arial"/>
                <a:cs typeface="Arial"/>
              </a:rPr>
              <a:t>Sekka</a:t>
            </a:r>
            <a:r>
              <a:rPr lang="en-US" sz="2800" b="1" spc="-21" dirty="0" smtClean="0">
                <a:latin typeface="Arial"/>
                <a:cs typeface="Arial"/>
              </a:rPr>
              <a:t>)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8" name="object 15"/>
          <p:cNvSpPr txBox="1"/>
          <p:nvPr/>
        </p:nvSpPr>
        <p:spPr>
          <a:xfrm>
            <a:off x="7260923" y="2342282"/>
            <a:ext cx="4293602" cy="4593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G‘arbiy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chekka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9" name="object 15"/>
          <p:cNvSpPr txBox="1"/>
          <p:nvPr/>
        </p:nvSpPr>
        <p:spPr>
          <a:xfrm>
            <a:off x="7050089" y="3550835"/>
            <a:ext cx="4383578" cy="4593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Sharqiy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chekka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41" name="object 15"/>
          <p:cNvSpPr txBox="1"/>
          <p:nvPr/>
        </p:nvSpPr>
        <p:spPr>
          <a:xfrm>
            <a:off x="7892546" y="2837902"/>
            <a:ext cx="2815159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Almadi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42" name="object 15"/>
          <p:cNvSpPr txBox="1"/>
          <p:nvPr/>
        </p:nvSpPr>
        <p:spPr>
          <a:xfrm>
            <a:off x="7591160" y="4053000"/>
            <a:ext cx="3253917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Ras-Xafun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44" name="object 15"/>
          <p:cNvSpPr txBox="1"/>
          <p:nvPr/>
        </p:nvSpPr>
        <p:spPr>
          <a:xfrm>
            <a:off x="3520586" y="1564570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A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45" name="object 15"/>
          <p:cNvSpPr txBox="1"/>
          <p:nvPr/>
        </p:nvSpPr>
        <p:spPr>
          <a:xfrm>
            <a:off x="1816230" y="2935855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B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46" name="object 15"/>
          <p:cNvSpPr txBox="1"/>
          <p:nvPr/>
        </p:nvSpPr>
        <p:spPr>
          <a:xfrm>
            <a:off x="5652469" y="3558845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C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47" name="object 15"/>
          <p:cNvSpPr txBox="1"/>
          <p:nvPr/>
        </p:nvSpPr>
        <p:spPr>
          <a:xfrm>
            <a:off x="4068874" y="5827388"/>
            <a:ext cx="504365" cy="644061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4000" b="1" spc="-21" dirty="0" smtClean="0">
                <a:latin typeface="Arial"/>
                <a:cs typeface="Arial"/>
              </a:rPr>
              <a:t>D</a:t>
            </a:r>
            <a:endParaRPr lang="en-US" sz="4000" b="1" spc="-32" dirty="0">
              <a:latin typeface="Arial"/>
              <a:cs typeface="Arial"/>
            </a:endParaRPr>
          </a:p>
        </p:txBody>
      </p:sp>
      <p:sp>
        <p:nvSpPr>
          <p:cNvPr id="50" name="object 15"/>
          <p:cNvSpPr txBox="1"/>
          <p:nvPr/>
        </p:nvSpPr>
        <p:spPr>
          <a:xfrm>
            <a:off x="6851420" y="4872373"/>
            <a:ext cx="4615282" cy="459395"/>
          </a:xfrm>
          <a:prstGeom prst="rect">
            <a:avLst/>
          </a:prstGeom>
          <a:solidFill>
            <a:srgbClr val="92D050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Janubiy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chekka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nuqtasi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51" name="object 15"/>
          <p:cNvSpPr txBox="1"/>
          <p:nvPr/>
        </p:nvSpPr>
        <p:spPr>
          <a:xfrm>
            <a:off x="7293958" y="5367993"/>
            <a:ext cx="3419317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err="1" smtClean="0">
                <a:latin typeface="Arial"/>
                <a:cs typeface="Arial"/>
              </a:rPr>
              <a:t>Igna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burni</a:t>
            </a:r>
            <a:endParaRPr lang="en-US" sz="2800" b="1" spc="-32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16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02" y="1210733"/>
            <a:ext cx="2538271" cy="3069951"/>
          </a:xfrm>
          <a:prstGeom prst="rect">
            <a:avLst/>
          </a:prstGeom>
        </p:spPr>
      </p:pic>
      <p:pic>
        <p:nvPicPr>
          <p:cNvPr id="16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10" y="1276037"/>
            <a:ext cx="2759147" cy="30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Биография Бартоломеу Диа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15" y="1265555"/>
            <a:ext cx="2736090" cy="30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бн Баттута цитаты (13 цитат) | Цитаты известных личнос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0" y="1237506"/>
            <a:ext cx="2639332" cy="30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95248" y="1265555"/>
            <a:ext cx="2740829" cy="303671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331476" y="1265556"/>
            <a:ext cx="2761544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225039" y="1210733"/>
            <a:ext cx="2525485" cy="30367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0" y="32176"/>
            <a:ext cx="119600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Mosini</a:t>
            </a:r>
            <a:r>
              <a:rPr lang="en-US" sz="54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toping …</a:t>
            </a:r>
            <a:endParaRPr lang="ru-RU" sz="5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89" y="1255071"/>
            <a:ext cx="2746362" cy="305767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324800" y="4296412"/>
            <a:ext cx="2329083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1. </a:t>
            </a:r>
            <a:r>
              <a:rPr lang="en-US" sz="2800" b="1" spc="-21" dirty="0" err="1" smtClean="0">
                <a:latin typeface="Arial"/>
                <a:cs typeface="Arial"/>
              </a:rPr>
              <a:t>Ibn</a:t>
            </a:r>
            <a:r>
              <a:rPr lang="en-US" sz="2800" b="1" spc="-21" dirty="0" smtClean="0">
                <a:latin typeface="Arial"/>
                <a:cs typeface="Arial"/>
              </a:rPr>
              <a:t> Battuta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352768" y="4310666"/>
            <a:ext cx="2652612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2. </a:t>
            </a:r>
            <a:r>
              <a:rPr lang="en-US" sz="2800" b="1" spc="-21" dirty="0" err="1" smtClean="0">
                <a:latin typeface="Arial"/>
                <a:cs typeface="Arial"/>
              </a:rPr>
              <a:t>Bartolomeu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Diash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582205" y="4333714"/>
            <a:ext cx="2084130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3. </a:t>
            </a:r>
            <a:r>
              <a:rPr lang="en-US" sz="2800" b="1" spc="-21" dirty="0" err="1" smtClean="0">
                <a:latin typeface="Arial"/>
                <a:cs typeface="Arial"/>
              </a:rPr>
              <a:t>Vasko</a:t>
            </a:r>
            <a:r>
              <a:rPr lang="en-US" sz="2800" b="1" spc="-21" dirty="0" smtClean="0">
                <a:latin typeface="Arial"/>
                <a:cs typeface="Arial"/>
              </a:rPr>
              <a:t> da Gama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9255387" y="4274370"/>
            <a:ext cx="2452899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4. David Livingston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085365" y="5164652"/>
            <a:ext cx="2890417" cy="1200329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Nil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havzasini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Sahroyi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Kabirni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206216" y="5208750"/>
            <a:ext cx="2786157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janubi-g‘arbiy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qirg‘oqlarini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quyilish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joyini,Yaxshi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Umid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18255" y="5301083"/>
            <a:ext cx="2841708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Hidistonga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1178" y="5106463"/>
            <a:ext cx="3045053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Kalaxari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Nyasa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llarini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702" y="1210733"/>
            <a:ext cx="2538271" cy="3069951"/>
          </a:xfrm>
          <a:prstGeom prst="rect">
            <a:avLst/>
          </a:prstGeom>
        </p:spPr>
      </p:pic>
      <p:pic>
        <p:nvPicPr>
          <p:cNvPr id="16" name="Picture 2" descr="Где родился Васко да Гама? | KONSPEKTY.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810" y="1276037"/>
            <a:ext cx="2759147" cy="303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Биография Бартоломеу Диа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15" y="1265555"/>
            <a:ext cx="2736090" cy="303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Ибн Баттута цитаты (13 цитат) | Цитаты известных личносте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0" y="1237506"/>
            <a:ext cx="2639332" cy="307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28699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1" name="object 6"/>
          <p:cNvSpPr/>
          <p:nvPr/>
        </p:nvSpPr>
        <p:spPr>
          <a:xfrm>
            <a:off x="3295248" y="1265555"/>
            <a:ext cx="2740829" cy="3036711"/>
          </a:xfrm>
          <a:custGeom>
            <a:avLst/>
            <a:gdLst/>
            <a:ahLst/>
            <a:cxnLst/>
            <a:rect l="l" t="t" r="r" b="b"/>
            <a:pathLst>
              <a:path w="1572895" h="1610360">
                <a:moveTo>
                  <a:pt x="0" y="1609852"/>
                </a:moveTo>
                <a:lnTo>
                  <a:pt x="1572386" y="1609852"/>
                </a:lnTo>
                <a:lnTo>
                  <a:pt x="1572386" y="0"/>
                </a:lnTo>
                <a:lnTo>
                  <a:pt x="0" y="0"/>
                </a:lnTo>
                <a:lnTo>
                  <a:pt x="0" y="1609852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0"/>
          <p:cNvSpPr/>
          <p:nvPr/>
        </p:nvSpPr>
        <p:spPr>
          <a:xfrm>
            <a:off x="331476" y="1265556"/>
            <a:ext cx="2761544" cy="3036711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4"/>
          <p:cNvSpPr/>
          <p:nvPr/>
        </p:nvSpPr>
        <p:spPr>
          <a:xfrm>
            <a:off x="9225039" y="1210733"/>
            <a:ext cx="2525485" cy="3036712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Прямоугольник 22"/>
          <p:cNvSpPr/>
          <p:nvPr/>
        </p:nvSpPr>
        <p:spPr>
          <a:xfrm>
            <a:off x="0" y="32176"/>
            <a:ext cx="1196007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Afrika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materigini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o‘rgangan</a:t>
            </a:r>
            <a:r>
              <a:rPr lang="en-US" sz="5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</a:t>
            </a:r>
            <a:r>
              <a:rPr lang="en-US" sz="5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sayyohlar</a:t>
            </a:r>
            <a:endParaRPr lang="ru-RU" sz="5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object 14"/>
          <p:cNvSpPr/>
          <p:nvPr/>
        </p:nvSpPr>
        <p:spPr>
          <a:xfrm>
            <a:off x="6251089" y="1255071"/>
            <a:ext cx="2746362" cy="3057677"/>
          </a:xfrm>
          <a:custGeom>
            <a:avLst/>
            <a:gdLst/>
            <a:ahLst/>
            <a:cxnLst/>
            <a:rect l="l" t="t" r="r" b="b"/>
            <a:pathLst>
              <a:path w="1576070" h="1613535">
                <a:moveTo>
                  <a:pt x="0" y="1613027"/>
                </a:moveTo>
                <a:lnTo>
                  <a:pt x="1575562" y="1613027"/>
                </a:lnTo>
                <a:lnTo>
                  <a:pt x="1575562" y="0"/>
                </a:lnTo>
                <a:lnTo>
                  <a:pt x="0" y="0"/>
                </a:lnTo>
                <a:lnTo>
                  <a:pt x="0" y="1613027"/>
                </a:lnTo>
                <a:close/>
              </a:path>
            </a:pathLst>
          </a:custGeom>
          <a:ln w="3175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5"/>
          <p:cNvSpPr txBox="1"/>
          <p:nvPr/>
        </p:nvSpPr>
        <p:spPr>
          <a:xfrm>
            <a:off x="331476" y="4296412"/>
            <a:ext cx="2322407" cy="4593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1. </a:t>
            </a:r>
            <a:r>
              <a:rPr lang="en-US" sz="2800" b="1" spc="-21" dirty="0" err="1" smtClean="0">
                <a:latin typeface="Arial"/>
                <a:cs typeface="Arial"/>
              </a:rPr>
              <a:t>Ibn</a:t>
            </a:r>
            <a:r>
              <a:rPr lang="en-US" sz="2800" b="1" spc="-21" dirty="0" smtClean="0">
                <a:latin typeface="Arial"/>
                <a:cs typeface="Arial"/>
              </a:rPr>
              <a:t> Battuta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4" name="object 15"/>
          <p:cNvSpPr txBox="1"/>
          <p:nvPr/>
        </p:nvSpPr>
        <p:spPr>
          <a:xfrm>
            <a:off x="3316115" y="4310666"/>
            <a:ext cx="2719444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2. </a:t>
            </a:r>
            <a:r>
              <a:rPr lang="en-US" sz="2800" b="1" spc="-21" dirty="0" err="1" smtClean="0">
                <a:latin typeface="Arial"/>
                <a:cs typeface="Arial"/>
              </a:rPr>
              <a:t>Bartolomeu</a:t>
            </a:r>
            <a:r>
              <a:rPr lang="en-US" sz="2800" b="1" spc="-21" dirty="0" smtClean="0">
                <a:latin typeface="Arial"/>
                <a:cs typeface="Arial"/>
              </a:rPr>
              <a:t> </a:t>
            </a:r>
            <a:r>
              <a:rPr lang="en-US" sz="2800" b="1" spc="-21" dirty="0" err="1" smtClean="0">
                <a:latin typeface="Arial"/>
                <a:cs typeface="Arial"/>
              </a:rPr>
              <a:t>Diash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5" name="object 15"/>
          <p:cNvSpPr txBox="1"/>
          <p:nvPr/>
        </p:nvSpPr>
        <p:spPr>
          <a:xfrm>
            <a:off x="6385376" y="4333714"/>
            <a:ext cx="2405539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3. </a:t>
            </a:r>
            <a:r>
              <a:rPr lang="en-US" sz="2800" b="1" spc="-21" dirty="0" err="1" smtClean="0">
                <a:latin typeface="Arial"/>
                <a:cs typeface="Arial"/>
              </a:rPr>
              <a:t>Vasko</a:t>
            </a:r>
            <a:r>
              <a:rPr lang="en-US" sz="2800" b="1" spc="-21" dirty="0" smtClean="0">
                <a:latin typeface="Arial"/>
                <a:cs typeface="Arial"/>
              </a:rPr>
              <a:t> da Gama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30" name="object 15"/>
          <p:cNvSpPr txBox="1"/>
          <p:nvPr/>
        </p:nvSpPr>
        <p:spPr>
          <a:xfrm>
            <a:off x="9255387" y="4301529"/>
            <a:ext cx="2452899" cy="89028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28232" rIns="0" bIns="0" rtlCol="0">
            <a:spAutoFit/>
          </a:bodyPr>
          <a:lstStyle/>
          <a:p>
            <a:pPr marL="26887" algn="ctr">
              <a:spcBef>
                <a:spcPts val="222"/>
              </a:spcBef>
            </a:pPr>
            <a:r>
              <a:rPr lang="en-US" sz="2800" b="1" spc="-21" dirty="0" smtClean="0">
                <a:latin typeface="Arial"/>
                <a:cs typeface="Arial"/>
              </a:rPr>
              <a:t>4. David Livingston</a:t>
            </a:r>
            <a:endParaRPr lang="en-US" sz="2800" b="1" spc="-32" dirty="0">
              <a:latin typeface="Arial"/>
              <a:cs typeface="Arial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348" y="5072638"/>
            <a:ext cx="2849760" cy="1200329"/>
          </a:xfrm>
          <a:prstGeom prst="rect">
            <a:avLst/>
          </a:prstGeom>
          <a:solidFill>
            <a:srgbClr val="66FFCC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shimoliy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sharqiy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sohillarini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Nil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havzasini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Sahroyi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Kabirni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93020" y="5191811"/>
            <a:ext cx="2891637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Afrikaning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janubi-g‘arbiy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qirg‘oqlarini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daryosi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quyilish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joyini,Yaxshi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Umid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burnini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o‘rgangan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93743" y="5349638"/>
            <a:ext cx="2861054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B.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Hidistonga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boradigan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dengiz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yo‘lini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ochgan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026434" y="5200948"/>
            <a:ext cx="3182043" cy="147732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A.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Kalaxari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Zambezi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Kongo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daryo</a:t>
            </a:r>
            <a:r>
              <a:rPr lang="en-US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lar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Nyasa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Tanganika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llarini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‘</a:t>
            </a:r>
            <a:r>
              <a:rPr lang="ru-RU" b="1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rgangan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65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-121657" y="-3281"/>
            <a:ext cx="12173957" cy="978886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xmlns="" id="{CE68ADA6-8540-41B8-AEDA-12525C40B298}"/>
              </a:ext>
            </a:extLst>
          </p:cNvPr>
          <p:cNvSpPr txBox="1">
            <a:spLocks/>
          </p:cNvSpPr>
          <p:nvPr/>
        </p:nvSpPr>
        <p:spPr>
          <a:xfrm>
            <a:off x="2985" y="17610"/>
            <a:ext cx="12049315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21" dirty="0" err="1" smtClean="0">
                <a:solidFill>
                  <a:sysClr val="window" lastClr="FFFFFF"/>
                </a:solidFill>
              </a:rPr>
              <a:t>O‘rganamiz</a:t>
            </a:r>
            <a:r>
              <a:rPr lang="en-US" sz="6000" kern="0" spc="21" dirty="0" smtClean="0">
                <a:solidFill>
                  <a:sysClr val="window" lastClr="FFFFFF"/>
                </a:solidFill>
              </a:rPr>
              <a:t> …</a:t>
            </a:r>
            <a:endParaRPr lang="en-US" sz="6000" kern="0" spc="21" dirty="0">
              <a:solidFill>
                <a:sysClr val="window" lastClr="FFFFFF"/>
              </a:solidFill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142313647"/>
              </p:ext>
            </p:extLst>
          </p:nvPr>
        </p:nvGraphicFramePr>
        <p:xfrm>
          <a:off x="2835730" y="975605"/>
          <a:ext cx="84080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9" y="1950645"/>
            <a:ext cx="3327526" cy="332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5856</TotalTime>
  <Words>1356</Words>
  <Application>Microsoft Office PowerPoint</Application>
  <PresentationFormat>Широкоэкранный</PresentationFormat>
  <Paragraphs>234</Paragraphs>
  <Slides>48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5" baseType="lpstr">
      <vt:lpstr>Arial</vt:lpstr>
      <vt:lpstr>Calibri</vt:lpstr>
      <vt:lpstr>Calibri Light</vt:lpstr>
      <vt:lpstr>Tahoma</vt:lpstr>
      <vt:lpstr>Times New Roman</vt:lpstr>
      <vt:lpstr>Тема Office</vt:lpstr>
      <vt:lpstr>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userpro</cp:lastModifiedBy>
  <cp:revision>1043</cp:revision>
  <dcterms:created xsi:type="dcterms:W3CDTF">2020-04-09T12:18:10Z</dcterms:created>
  <dcterms:modified xsi:type="dcterms:W3CDTF">2020-10-19T03:36:22Z</dcterms:modified>
</cp:coreProperties>
</file>