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93" r:id="rId2"/>
    <p:sldId id="345" r:id="rId3"/>
    <p:sldId id="347" r:id="rId4"/>
    <p:sldId id="374" r:id="rId5"/>
    <p:sldId id="377" r:id="rId6"/>
    <p:sldId id="381" r:id="rId7"/>
    <p:sldId id="404" r:id="rId8"/>
    <p:sldId id="390" r:id="rId9"/>
    <p:sldId id="392" r:id="rId10"/>
    <p:sldId id="398" r:id="rId11"/>
    <p:sldId id="401" r:id="rId12"/>
    <p:sldId id="348" r:id="rId13"/>
    <p:sldId id="402" r:id="rId14"/>
    <p:sldId id="396" r:id="rId15"/>
    <p:sldId id="363" r:id="rId16"/>
    <p:sldId id="389" r:id="rId17"/>
    <p:sldId id="388" r:id="rId18"/>
    <p:sldId id="378" r:id="rId19"/>
    <p:sldId id="385" r:id="rId20"/>
    <p:sldId id="386" r:id="rId21"/>
    <p:sldId id="394" r:id="rId22"/>
    <p:sldId id="387" r:id="rId23"/>
    <p:sldId id="405" r:id="rId24"/>
    <p:sldId id="407" r:id="rId25"/>
    <p:sldId id="408" r:id="rId26"/>
    <p:sldId id="413" r:id="rId27"/>
    <p:sldId id="409" r:id="rId28"/>
    <p:sldId id="410" r:id="rId29"/>
    <p:sldId id="419" r:id="rId30"/>
    <p:sldId id="411" r:id="rId31"/>
    <p:sldId id="412" r:id="rId32"/>
    <p:sldId id="420" r:id="rId33"/>
    <p:sldId id="415" r:id="rId34"/>
    <p:sldId id="416" r:id="rId35"/>
    <p:sldId id="417" r:id="rId36"/>
    <p:sldId id="418" r:id="rId37"/>
    <p:sldId id="325" r:id="rId38"/>
    <p:sldId id="335" r:id="rId39"/>
    <p:sldId id="379" r:id="rId40"/>
    <p:sldId id="406" r:id="rId41"/>
    <p:sldId id="370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345"/>
            <p14:sldId id="347"/>
            <p14:sldId id="374"/>
            <p14:sldId id="377"/>
            <p14:sldId id="381"/>
            <p14:sldId id="404"/>
            <p14:sldId id="390"/>
            <p14:sldId id="392"/>
            <p14:sldId id="398"/>
            <p14:sldId id="401"/>
            <p14:sldId id="348"/>
            <p14:sldId id="402"/>
            <p14:sldId id="396"/>
            <p14:sldId id="363"/>
            <p14:sldId id="389"/>
            <p14:sldId id="388"/>
            <p14:sldId id="378"/>
            <p14:sldId id="385"/>
            <p14:sldId id="386"/>
            <p14:sldId id="394"/>
            <p14:sldId id="387"/>
            <p14:sldId id="405"/>
            <p14:sldId id="407"/>
            <p14:sldId id="408"/>
            <p14:sldId id="413"/>
            <p14:sldId id="409"/>
            <p14:sldId id="410"/>
            <p14:sldId id="419"/>
            <p14:sldId id="411"/>
            <p14:sldId id="412"/>
            <p14:sldId id="420"/>
            <p14:sldId id="415"/>
            <p14:sldId id="416"/>
            <p14:sldId id="417"/>
            <p14:sldId id="418"/>
            <p14:sldId id="325"/>
            <p14:sldId id="335"/>
            <p14:sldId id="379"/>
            <p14:sldId id="406"/>
            <p14:sldId id="3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19C139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26" autoAdjust="0"/>
    <p:restoredTop sz="94660"/>
  </p:normalViewPr>
  <p:slideViewPr>
    <p:cSldViewPr snapToGrid="0">
      <p:cViewPr varScale="1">
        <p:scale>
          <a:sx n="71" d="100"/>
          <a:sy n="71" d="100"/>
        </p:scale>
        <p:origin x="2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69A8-E2B7-4836-9D06-19E90F64EF1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11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8578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98038" y="2333809"/>
            <a:ext cx="7359196" cy="341535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44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44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/>
                <a:cs typeface="Arial"/>
              </a:rPr>
              <a:t>Afrika</a:t>
            </a:r>
            <a:r>
              <a:rPr lang="en-US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uz-Cyrl-UZ" sz="4400" b="1" dirty="0" smtClean="0">
                <a:solidFill>
                  <a:srgbClr val="002060"/>
                </a:solidFill>
                <a:latin typeface="Arial"/>
                <a:cs typeface="Arial"/>
              </a:rPr>
              <a:t>materigining </a:t>
            </a:r>
            <a:r>
              <a:rPr lang="uz-Cyrl-UZ" sz="4400" b="1" dirty="0">
                <a:solidFill>
                  <a:srgbClr val="002060"/>
                </a:solidFill>
                <a:latin typeface="Arial"/>
                <a:cs typeface="Arial"/>
              </a:rPr>
              <a:t>geografik o‘rni va o‘rganilish </a:t>
            </a:r>
            <a:r>
              <a:rPr lang="uz-Cyrl-UZ" sz="4400" b="1" dirty="0" smtClean="0">
                <a:solidFill>
                  <a:srgbClr val="002060"/>
                </a:solidFill>
                <a:latin typeface="Arial"/>
                <a:cs typeface="Arial"/>
              </a:rPr>
              <a:t>tarixi</a:t>
            </a:r>
            <a:r>
              <a:rPr lang="en-US" sz="4400" b="1" dirty="0" smtClean="0">
                <a:solidFill>
                  <a:srgbClr val="002060"/>
                </a:solidFill>
                <a:latin typeface="Arial"/>
                <a:cs typeface="Arial"/>
              </a:rPr>
              <a:t>. </a:t>
            </a:r>
          </a:p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/>
                <a:cs typeface="Arial"/>
              </a:rPr>
              <a:t>Geologik</a:t>
            </a:r>
            <a:r>
              <a:rPr lang="en-US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/>
                <a:cs typeface="Arial"/>
              </a:rPr>
              <a:t>tuzilishi</a:t>
            </a:r>
            <a:r>
              <a:rPr lang="en-US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/>
                <a:cs typeface="Arial"/>
              </a:rPr>
              <a:t>foydali</a:t>
            </a:r>
            <a:r>
              <a:rPr lang="en-US" sz="4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/>
                <a:cs typeface="Arial"/>
              </a:rPr>
              <a:t>qazilmalari</a:t>
            </a:r>
            <a:r>
              <a:rPr lang="en-US" sz="4400" b="1" dirty="0" smtClean="0">
                <a:solidFill>
                  <a:srgbClr val="002060"/>
                </a:solidFill>
                <a:latin typeface="Arial"/>
                <a:cs typeface="Arial"/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  <a:latin typeface="Arial"/>
                <a:cs typeface="Arial"/>
              </a:rPr>
              <a:t>Relyefi</a:t>
            </a:r>
            <a:endParaRPr lang="en-US" sz="4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38916" y="2160450"/>
            <a:ext cx="727405" cy="25925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438916" y="4991649"/>
            <a:ext cx="727405" cy="16466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596128" y="199169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51515ADB-0A54-4D48-B21C-0D1BD48457B7}"/>
              </a:ext>
            </a:extLst>
          </p:cNvPr>
          <p:cNvSpPr/>
          <p:nvPr/>
        </p:nvSpPr>
        <p:spPr>
          <a:xfrm>
            <a:off x="920502" y="201022"/>
            <a:ext cx="997197" cy="1373778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r="13363"/>
          <a:stretch>
            <a:fillRect/>
          </a:stretch>
        </p:blipFill>
        <p:spPr>
          <a:xfrm>
            <a:off x="8897815" y="2536792"/>
            <a:ext cx="2880943" cy="26131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9853121" y="370002"/>
            <a:ext cx="1925637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10199397" y="593277"/>
            <a:ext cx="680549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70378" y="783588"/>
            <a:ext cx="945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en-US" sz="28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2800" dirty="0">
              <a:solidFill>
                <a:srgbClr val="57565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04995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>
              <a:spcBef>
                <a:spcPts val="1800"/>
              </a:spcBef>
            </a:pP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Ekvator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chizig‘i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kesib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o‘tgan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davlatlar</a:t>
            </a:r>
            <a:endParaRPr sz="4400" dirty="0"/>
          </a:p>
        </p:txBody>
      </p:sp>
      <p:pic>
        <p:nvPicPr>
          <p:cNvPr id="6" name="Picture 2" descr="Сан-Томе и Принсипи. Экватор, нулевая широта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1" t="-1105" r="9866" b="1105"/>
          <a:stretch/>
        </p:blipFill>
        <p:spPr bwMode="auto">
          <a:xfrm>
            <a:off x="-42905" y="1052068"/>
            <a:ext cx="4000735" cy="252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79329" y="3219263"/>
            <a:ext cx="26586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 -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Prinsipi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Город Макуа. Республика Конго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5"/>
          <a:stretch/>
        </p:blipFill>
        <p:spPr bwMode="auto">
          <a:xfrm>
            <a:off x="3937015" y="1041228"/>
            <a:ext cx="3970070" cy="26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71735" y="3219263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Город Мбандак. Демократическая Республика Конго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5" r="6022" b="11459"/>
          <a:stretch/>
        </p:blipFill>
        <p:spPr bwMode="auto">
          <a:xfrm>
            <a:off x="7916155" y="1041228"/>
            <a:ext cx="4012480" cy="257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047039" y="3205142"/>
            <a:ext cx="38815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Demokratik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Кения, город Масено. Экватор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r="25216"/>
          <a:stretch/>
        </p:blipFill>
        <p:spPr bwMode="auto">
          <a:xfrm>
            <a:off x="2985" y="3599751"/>
            <a:ext cx="2578724" cy="27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4272" y="3599752"/>
            <a:ext cx="2316456" cy="274305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28" y="3615666"/>
            <a:ext cx="3777017" cy="2727144"/>
          </a:xfrm>
          <a:prstGeom prst="rect">
            <a:avLst/>
          </a:prstGeom>
        </p:spPr>
      </p:pic>
      <p:pic>
        <p:nvPicPr>
          <p:cNvPr id="5128" name="Picture 8" descr="Река Джубба пересекает линию экватора, Сомали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745" y="3647125"/>
            <a:ext cx="3559196" cy="26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94965" y="6364798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Keniya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08211" y="6342810"/>
            <a:ext cx="10310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Uganda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68036" y="6331947"/>
            <a:ext cx="280076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Somali.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Djubba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Гана, столица Аккр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67" y="4009370"/>
            <a:ext cx="3841300" cy="279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тдых в Того в 2020 году – цены и достопримечательн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54" y="3946479"/>
            <a:ext cx="4116521" cy="287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Мали еще фотографии&gt;&gt;&g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49" y="1104544"/>
            <a:ext cx="4233829" cy="27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laces to Visit in Burkina Fa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4" y="3993693"/>
            <a:ext cx="3857428" cy="283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Алжир - Чудеса све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634" y="1045725"/>
            <a:ext cx="3793067" cy="285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05406"/>
            <a:ext cx="12173957" cy="8437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>
              <a:spcBef>
                <a:spcPts val="300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Bosh meridian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kesib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o‘tgan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Afrika</a:t>
            </a: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davlatlari</a:t>
            </a:r>
            <a:endParaRPr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83106" y="3412281"/>
            <a:ext cx="133994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Jazoir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05726" y="3415878"/>
            <a:ext cx="116080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85271" y="6302301"/>
            <a:ext cx="232146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Burkina - Faso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91001" y="6302301"/>
            <a:ext cx="91204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Togo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006049" y="6302300"/>
            <a:ext cx="9541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Gana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Гринвичский меридиан: как маленькая деталь стала достоянием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4" y="1005059"/>
            <a:ext cx="3582352" cy="279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6634" y="3338810"/>
            <a:ext cx="358235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London. Bosh meridian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Geografik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o‘rni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050" name="Picture 2" descr="Спутниковая карта Аф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941"/>
            <a:ext cx="5779748" cy="58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65862" y="982134"/>
            <a:ext cx="5618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qirg‘oqlari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kam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parchalangan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bo‘lib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uzunligi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30 500 km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teng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348962">
            <a:off x="134703" y="4675201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Atlantika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8610158">
            <a:off x="4339932" y="3913677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Hind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463371">
            <a:off x="2200349" y="15329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O‘rta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3526084">
            <a:off x="3555166" y="2480105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Qizil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7653400">
            <a:off x="3646381" y="5553002"/>
            <a:ext cx="1279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Mozambik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bo‘g‘izi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12766">
            <a:off x="1176067" y="3938023"/>
            <a:ext cx="734517" cy="39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Gvineya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qo‘ltig‘i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1208796">
            <a:off x="343760" y="1489363"/>
            <a:ext cx="1228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Gibraltar 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bo‘g‘izi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1208796">
            <a:off x="4116046" y="3161562"/>
            <a:ext cx="954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Bob-el-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Mandab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bo‘g‘izi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41368">
            <a:off x="3417485" y="1881058"/>
            <a:ext cx="638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 err="1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Suvaysh</a:t>
            </a:r>
            <a:r>
              <a:rPr lang="en-US" sz="800" b="1" dirty="0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" b="1" dirty="0" err="1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kanali</a:t>
            </a:r>
            <a:endParaRPr lang="ru-RU" sz="800" dirty="0">
              <a:solidFill>
                <a:srgbClr val="0033CC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 rot="17317801">
            <a:off x="4277081" y="5429450"/>
            <a:ext cx="1093117" cy="279400"/>
          </a:xfrm>
          <a:prstGeom prst="wedgeRoundRectCallout">
            <a:avLst>
              <a:gd name="adj1" fmla="val -22041"/>
              <a:gd name="adj2" fmla="val 549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Madagaskar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 rot="19007802">
            <a:off x="4214547" y="3607853"/>
            <a:ext cx="886058" cy="391373"/>
          </a:xfrm>
          <a:prstGeom prst="wedgeRoundRectCallout">
            <a:avLst>
              <a:gd name="adj1" fmla="val 24144"/>
              <a:gd name="adj2" fmla="val 5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Somali </a:t>
            </a:r>
            <a:r>
              <a:rPr lang="en-US" sz="1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y.o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6837580" y="2551794"/>
            <a:ext cx="4529213" cy="4154533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Madagaskar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Maskaren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Seyshel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burun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Kanar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-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Tome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Prinsipi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Avliyo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Yelena</a:t>
            </a: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5511761" y="5231153"/>
            <a:ext cx="761386" cy="279384"/>
          </a:xfrm>
          <a:prstGeom prst="wedgeRoundRectCallout">
            <a:avLst>
              <a:gd name="adj1" fmla="val -40211"/>
              <a:gd name="adj2" fmla="val 1215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Maskaren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4367985" y="4749399"/>
            <a:ext cx="651143" cy="217017"/>
          </a:xfrm>
          <a:prstGeom prst="wedgeRoundRectCallout">
            <a:avLst>
              <a:gd name="adj1" fmla="val -23531"/>
              <a:gd name="adj2" fmla="val 1215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Komor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 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5040192" y="4199970"/>
            <a:ext cx="704101" cy="277364"/>
          </a:xfrm>
          <a:prstGeom prst="wedgeRoundRectCallout">
            <a:avLst>
              <a:gd name="adj1" fmla="val -23531"/>
              <a:gd name="adj2" fmla="val 1215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Seyshel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 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173609" y="46062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>
            <a:off x="-88081" y="2433918"/>
            <a:ext cx="705301" cy="338519"/>
          </a:xfrm>
          <a:prstGeom prst="wedgeRoundRectCallout">
            <a:avLst>
              <a:gd name="adj1" fmla="val -23531"/>
              <a:gd name="adj2" fmla="val 1215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burun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-38849" y="1755027"/>
            <a:ext cx="705301" cy="247554"/>
          </a:xfrm>
          <a:prstGeom prst="wedgeRoundRectCallout">
            <a:avLst>
              <a:gd name="adj1" fmla="val -23531"/>
              <a:gd name="adj2" fmla="val 1215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Kanar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ая прямоугольная выноска 28"/>
          <p:cNvSpPr/>
          <p:nvPr/>
        </p:nvSpPr>
        <p:spPr>
          <a:xfrm>
            <a:off x="1638084" y="3553192"/>
            <a:ext cx="875636" cy="454509"/>
          </a:xfrm>
          <a:prstGeom prst="wedgeRoundRectCallout">
            <a:avLst>
              <a:gd name="adj1" fmla="val -23531"/>
              <a:gd name="adj2" fmla="val 12159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San-Tome </a:t>
            </a:r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Prinsipi</a:t>
            </a:r>
            <a:r>
              <a:rPr lang="en-US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667816"/>
              </p:ext>
            </p:extLst>
          </p:nvPr>
        </p:nvGraphicFramePr>
        <p:xfrm>
          <a:off x="1492480" y="856689"/>
          <a:ext cx="4800600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33" r:id="rId3" imgW="6400000" imgH="8063492" progId="">
                  <p:embed/>
                </p:oleObj>
              </mc:Choice>
              <mc:Fallback>
                <p:oleObj r:id="rId3" imgW="6400000" imgH="8063492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480" y="856689"/>
                        <a:ext cx="4800600" cy="604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Овальная выноска 18"/>
          <p:cNvSpPr/>
          <p:nvPr/>
        </p:nvSpPr>
        <p:spPr>
          <a:xfrm>
            <a:off x="362605" y="3372378"/>
            <a:ext cx="1155994" cy="494339"/>
          </a:xfrm>
          <a:prstGeom prst="wedgeEllipseCallout">
            <a:avLst>
              <a:gd name="adj1" fmla="val 61823"/>
              <a:gd name="adj2" fmla="val -7012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5674" y="-279399"/>
            <a:ext cx="10278534" cy="141620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6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6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</a:t>
            </a:r>
            <a:endParaRPr lang="ru-RU" sz="6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530600" y="5524500"/>
            <a:ext cx="1282700" cy="381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670556" y="3270252"/>
            <a:ext cx="4141418" cy="21733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ая выноска 11"/>
          <p:cNvSpPr/>
          <p:nvPr/>
        </p:nvSpPr>
        <p:spPr>
          <a:xfrm>
            <a:off x="115312" y="2654300"/>
            <a:ext cx="1349164" cy="373998"/>
          </a:xfrm>
          <a:prstGeom prst="wedgeRectCallout">
            <a:avLst>
              <a:gd name="adj1" fmla="val 61331"/>
              <a:gd name="adj2" fmla="val 1352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Almadi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252231">
            <a:off x="3715562" y="3039958"/>
            <a:ext cx="1299527" cy="252362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 km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607449" y="1345496"/>
            <a:ext cx="1719074" cy="321827"/>
          </a:xfrm>
          <a:prstGeom prst="wedgeRectCallout">
            <a:avLst>
              <a:gd name="adj1" fmla="val 47045"/>
              <a:gd name="adj2" fmla="val 1171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-Engel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5455339" y="2641600"/>
            <a:ext cx="1656661" cy="629854"/>
          </a:xfrm>
          <a:prstGeom prst="wedgeRectCallout">
            <a:avLst>
              <a:gd name="adj1" fmla="val -58538"/>
              <a:gd name="adj2" fmla="val 598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Ras-Xafun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2792697" y="6414904"/>
            <a:ext cx="1064240" cy="294196"/>
          </a:xfrm>
          <a:prstGeom prst="wedgeRectCallout">
            <a:avLst>
              <a:gd name="adj1" fmla="val 42482"/>
              <a:gd name="adj2" fmla="val -885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8147" y="3356677"/>
            <a:ext cx="1048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</a:t>
            </a:r>
            <a:r>
              <a:rPr lang="ru-RU" sz="1200" b="1" baseline="300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sh.k</a:t>
            </a: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200" b="1" dirty="0" smtClean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32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.u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Овальная выноска 20"/>
          <p:cNvSpPr/>
          <p:nvPr/>
        </p:nvSpPr>
        <p:spPr>
          <a:xfrm>
            <a:off x="3632195" y="1282944"/>
            <a:ext cx="1466260" cy="554219"/>
          </a:xfrm>
          <a:prstGeom prst="wedgeEllipseCallout">
            <a:avLst>
              <a:gd name="adj1" fmla="val -67375"/>
              <a:gd name="adj2" fmla="val 562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sh.k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shq.u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>
            <a:off x="5950639" y="3602928"/>
            <a:ext cx="1305431" cy="562672"/>
          </a:xfrm>
          <a:prstGeom prst="wedgeEllipseCallout">
            <a:avLst>
              <a:gd name="adj1" fmla="val -58146"/>
              <a:gd name="adj2" fmla="val -762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sh.k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err="1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shq.u</a:t>
            </a:r>
            <a:r>
              <a:rPr lang="ru-RU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Овальная выноска 22"/>
          <p:cNvSpPr/>
          <p:nvPr/>
        </p:nvSpPr>
        <p:spPr>
          <a:xfrm>
            <a:off x="4220336" y="6177609"/>
            <a:ext cx="1389041" cy="494339"/>
          </a:xfrm>
          <a:prstGeom prst="wedgeEllipseCallout">
            <a:avLst>
              <a:gd name="adj1" fmla="val -76008"/>
              <a:gd name="adj2" fmla="val -5025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  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52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j.k</a:t>
            </a:r>
            <a:r>
              <a:rPr lang="ru-RU" sz="12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200" b="1" dirty="0" smtClean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</a:t>
            </a:r>
            <a:r>
              <a:rPr lang="ru-RU" sz="1200" b="1" baseline="30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shq.u</a:t>
            </a:r>
            <a:r>
              <a:rPr lang="en-US" sz="1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Пятно 1 24"/>
          <p:cNvSpPr/>
          <p:nvPr/>
        </p:nvSpPr>
        <p:spPr>
          <a:xfrm>
            <a:off x="1599959" y="3182234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но 1 25"/>
          <p:cNvSpPr/>
          <p:nvPr/>
        </p:nvSpPr>
        <p:spPr>
          <a:xfrm>
            <a:off x="3253947" y="1791529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ятно 1 26"/>
          <p:cNvSpPr/>
          <p:nvPr/>
        </p:nvSpPr>
        <p:spPr>
          <a:xfrm>
            <a:off x="5748866" y="3360691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но 1 27"/>
          <p:cNvSpPr/>
          <p:nvPr/>
        </p:nvSpPr>
        <p:spPr>
          <a:xfrm>
            <a:off x="3810895" y="6131268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18599" y="4165600"/>
            <a:ext cx="46949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3568936" y="5027482"/>
            <a:ext cx="1186741" cy="3989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2673350" y="1695450"/>
            <a:ext cx="196850" cy="2971800"/>
          </a:xfrm>
          <a:custGeom>
            <a:avLst/>
            <a:gdLst>
              <a:gd name="connsiteX0" fmla="*/ 196850 w 196850"/>
              <a:gd name="connsiteY0" fmla="*/ 0 h 2971800"/>
              <a:gd name="connsiteX1" fmla="*/ 133350 w 196850"/>
              <a:gd name="connsiteY1" fmla="*/ 476250 h 2971800"/>
              <a:gd name="connsiteX2" fmla="*/ 82550 w 196850"/>
              <a:gd name="connsiteY2" fmla="*/ 1092200 h 2971800"/>
              <a:gd name="connsiteX3" fmla="*/ 63500 w 196850"/>
              <a:gd name="connsiteY3" fmla="*/ 1308100 h 2971800"/>
              <a:gd name="connsiteX4" fmla="*/ 50800 w 196850"/>
              <a:gd name="connsiteY4" fmla="*/ 1752600 h 2971800"/>
              <a:gd name="connsiteX5" fmla="*/ 12700 w 196850"/>
              <a:gd name="connsiteY5" fmla="*/ 2228850 h 2971800"/>
              <a:gd name="connsiteX6" fmla="*/ 12700 w 196850"/>
              <a:gd name="connsiteY6" fmla="*/ 2476500 h 2971800"/>
              <a:gd name="connsiteX7" fmla="*/ 0 w 196850"/>
              <a:gd name="connsiteY7" fmla="*/ 2971800 h 2971800"/>
              <a:gd name="connsiteX8" fmla="*/ 0 w 196850"/>
              <a:gd name="connsiteY8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850" h="2971800">
                <a:moveTo>
                  <a:pt x="196850" y="0"/>
                </a:moveTo>
                <a:cubicBezTo>
                  <a:pt x="174625" y="147108"/>
                  <a:pt x="152400" y="294217"/>
                  <a:pt x="133350" y="476250"/>
                </a:cubicBezTo>
                <a:cubicBezTo>
                  <a:pt x="114300" y="658283"/>
                  <a:pt x="94192" y="953558"/>
                  <a:pt x="82550" y="1092200"/>
                </a:cubicBezTo>
                <a:cubicBezTo>
                  <a:pt x="70908" y="1230842"/>
                  <a:pt x="68792" y="1198033"/>
                  <a:pt x="63500" y="1308100"/>
                </a:cubicBezTo>
                <a:cubicBezTo>
                  <a:pt x="58208" y="1418167"/>
                  <a:pt x="59267" y="1599142"/>
                  <a:pt x="50800" y="1752600"/>
                </a:cubicBezTo>
                <a:cubicBezTo>
                  <a:pt x="42333" y="1906058"/>
                  <a:pt x="19050" y="2108200"/>
                  <a:pt x="12700" y="2228850"/>
                </a:cubicBezTo>
                <a:cubicBezTo>
                  <a:pt x="6350" y="2349500"/>
                  <a:pt x="14817" y="2352675"/>
                  <a:pt x="12700" y="2476500"/>
                </a:cubicBezTo>
                <a:cubicBezTo>
                  <a:pt x="10583" y="2600325"/>
                  <a:pt x="0" y="2971800"/>
                  <a:pt x="0" y="2971800"/>
                </a:cubicBezTo>
                <a:lnTo>
                  <a:pt x="0" y="297180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нутый угол 29"/>
          <p:cNvSpPr/>
          <p:nvPr/>
        </p:nvSpPr>
        <p:spPr>
          <a:xfrm>
            <a:off x="7340816" y="1310159"/>
            <a:ext cx="4546384" cy="5255741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7800" algn="just">
              <a:buFont typeface="Arial" pitchFamily="34" charset="0"/>
              <a:buChar char="•"/>
            </a:pP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77800" algn="just">
              <a:buFont typeface="Arial" pitchFamily="34" charset="0"/>
              <a:buChar char="•"/>
            </a:pP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55600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Gibraltar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bo‘g‘izi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Suvaysh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kanali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qit’alari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tutashib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7800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tropiklar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77800">
              <a:buFont typeface="Arial" pitchFamily="34" charset="0"/>
              <a:buChar char="•"/>
            </a:pP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77800">
              <a:buFont typeface="Arial" pitchFamily="34" charset="0"/>
              <a:buChar char="•"/>
            </a:pP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247368" y="3818342"/>
            <a:ext cx="1398989" cy="2985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 rot="16473161">
            <a:off x="1419055" y="2828109"/>
            <a:ext cx="2217234" cy="262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 MERIDIAN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8043" y="1"/>
            <a:ext cx="12173957" cy="102995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Afrika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materigining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chekka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nuqtalari</a:t>
            </a:r>
            <a:endParaRPr sz="4400" dirty="0"/>
          </a:p>
        </p:txBody>
      </p:sp>
      <p:pic>
        <p:nvPicPr>
          <p:cNvPr id="6" name="Picture 2" descr="Самая южная точка Африки – мыс Игольны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5" b="5429"/>
          <a:stretch/>
        </p:blipFill>
        <p:spPr bwMode="auto">
          <a:xfrm>
            <a:off x="7673102" y="3808484"/>
            <a:ext cx="4330083" cy="27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Мыс доброй надежды (с изображениями) | Природа, Дик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67" y="3777154"/>
            <a:ext cx="3721047" cy="279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4258112" y="6451713"/>
            <a:ext cx="2329848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>
                <a:solidFill>
                  <a:srgbClr val="0033CC"/>
                </a:solidFill>
                <a:latin typeface="Arial"/>
                <a:cs typeface="Arial"/>
              </a:rPr>
              <a:t>Yaxshi</a:t>
            </a:r>
            <a:r>
              <a:rPr lang="en-US" altLang="ru-RU" sz="2000" b="1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000" b="1" dirty="0" err="1">
                <a:solidFill>
                  <a:srgbClr val="0033CC"/>
                </a:solidFill>
                <a:latin typeface="Arial"/>
                <a:cs typeface="Arial"/>
              </a:rPr>
              <a:t>Umid</a:t>
            </a:r>
            <a:r>
              <a:rPr lang="en-US" altLang="ru-RU" sz="2000" b="1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000" b="1" dirty="0" err="1">
                <a:solidFill>
                  <a:srgbClr val="0033CC"/>
                </a:solidFill>
                <a:latin typeface="Arial"/>
                <a:cs typeface="Arial"/>
              </a:rPr>
              <a:t>burni</a:t>
            </a:r>
            <a:endParaRPr sz="20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9088849" y="6451713"/>
            <a:ext cx="1535268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>
                <a:solidFill>
                  <a:srgbClr val="0033CC"/>
                </a:solidFill>
                <a:latin typeface="Arial"/>
                <a:cs typeface="Arial"/>
              </a:rPr>
              <a:t>Igna</a:t>
            </a:r>
            <a:r>
              <a:rPr lang="en-US" altLang="ru-RU" sz="2000" b="1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000" b="1" dirty="0" err="1">
                <a:solidFill>
                  <a:srgbClr val="0033CC"/>
                </a:solidFill>
                <a:latin typeface="Arial"/>
                <a:cs typeface="Arial"/>
              </a:rPr>
              <a:t>burni</a:t>
            </a:r>
            <a:endParaRPr sz="20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2052" name="Picture 4" descr="Мыс бен секка координаты. Какой мыс является крайней северной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4" y="1270022"/>
            <a:ext cx="2394957" cy="156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0" y="3470895"/>
            <a:ext cx="3562749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000" b="1" dirty="0" err="1" smtClean="0">
                <a:solidFill>
                  <a:srgbClr val="0033CC"/>
                </a:solidFill>
                <a:latin typeface="Arial"/>
                <a:cs typeface="Arial"/>
              </a:rPr>
              <a:t>Ras</a:t>
            </a:r>
            <a:r>
              <a:rPr lang="en-US" altLang="ru-RU" sz="2000" b="1" dirty="0" smtClean="0">
                <a:solidFill>
                  <a:srgbClr val="0033CC"/>
                </a:solidFill>
                <a:latin typeface="Arial"/>
                <a:cs typeface="Arial"/>
              </a:rPr>
              <a:t>-Engel (Ben-</a:t>
            </a:r>
            <a:r>
              <a:rPr lang="en-US" altLang="ru-RU" sz="2000" b="1" dirty="0" err="1" smtClean="0">
                <a:solidFill>
                  <a:srgbClr val="0033CC"/>
                </a:solidFill>
                <a:latin typeface="Arial"/>
                <a:cs typeface="Arial"/>
              </a:rPr>
              <a:t>Sekka</a:t>
            </a:r>
            <a:r>
              <a:rPr lang="en-US" altLang="ru-RU" sz="2000" b="1" dirty="0" smtClean="0">
                <a:solidFill>
                  <a:srgbClr val="0033CC"/>
                </a:solidFill>
                <a:latin typeface="Arial"/>
                <a:cs typeface="Arial"/>
              </a:rPr>
              <a:t>) </a:t>
            </a:r>
            <a:r>
              <a:rPr lang="en-US" altLang="ru-RU" sz="2000" b="1" dirty="0" err="1" smtClean="0">
                <a:solidFill>
                  <a:srgbClr val="0033CC"/>
                </a:solidFill>
                <a:latin typeface="Arial"/>
                <a:cs typeface="Arial"/>
              </a:rPr>
              <a:t>burni</a:t>
            </a:r>
            <a:endParaRPr sz="20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2054" name="Picture 6" descr="Альмади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" y="3837936"/>
            <a:ext cx="3526947" cy="26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233112" y="6470044"/>
            <a:ext cx="2651760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>
                <a:solidFill>
                  <a:srgbClr val="0033CC"/>
                </a:solidFill>
                <a:latin typeface="Arial"/>
                <a:cs typeface="Arial"/>
              </a:rPr>
              <a:t>Almadi</a:t>
            </a:r>
            <a:r>
              <a:rPr lang="en-US" altLang="ru-RU" sz="2000" b="1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000" b="1" dirty="0" err="1">
                <a:solidFill>
                  <a:srgbClr val="0033CC"/>
                </a:solidFill>
                <a:latin typeface="Arial"/>
                <a:cs typeface="Arial"/>
              </a:rPr>
              <a:t>burni</a:t>
            </a:r>
            <a:endParaRPr sz="20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691559" y="3500346"/>
            <a:ext cx="2329848" cy="33759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000" b="1" dirty="0" err="1" smtClean="0">
                <a:solidFill>
                  <a:srgbClr val="0033CC"/>
                </a:solidFill>
                <a:latin typeface="Arial"/>
                <a:cs typeface="Arial"/>
              </a:rPr>
              <a:t>Ras-Xafun</a:t>
            </a:r>
            <a:r>
              <a:rPr lang="en-US" altLang="ru-RU" sz="20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000" b="1" dirty="0" err="1">
                <a:solidFill>
                  <a:srgbClr val="0033CC"/>
                </a:solidFill>
                <a:latin typeface="Arial"/>
                <a:cs typeface="Arial"/>
              </a:rPr>
              <a:t>burni</a:t>
            </a:r>
            <a:endParaRPr sz="20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2056" name="Picture 8" descr="Крайние точки Африки: координаты мыса Бен-Секка. Белый мыс и город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2"/>
          <a:stretch/>
        </p:blipFill>
        <p:spPr bwMode="auto">
          <a:xfrm>
            <a:off x="63583" y="1076472"/>
            <a:ext cx="3481408" cy="240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Интересные факты о Восточной Африк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30" y="1115536"/>
            <a:ext cx="4245955" cy="24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Географическое положение — урок. География, 7 класс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11" y="1060077"/>
            <a:ext cx="2511214" cy="266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unnamed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7596" y="1028700"/>
            <a:ext cx="2514204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47" y="982133"/>
            <a:ext cx="7879645" cy="5909734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O‘rganilish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tarixi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071" y="982133"/>
            <a:ext cx="41020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sivilizatsiyaning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beshigi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hisoblanadi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3-4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mln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yil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avval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odamlar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yashaganligi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arxeolog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olimlar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tomonidan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aniqlangan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771" y="4107478"/>
            <a:ext cx="42235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000-yil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avval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Nil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vodiysining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hosildor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yerlarida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ilk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sivilizatsiya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tarkib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topgan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1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504754" y="4320102"/>
            <a:ext cx="3432777" cy="52365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3200" kern="0" spc="21" dirty="0" smtClean="0">
                <a:solidFill>
                  <a:schemeClr val="tx1"/>
                </a:solidFill>
              </a:rPr>
              <a:t>Ibn Battuta</a:t>
            </a:r>
            <a:endParaRPr lang="en-US" sz="3200" kern="0" spc="21" dirty="0">
              <a:solidFill>
                <a:schemeClr val="tx1"/>
              </a:solidFill>
            </a:endParaRPr>
          </a:p>
        </p:txBody>
      </p:sp>
      <p:pic>
        <p:nvPicPr>
          <p:cNvPr id="2050" name="Picture 2" descr="Ибн Баттута цитаты (13 цитат) | Цитаты известных личност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" y="982134"/>
            <a:ext cx="2284195" cy="332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bn Battuta - Spalding - Eric 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5380" y="4492644"/>
            <a:ext cx="1741928" cy="219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утешествие Ибн Баттут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2133469"/>
            <a:ext cx="4916467" cy="402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25748" y="41863"/>
            <a:ext cx="6808970" cy="9175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Marokashlik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54024" y="1212787"/>
            <a:ext cx="4580468" cy="714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1325-1349-yillar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88137" y="1041400"/>
            <a:ext cx="5103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47650" algn="just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400" dirty="0" smtClean="0"/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tabiatini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aholisining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urf-odatlarini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xo‘jaligini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-190500" algn="just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sohillarini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Nil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havzasini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Sahroyi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Kabirning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g‘arbiy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qismini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Niger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daryosining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yuqori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oqimidan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o‘rta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oqimigacha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2" descr="История о берберах Северной Африки, кочевниках, которые выжили там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21" y="4492644"/>
            <a:ext cx="2570884" cy="212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214" y="2122900"/>
            <a:ext cx="4885278" cy="39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9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27275" y="4626749"/>
            <a:ext cx="3475996" cy="91863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err="1" smtClean="0">
                <a:solidFill>
                  <a:schemeClr val="tx1"/>
                </a:solidFill>
              </a:rPr>
              <a:t>Bartolomeu</a:t>
            </a:r>
            <a:r>
              <a:rPr lang="en-US" sz="2800" kern="0" spc="21" dirty="0" smtClean="0">
                <a:solidFill>
                  <a:schemeClr val="tx1"/>
                </a:solidFill>
              </a:rPr>
              <a:t> </a:t>
            </a:r>
            <a:endParaRPr lang="en-US" sz="2800" kern="0" spc="21" dirty="0" smtClean="0">
              <a:solidFill>
                <a:schemeClr val="tx1"/>
              </a:solidFill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err="1" smtClean="0">
                <a:solidFill>
                  <a:schemeClr val="tx1"/>
                </a:solidFill>
              </a:rPr>
              <a:t>Diash</a:t>
            </a:r>
            <a:endParaRPr lang="en-US" sz="2800" kern="0" spc="21" dirty="0">
              <a:solidFill>
                <a:schemeClr val="tx1"/>
              </a:solidFill>
            </a:endParaRPr>
          </a:p>
        </p:txBody>
      </p:sp>
      <p:pic>
        <p:nvPicPr>
          <p:cNvPr id="7" name="Picture 2" descr="Бартоломеу Диаш, португальский мореплаватель / Интересное / Стать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0"/>
          <a:stretch/>
        </p:blipFill>
        <p:spPr bwMode="auto">
          <a:xfrm>
            <a:off x="2728266" y="1456266"/>
            <a:ext cx="4649463" cy="53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6323" y="1041400"/>
            <a:ext cx="4580468" cy="355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1487-1488-yillar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296791" y="1041400"/>
            <a:ext cx="481900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janubi-garbiy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qirg‘oqlarini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o‘rgandi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Kongo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quyilish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joyini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kashf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etdi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Yaxshi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Umid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burnini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kashf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etdi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Биография Бартоломеу Диа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699"/>
            <a:ext cx="2641600" cy="355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0614" y="-5080"/>
            <a:ext cx="10561848" cy="9175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Portugaliya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dengizchisi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Портре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3"/>
          <a:stretch/>
        </p:blipFill>
        <p:spPr bwMode="auto">
          <a:xfrm>
            <a:off x="7753234" y="3685378"/>
            <a:ext cx="1737899" cy="280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1/1b/Dias_statue_%28cropped%29%2C_Cape_Town.jpg/220px-Dias_statue_%28cropped%29%2C_Cape_T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576" y="3607392"/>
            <a:ext cx="20955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868999" y="6409758"/>
            <a:ext cx="1506368" cy="3277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126376" y="6405792"/>
            <a:ext cx="1899776" cy="3277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Keyptaun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18" y="1521069"/>
            <a:ext cx="4696011" cy="531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29115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5587" y="4396400"/>
            <a:ext cx="2808386" cy="91863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err="1" smtClean="0">
                <a:solidFill>
                  <a:schemeClr val="tx1"/>
                </a:solidFill>
              </a:rPr>
              <a:t>Vasko</a:t>
            </a:r>
            <a:r>
              <a:rPr lang="en-US" sz="2800" kern="0" spc="21" dirty="0" smtClean="0">
                <a:solidFill>
                  <a:schemeClr val="tx1"/>
                </a:solidFill>
              </a:rPr>
              <a:t> da </a:t>
            </a:r>
            <a:endParaRPr lang="en-US" sz="2800" kern="0" spc="21" dirty="0" smtClean="0">
              <a:solidFill>
                <a:schemeClr val="tx1"/>
              </a:solidFill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smtClean="0">
                <a:solidFill>
                  <a:schemeClr val="tx1"/>
                </a:solidFill>
              </a:rPr>
              <a:t>Gama</a:t>
            </a:r>
            <a:endParaRPr lang="en-US" sz="2800" kern="0" spc="21" dirty="0">
              <a:solidFill>
                <a:schemeClr val="tx1"/>
              </a:solidFill>
            </a:endParaRPr>
          </a:p>
        </p:txBody>
      </p:sp>
      <p:pic>
        <p:nvPicPr>
          <p:cNvPr id="1026" name="Picture 2" descr="Где родился Васко да Гама? | KONSPEKTY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08" y="1073702"/>
            <a:ext cx="2521470" cy="325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Экспедиция Васко да Гамы — урок. География, 5 клас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78" y="1888949"/>
            <a:ext cx="4850463" cy="44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63973" y="1142927"/>
            <a:ext cx="4580468" cy="6282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1497-1498-yillar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Памятник Васко да Гама (Португалия, Evora) - автор фото Inna Z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8" t="369" r="25578" b="17527"/>
          <a:stretch/>
        </p:blipFill>
        <p:spPr bwMode="auto">
          <a:xfrm>
            <a:off x="7798159" y="3691912"/>
            <a:ext cx="1939564" cy="286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аско да Гама фото 16 из 16 в галерее на - 24СМ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832" y="3691911"/>
            <a:ext cx="1910082" cy="286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33243" y="112343"/>
            <a:ext cx="9565215" cy="8169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Portugaliya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dengizchisi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44441" y="1239070"/>
            <a:ext cx="4419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152400" algn="just" defTabSz="180975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Hidistonga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boradigan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yo‘lini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ochgan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14350" indent="-247650" algn="just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Kemada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Lissabondan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chiqib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janubini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aylanib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o‘tib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Hindistonga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borgan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66700"/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98" y="1906150"/>
            <a:ext cx="4824079" cy="442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img.wikireading.ru/310972_96_i_0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520" y="1854292"/>
            <a:ext cx="4151359" cy="48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20" y="1854292"/>
            <a:ext cx="5197640" cy="4768758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59874" y="4417186"/>
            <a:ext cx="3147548" cy="91863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smtClean="0">
                <a:solidFill>
                  <a:schemeClr val="tx1"/>
                </a:solidFill>
              </a:rPr>
              <a:t>David </a:t>
            </a:r>
            <a:endParaRPr lang="en-US" sz="2800" kern="0" spc="21" dirty="0" smtClean="0">
              <a:solidFill>
                <a:schemeClr val="tx1"/>
              </a:solidFill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smtClean="0">
                <a:solidFill>
                  <a:schemeClr val="tx1"/>
                </a:solidFill>
              </a:rPr>
              <a:t>Livingston</a:t>
            </a:r>
            <a:endParaRPr lang="en-US" sz="2800" kern="0" spc="2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2" y="1090715"/>
            <a:ext cx="2357273" cy="3241552"/>
          </a:xfrm>
          <a:prstGeom prst="rect">
            <a:avLst/>
          </a:prstGeom>
        </p:spPr>
      </p:pic>
      <p:pic>
        <p:nvPicPr>
          <p:cNvPr id="3076" name="Picture 4" descr="_davidlivingstonecentrestatueofdr Нападение льва (490x326, 52Kb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t="15718" r="4670" b="542"/>
          <a:stretch/>
        </p:blipFill>
        <p:spPr bwMode="auto">
          <a:xfrm>
            <a:off x="9178493" y="4248150"/>
            <a:ext cx="2955236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амятник Дэвиду Ливингстону, исследователю, открывшему знаменитый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/>
          <a:stretch/>
        </p:blipFill>
        <p:spPr bwMode="auto">
          <a:xfrm>
            <a:off x="7177030" y="3807469"/>
            <a:ext cx="2001463" cy="281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Открытие водопада Виктория Дэвидом Ливингстоно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20" y="2469548"/>
            <a:ext cx="2601012" cy="19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64571" y="21789"/>
            <a:ext cx="11450784" cy="9175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Portugaliya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dengizchisi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90769" y="1049526"/>
            <a:ext cx="49861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Kalaxari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rgangan</a:t>
            </a:r>
            <a:endParaRPr lang="en-US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Zambezi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Kongo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rgangan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Nyasa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Tanganika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llarini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rgangan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67325" y="1090715"/>
            <a:ext cx="4545317" cy="714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1840 – 1873-yillar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Reja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  <a:endParaRPr sz="600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73375" y="3080958"/>
            <a:ext cx="5603626" cy="33538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Asosiy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xususiyatlari</a:t>
            </a:r>
            <a:endParaRPr lang="en-US" sz="36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G</a:t>
            </a:r>
            <a:r>
              <a:rPr lang="uz-Cyrl-UZ" sz="3600" b="1" dirty="0" smtClean="0">
                <a:solidFill>
                  <a:srgbClr val="002060"/>
                </a:solidFill>
                <a:latin typeface="Arial"/>
                <a:cs typeface="Arial"/>
              </a:rPr>
              <a:t>eografik </a:t>
            </a:r>
            <a:r>
              <a:rPr lang="uz-Cyrl-UZ" sz="3600" b="1" dirty="0" smtClean="0">
                <a:solidFill>
                  <a:srgbClr val="002060"/>
                </a:solidFill>
                <a:latin typeface="Arial"/>
                <a:cs typeface="Arial"/>
              </a:rPr>
              <a:t>o‘rni</a:t>
            </a:r>
            <a:endParaRPr lang="en-US" sz="36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indent="-742950">
              <a:buAutoNum type="arabicPeriod"/>
            </a:pP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O</a:t>
            </a:r>
            <a:r>
              <a:rPr lang="uz-Cyrl-UZ" sz="3600" b="1" dirty="0" smtClean="0">
                <a:solidFill>
                  <a:srgbClr val="002060"/>
                </a:solidFill>
                <a:latin typeface="Arial"/>
                <a:cs typeface="Arial"/>
              </a:rPr>
              <a:t>‘rganilish </a:t>
            </a:r>
            <a:r>
              <a:rPr lang="uz-Cyrl-UZ" sz="3600" b="1" dirty="0" smtClean="0">
                <a:solidFill>
                  <a:srgbClr val="002060"/>
                </a:solidFill>
                <a:latin typeface="Arial"/>
                <a:cs typeface="Arial"/>
              </a:rPr>
              <a:t>tarixi</a:t>
            </a:r>
            <a:endParaRPr lang="en-US" sz="36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indent="-742950">
              <a:buAutoNum type="arabicPeriod"/>
            </a:pP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Geologik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tuzilishi</a:t>
            </a:r>
            <a:endParaRPr lang="en-US" sz="36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indent="-742950">
              <a:buAutoNum type="arabicPeriod"/>
            </a:pP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Foydali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qazilmalari</a:t>
            </a:r>
            <a:endParaRPr lang="en-US" sz="36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742950" indent="-742950">
              <a:buAutoNum type="arabicPeriod"/>
            </a:pP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Relyefi</a:t>
            </a:r>
            <a:endParaRPr sz="3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" y="1074056"/>
            <a:ext cx="12173958" cy="182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" y="49253"/>
            <a:ext cx="2617392" cy="2617392"/>
          </a:xfrm>
          <a:prstGeom prst="rect">
            <a:avLst/>
          </a:prstGeom>
        </p:spPr>
      </p:pic>
      <p:pic>
        <p:nvPicPr>
          <p:cNvPr id="50178" name="Picture 2" descr="Килиманджаро. Мечта моя... | Пикаб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080958"/>
            <a:ext cx="3217109" cy="215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179111"/>
            <a:ext cx="2860427" cy="246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28601" y="4566178"/>
            <a:ext cx="3618195" cy="91863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err="1" smtClean="0">
                <a:solidFill>
                  <a:schemeClr val="tx1"/>
                </a:solidFill>
              </a:rPr>
              <a:t>Genri</a:t>
            </a:r>
            <a:r>
              <a:rPr lang="en-US" sz="2800" kern="0" spc="21" dirty="0" smtClean="0">
                <a:solidFill>
                  <a:schemeClr val="tx1"/>
                </a:solidFill>
              </a:rPr>
              <a:t> Morton </a:t>
            </a:r>
            <a:endParaRPr lang="en-US" sz="2800" kern="0" spc="21" dirty="0" smtClean="0">
              <a:solidFill>
                <a:schemeClr val="tx1"/>
              </a:solidFill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err="1" smtClean="0">
                <a:solidFill>
                  <a:schemeClr val="tx1"/>
                </a:solidFill>
              </a:rPr>
              <a:t>Stenli</a:t>
            </a:r>
            <a:endParaRPr lang="en-US" sz="2800" kern="0" spc="21" dirty="0">
              <a:solidFill>
                <a:schemeClr val="tx1"/>
              </a:solidFill>
            </a:endParaRPr>
          </a:p>
        </p:txBody>
      </p:sp>
      <p:pic>
        <p:nvPicPr>
          <p:cNvPr id="4098" name="Picture 2" descr="Генри Мортон Стэнли и его открыт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4622" y="1077912"/>
            <a:ext cx="2581275" cy="3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ib.ru/Классика: Стэнли Генри Мортон. В дебрях Африки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91" y="1960059"/>
            <a:ext cx="5256287" cy="445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6550" y="1269252"/>
            <a:ext cx="5696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Haqiqiy</a:t>
            </a:r>
            <a:r>
              <a:rPr lang="en-US" sz="32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ismi</a:t>
            </a:r>
            <a:r>
              <a:rPr lang="en-US" sz="32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Djon</a:t>
            </a:r>
            <a:r>
              <a:rPr lang="en-US" sz="32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Roulends</a:t>
            </a:r>
            <a:endParaRPr lang="ru-RU" sz="3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4622" y="95885"/>
            <a:ext cx="11625499" cy="778853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Britaniya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jurnalisti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sayohatchi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94431" y="1029341"/>
            <a:ext cx="38526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Markaziy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Afrikaga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marta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sayohat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qilgan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Tanganika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ko‘li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Nil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sistemasiga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kirmasligini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aytgan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Zanzibar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orolini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Viktoriya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lini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Nil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daryosining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boshlanish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irmog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Kagera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ekanligini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aniqla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gan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Lualoba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Kongo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ylab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oqimiga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qadar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rgan</a:t>
            </a:r>
            <a:r>
              <a:rPr lang="en-US" sz="20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gan</a:t>
            </a:r>
            <a:r>
              <a:rPr lang="en-US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Генри Мортон Стэнли и его открыт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4814993"/>
            <a:ext cx="3326423" cy="191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07773" y="2093937"/>
            <a:ext cx="1374846" cy="733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46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00217" y="4605630"/>
            <a:ext cx="2690902" cy="1349522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err="1" smtClean="0">
                <a:solidFill>
                  <a:schemeClr val="tx1"/>
                </a:solidFill>
              </a:rPr>
              <a:t>Vasiliy</a:t>
            </a:r>
            <a:r>
              <a:rPr lang="en-US" sz="2800" kern="0" spc="21" dirty="0" smtClean="0">
                <a:solidFill>
                  <a:schemeClr val="tx1"/>
                </a:solidFill>
              </a:rPr>
              <a:t>  </a:t>
            </a:r>
            <a:endParaRPr lang="en-US" sz="2800" kern="0" spc="21" dirty="0" smtClean="0">
              <a:solidFill>
                <a:schemeClr val="tx1"/>
              </a:solidFill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smtClean="0">
                <a:solidFill>
                  <a:schemeClr val="tx1"/>
                </a:solidFill>
              </a:rPr>
              <a:t>Vasilyevich  </a:t>
            </a:r>
            <a:r>
              <a:rPr lang="en-US" sz="2800" kern="0" spc="21" dirty="0" err="1" smtClean="0">
                <a:solidFill>
                  <a:schemeClr val="tx1"/>
                </a:solidFill>
              </a:rPr>
              <a:t>Yunker</a:t>
            </a:r>
            <a:endParaRPr lang="en-US" sz="2800" kern="0" spc="2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4724" y="3247"/>
            <a:ext cx="11470477" cy="9175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sayohatchisi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11187" y="1165032"/>
            <a:ext cx="431399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Markaziy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Afrikaga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ikki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marta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sayohat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qilgan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Liviya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cho‘liga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sayohat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qilgan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Nil-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Kongo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daryolari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suvayirg‘ichlarini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10919" y="1181436"/>
            <a:ext cx="4580468" cy="6473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1876-1886-yillar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Юнкер, Василий Васильевич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6" y="1112837"/>
            <a:ext cx="2351996" cy="34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нига: &quot;Путешествия по Африке (0812110)&quot; - Василий Юнкер. Купить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502" y="4273574"/>
            <a:ext cx="1938679" cy="241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982" y="6106873"/>
            <a:ext cx="9772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florasi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faunasi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haqida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ma’lumotlar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to‘plagan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19" y="1962979"/>
            <a:ext cx="4912059" cy="416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4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92718" y="4461403"/>
            <a:ext cx="2701398" cy="1349522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smtClean="0">
                <a:solidFill>
                  <a:schemeClr val="tx1"/>
                </a:solidFill>
              </a:rPr>
              <a:t>Nikolay </a:t>
            </a:r>
            <a:endParaRPr lang="en-US" sz="2800" kern="0" spc="21" dirty="0" smtClean="0">
              <a:solidFill>
                <a:schemeClr val="tx1"/>
              </a:solidFill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2800" kern="0" spc="21" dirty="0" err="1" smtClean="0">
                <a:solidFill>
                  <a:schemeClr val="tx1"/>
                </a:solidFill>
              </a:rPr>
              <a:t>Ivanovich</a:t>
            </a:r>
            <a:r>
              <a:rPr lang="en-US" sz="2800" kern="0" spc="21" dirty="0" smtClean="0">
                <a:solidFill>
                  <a:schemeClr val="tx1"/>
                </a:solidFill>
              </a:rPr>
              <a:t> </a:t>
            </a:r>
            <a:r>
              <a:rPr lang="en-US" sz="2800" kern="0" spc="21" dirty="0" err="1" smtClean="0">
                <a:solidFill>
                  <a:schemeClr val="tx1"/>
                </a:solidFill>
              </a:rPr>
              <a:t>Vavilov</a:t>
            </a:r>
            <a:endParaRPr lang="en-US" sz="2800" kern="0" spc="21" dirty="0">
              <a:solidFill>
                <a:schemeClr val="tx1"/>
              </a:solidFill>
            </a:endParaRPr>
          </a:p>
        </p:txBody>
      </p:sp>
      <p:pic>
        <p:nvPicPr>
          <p:cNvPr id="5122" name="Picture 2" descr="Nikolai Vavilov NYW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8" y="1112837"/>
            <a:ext cx="2415601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984" y="60570"/>
            <a:ext cx="12173957" cy="9175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botanigi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12100" y="1210558"/>
            <a:ext cx="41490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shimoli-sharqiga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necha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sayohat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qilgan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6000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ortiq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madaniy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o‘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simliklardan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namuna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oldi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Efiopiya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qimmatli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qattiq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bug‘doy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navining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vatani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ekanligini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aniqlagan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ds03.infourok.ru/uploads/ex/0f08/0000e5df-efe257c2/img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7952" r="9272" b="22597"/>
          <a:stretch/>
        </p:blipFill>
        <p:spPr bwMode="auto">
          <a:xfrm>
            <a:off x="2660931" y="2062267"/>
            <a:ext cx="5498557" cy="47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06848" y="1186933"/>
            <a:ext cx="4580468" cy="5890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1926-1927-yillar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1761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tr-TR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g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tuzilishi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046" y="1043567"/>
            <a:ext cx="6113585" cy="5192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 marR="354965" indent="251460" algn="just">
              <a:lnSpc>
                <a:spcPct val="102000"/>
              </a:lnSpc>
              <a:spcBef>
                <a:spcPts val="295"/>
              </a:spcBef>
              <a:spcAft>
                <a:spcPts val="0"/>
              </a:spcAft>
            </a:pPr>
            <a:r>
              <a:rPr lang="tr-TR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tr-TR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 qadimgi Gondvana </a:t>
            </a:r>
            <a:r>
              <a:rPr lang="tr-TR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quruqligining </a:t>
            </a:r>
            <a:r>
              <a:rPr lang="tr-T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 bo‘lagi. </a:t>
            </a:r>
            <a:endParaRPr lang="en-US" sz="32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7310" marR="354965" indent="251460" algn="just">
              <a:lnSpc>
                <a:spcPct val="102000"/>
              </a:lnSpc>
              <a:spcBef>
                <a:spcPts val="295"/>
              </a:spcBef>
              <a:spcAft>
                <a:spcPts val="0"/>
              </a:spcAft>
            </a:pPr>
            <a:r>
              <a:rPr lang="tr-TR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180 </a:t>
            </a:r>
            <a:r>
              <a:rPr lang="tr-TR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mln</a:t>
            </a:r>
            <a:r>
              <a:rPr lang="en-US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tr-TR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yil </a:t>
            </a:r>
            <a:r>
              <a:rPr lang="tr-T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muqaddam Arabiston yarimoroli bilan birga yaxlit platformani hosil qilgan. </a:t>
            </a:r>
            <a:endParaRPr lang="en-US" sz="32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7310" marR="354965" indent="251460" algn="just">
              <a:lnSpc>
                <a:spcPct val="102000"/>
              </a:lnSpc>
              <a:spcBef>
                <a:spcPts val="295"/>
              </a:spcBef>
              <a:spcAft>
                <a:spcPts val="0"/>
              </a:spcAft>
            </a:pPr>
            <a:r>
              <a:rPr lang="tr-TR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Alp </a:t>
            </a:r>
            <a:r>
              <a:rPr lang="tr-T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tog‘ </a:t>
            </a:r>
            <a:r>
              <a:rPr lang="tr-TR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burmala</a:t>
            </a:r>
            <a:r>
              <a:rPr lang="tr-TR" sz="3200" spc="1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nishi </a:t>
            </a:r>
            <a:r>
              <a:rPr lang="tr-TR" sz="3200" spc="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davrida Qizil  dengiz  o‘rni  ochilgan.  Natijada  </a:t>
            </a:r>
            <a:r>
              <a:rPr lang="tr-TR" sz="3200" spc="15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Arabis</a:t>
            </a:r>
            <a:r>
              <a:rPr lang="tr-TR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ton </a:t>
            </a:r>
            <a:r>
              <a:rPr lang="tr-T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yarimoroli Yevrosiyoga tutashib</a:t>
            </a:r>
            <a:r>
              <a:rPr lang="tr-TR" sz="3200" spc="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ketgan.</a:t>
            </a:r>
            <a:endParaRPr lang="ru-RU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510" y="1389184"/>
            <a:ext cx="5803523" cy="405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5277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tr-TR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en-US" sz="5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tuzilishi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85" y="1320617"/>
            <a:ext cx="4683315" cy="4607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405" marR="104775" indent="251460" algn="just">
              <a:lnSpc>
                <a:spcPct val="103000"/>
              </a:lnSpc>
              <a:spcBef>
                <a:spcPts val="255"/>
              </a:spcBef>
              <a:spcAft>
                <a:spcPts val="0"/>
              </a:spcAft>
            </a:pP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tr-TR" sz="28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 qadimgi 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platforma ustida joylashgan bo‘lib, ko‘proq tekislik va yassi tog‘liklardan iborat. </a:t>
            </a:r>
            <a:endParaRPr lang="en-US" sz="28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104775" indent="251460" algn="just">
              <a:lnSpc>
                <a:spcPct val="103000"/>
              </a:lnSpc>
              <a:spcBef>
                <a:spcPts val="255"/>
              </a:spcBef>
              <a:spcAft>
                <a:spcPts val="0"/>
              </a:spcAft>
            </a:pPr>
            <a:r>
              <a:rPr lang="tr-TR" sz="28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Seysmik 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hududlar nisbatan kam. </a:t>
            </a:r>
            <a:endParaRPr lang="en-US" sz="28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104775" indent="251460" algn="just">
              <a:lnSpc>
                <a:spcPct val="103000"/>
              </a:lnSpc>
              <a:spcBef>
                <a:spcPts val="255"/>
              </a:spcBef>
              <a:spcAft>
                <a:spcPts val="0"/>
              </a:spcAft>
            </a:pPr>
            <a:r>
              <a:rPr lang="tr-TR" sz="28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 shimoli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tr-TR" sz="28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g‘arbida 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Yevrosiyo </a:t>
            </a:r>
            <a:r>
              <a:rPr lang="tr-TR" sz="28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plitasi </a:t>
            </a:r>
            <a:r>
              <a:rPr lang="tr-TR" sz="28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bilan </a:t>
            </a:r>
            <a:r>
              <a:rPr lang="tr-TR" sz="28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to‘qnashgan</a:t>
            </a:r>
            <a:r>
              <a:rPr lang="en-US" sz="28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tr-TR" sz="28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908" t="18827" r="48514" b="8446"/>
          <a:stretch/>
        </p:blipFill>
        <p:spPr>
          <a:xfrm>
            <a:off x="4949355" y="1031664"/>
            <a:ext cx="6709245" cy="57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365" y="1248742"/>
            <a:ext cx="6969577" cy="466848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1761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tr-TR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en-US" sz="5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tuzilishi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64953" y="1351056"/>
            <a:ext cx="5793173" cy="4657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405" marR="95885" indent="251460" algn="ctr">
              <a:lnSpc>
                <a:spcPct val="103000"/>
              </a:lnSpc>
              <a:spcAft>
                <a:spcPts val="0"/>
              </a:spcAft>
            </a:pP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Quruqlikdagi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 </a:t>
            </a:r>
            <a:endParaRPr lang="en-US" sz="36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95885" indent="251460" algn="ctr">
              <a:lnSpc>
                <a:spcPct val="103000"/>
              </a:lnSpc>
              <a:spcAft>
                <a:spcPts val="0"/>
              </a:spcAft>
            </a:pP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yer yorig‘i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6500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 masofaga cho‘zilgan bo‘lib, </a:t>
            </a:r>
            <a:endParaRPr lang="en-US" sz="36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95885" indent="251460" algn="ctr">
              <a:lnSpc>
                <a:spcPct val="103000"/>
              </a:lnSpc>
              <a:spcAft>
                <a:spcPts val="0"/>
              </a:spcAft>
            </a:pP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Akoba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qo‘ltig‘idan Zambezi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daryosining </a:t>
            </a:r>
            <a:endParaRPr lang="en-US" sz="36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95885" indent="251460" algn="ctr">
              <a:lnSpc>
                <a:spcPct val="103000"/>
              </a:lnSpc>
              <a:spcAft>
                <a:spcPts val="0"/>
              </a:spcAft>
            </a:pP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oqimigacha </a:t>
            </a:r>
            <a:endParaRPr lang="en-US" sz="36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95885" indent="251460" algn="ctr">
              <a:lnSpc>
                <a:spcPct val="103000"/>
              </a:lnSpc>
              <a:spcAft>
                <a:spcPts val="0"/>
              </a:spcAft>
            </a:pP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davom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etadi. </a:t>
            </a:r>
            <a:endParaRPr lang="en-US" sz="36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1761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tr-TR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en-US" sz="5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tuzilishi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51" y="1161254"/>
            <a:ext cx="6376537" cy="5164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405" marR="95885" indent="251460" algn="just">
              <a:lnSpc>
                <a:spcPct val="103000"/>
              </a:lnSpc>
              <a:spcAft>
                <a:spcPts val="0"/>
              </a:spcAft>
            </a:pP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yassi tog‘ligi palaxsalanib </a:t>
            </a: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ko‘tarilgan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gorst va grabenlardan iborat. Chuqur ko‘llar grabenlarda tarkib topgan. </a:t>
            </a:r>
            <a:endParaRPr lang="en-US" sz="32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95885" indent="251460" algn="just">
              <a:lnSpc>
                <a:spcPct val="103000"/>
              </a:lnSpc>
              <a:spcAft>
                <a:spcPts val="0"/>
              </a:spcAft>
            </a:pP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Tog‘lar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platolar magmatik va  metamorfik jinslaridan tuzilgan. Botiqlar, cho‘kmalar, pasttekislik va </a:t>
            </a: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tekisliklar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cho‘kindi jinslar bilan qoplangan.</a:t>
            </a:r>
            <a:endParaRPr lang="ru-RU" sz="3200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548437"/>
              </p:ext>
            </p:extLst>
          </p:nvPr>
        </p:nvGraphicFramePr>
        <p:xfrm>
          <a:off x="6521679" y="996496"/>
          <a:ext cx="5405861" cy="5861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4" r:id="rId3" imgW="6400000" imgH="8063492" progId="">
                  <p:embed/>
                </p:oleObj>
              </mc:Choice>
              <mc:Fallback>
                <p:oleObj r:id="rId3" imgW="6400000" imgH="806349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1679" y="996496"/>
                        <a:ext cx="5405861" cy="58615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39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1761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tr-TR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en-US" sz="5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oydali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qazilmalari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6146" y="1425680"/>
            <a:ext cx="6588316" cy="4657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405" marR="104140" indent="252095" algn="just">
              <a:lnSpc>
                <a:spcPct val="103000"/>
              </a:lnSpc>
              <a:spcAft>
                <a:spcPts val="0"/>
              </a:spcAft>
            </a:pP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turli xil qimmatbaho tabiiy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boyliklarni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o‘z zaminida asrab yotgan ulkan xazinadir. </a:t>
            </a:r>
            <a:endParaRPr lang="en-US" sz="36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104140" indent="252095" algn="just">
              <a:lnSpc>
                <a:spcPct val="103000"/>
              </a:lnSpc>
              <a:spcAft>
                <a:spcPts val="0"/>
              </a:spcAft>
            </a:pP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Afrikada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magmatik jinslarning keng tarqalishi rudali foydali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qazilmalarning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ko‘plab tarkib topishiga sabab bo‘lgan.</a:t>
            </a:r>
            <a:endParaRPr lang="ru-RU" sz="3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1" y="1053575"/>
            <a:ext cx="5192207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r="42578"/>
          <a:stretch/>
        </p:blipFill>
        <p:spPr>
          <a:xfrm>
            <a:off x="6853283" y="1138125"/>
            <a:ext cx="5194300" cy="54864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-14600" y="922906"/>
            <a:ext cx="6850297" cy="5985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405" marR="102870" indent="252095" algn="just">
              <a:lnSpc>
                <a:spcPct val="103000"/>
              </a:lnSpc>
              <a:spcAft>
                <a:spcPts val="0"/>
              </a:spcAft>
            </a:pPr>
            <a:r>
              <a:rPr lang="en-US" sz="3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tr-TR" sz="3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tr-TR" sz="3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olmos qazib chiqarishda dunyoda birinchi o‘rinda </a:t>
            </a:r>
            <a:r>
              <a:rPr lang="tr-TR" sz="3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turadi</a:t>
            </a:r>
            <a:r>
              <a:rPr lang="tr-TR" sz="3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34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102870" indent="252095" algn="just">
              <a:lnSpc>
                <a:spcPct val="103000"/>
              </a:lnSpc>
              <a:spcAft>
                <a:spcPts val="0"/>
              </a:spcAft>
            </a:pPr>
            <a:r>
              <a:rPr lang="en-US" sz="3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Qadimgi </a:t>
            </a:r>
            <a:r>
              <a:rPr lang="tr-TR" sz="3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kristall jinslar temir rudasi, xrom, mis, rux,  qalay, uran rudasi, oltin va qimmatbaho toshlarga boy. </a:t>
            </a:r>
            <a:r>
              <a:rPr lang="tr-TR" sz="3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Mashhur </a:t>
            </a:r>
            <a:r>
              <a:rPr lang="en-US" sz="3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tr-TR" sz="3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mis mintaqasi</a:t>
            </a:r>
            <a:r>
              <a:rPr lang="en-US" sz="3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tr-TR" sz="3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Zambiya va Kongo Demokratik </a:t>
            </a:r>
            <a:r>
              <a:rPr lang="tr-TR" sz="34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Respublikasi </a:t>
            </a:r>
            <a:r>
              <a:rPr lang="tr-TR" sz="34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chegara zonasida joylashgan. </a:t>
            </a:r>
            <a:endParaRPr lang="ru-RU" sz="3400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90498" y="31972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tr-TR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en-US" sz="5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oydali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qazilmalari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" name="Picture 15" descr="Медная руда: свойства, применение, добыча. Техноаналитприб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09" y="4166628"/>
            <a:ext cx="1696992" cy="101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Золотая руда - прогноз крупных и уникальных месторождений: теория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10" y="5558720"/>
            <a:ext cx="1430291" cy="94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5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985" y="1162419"/>
            <a:ext cx="5874165" cy="512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405" marR="102870" indent="252095" algn="ctr">
              <a:lnSpc>
                <a:spcPct val="103000"/>
              </a:lnSpc>
              <a:spcAft>
                <a:spcPts val="0"/>
              </a:spcAft>
            </a:pP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Materikning </a:t>
            </a:r>
            <a:r>
              <a:rPr lang="tr-TR" sz="4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botiq, cho‘kindi jinslar to‘plangan joylarida toshko‘mir, neft, </a:t>
            </a:r>
            <a:endParaRPr lang="en-US" sz="40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19405" marR="102870" indent="252095" algn="ctr">
              <a:lnSpc>
                <a:spcPct val="103000"/>
              </a:lnSpc>
              <a:spcAft>
                <a:spcPts val="0"/>
              </a:spcAft>
            </a:pP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tabiiy </a:t>
            </a:r>
            <a:r>
              <a:rPr lang="tr-TR" sz="4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gaz, </a:t>
            </a: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marganes </a:t>
            </a:r>
            <a:r>
              <a:rPr lang="tr-TR" sz="4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rudalari, tuzlar, fosforitlar keng </a:t>
            </a: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tarqalgan</a:t>
            </a:r>
            <a:r>
              <a:rPr lang="en-US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4000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90498" y="31972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tr-TR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en-US" sz="54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oydali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qazilmalari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765" y="1162419"/>
            <a:ext cx="5677795" cy="54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80104" y="-122818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smtClean="0">
                <a:solidFill>
                  <a:sysClr val="window" lastClr="FFFFFF"/>
                </a:solidFill>
              </a:rPr>
              <a:t>Bu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qaysi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materik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?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15670" r="-290" b="-4406"/>
          <a:stretch/>
        </p:blipFill>
        <p:spPr bwMode="auto">
          <a:xfrm>
            <a:off x="6219371" y="1040395"/>
            <a:ext cx="5837162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7" y="1049364"/>
            <a:ext cx="5921569" cy="292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afrika2.jpg"/>
          <p:cNvPicPr>
            <a:picLocks noChangeAspect="1"/>
          </p:cNvPicPr>
          <p:nvPr/>
        </p:nvPicPr>
        <p:blipFill rotWithShape="1">
          <a:blip r:embed="rId4" cstate="print"/>
          <a:srcRect t="32840"/>
          <a:stretch/>
        </p:blipFill>
        <p:spPr>
          <a:xfrm>
            <a:off x="132737" y="4038599"/>
            <a:ext cx="5921886" cy="2713037"/>
          </a:xfrm>
          <a:prstGeom prst="rect">
            <a:avLst/>
          </a:prstGeom>
        </p:spPr>
      </p:pic>
      <p:pic>
        <p:nvPicPr>
          <p:cNvPr id="7" name="Рисунок 6" descr="AFRIK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9522" y="4038598"/>
            <a:ext cx="5776859" cy="271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1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628" y="1058603"/>
            <a:ext cx="11606004" cy="599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9405" marR="104140" indent="251460" algn="just">
              <a:lnSpc>
                <a:spcPct val="103000"/>
              </a:lnSpc>
              <a:spcAft>
                <a:spcPts val="0"/>
              </a:spcAft>
            </a:pP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hududi relyef xususiyatiga ko‘ra </a:t>
            </a:r>
            <a:r>
              <a:rPr lang="tr-TR" sz="3200" u="sng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ikki qism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 </a:t>
            </a: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bo‘linadi</a:t>
            </a:r>
            <a:r>
              <a:rPr lang="en-US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87400" y="6719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tr-TR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hududi </a:t>
            </a:r>
            <a:r>
              <a:rPr lang="en-US" sz="5400" kern="0" spc="21" dirty="0" err="1"/>
              <a:t>r</a:t>
            </a:r>
            <a:r>
              <a:rPr lang="en-US" sz="5400" kern="0" spc="21" dirty="0" err="1" smtClean="0"/>
              <a:t>elyefi</a:t>
            </a:r>
            <a:endParaRPr lang="en-US" sz="5400" kern="0" spc="2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7400" y="1962354"/>
            <a:ext cx="4730261" cy="6770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tr-TR" sz="4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</a:t>
            </a:r>
            <a:r>
              <a:rPr lang="en-US" sz="4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tr-TR" sz="4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44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endParaRPr lang="ru-RU" sz="4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72849" y="1962353"/>
            <a:ext cx="4730261" cy="6770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400" b="1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Baland</a:t>
            </a:r>
            <a:r>
              <a:rPr lang="en-US" sz="4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tr-TR" sz="4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44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endParaRPr lang="ru-RU" sz="4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4446" y="2829035"/>
            <a:ext cx="5741377" cy="37969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Mutlaq balandligi </a:t>
            </a:r>
            <a:endParaRPr lang="en-US" sz="34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tr-TR" sz="3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1000 </a:t>
            </a:r>
            <a:r>
              <a:rPr lang="tr-TR" sz="3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metrgacha bo‘lgan tekislik, plato va tog‘liklardan tashkil topgan </a:t>
            </a:r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tr-TR" sz="3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past</a:t>
            </a:r>
            <a:r>
              <a:rPr lang="en-US" sz="3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tr-TR" sz="3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endParaRPr lang="en-US" sz="34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tr-TR" sz="3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 va </a:t>
            </a:r>
            <a:r>
              <a:rPr lang="tr-TR" sz="3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G‘arbiy Afrikani </a:t>
            </a:r>
            <a:r>
              <a:rPr lang="tr-TR" sz="34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o‘z </a:t>
            </a:r>
            <a:r>
              <a:rPr lang="tr-TR" sz="3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ichiga oladi. </a:t>
            </a:r>
            <a:endParaRPr lang="en-US" sz="34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67290" y="2829035"/>
            <a:ext cx="5741377" cy="37969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tr-TR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Baland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tr-TR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Sharqiy va Janubiy Afrikani egallagan.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tr-TR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Past</a:t>
            </a:r>
            <a:r>
              <a:rPr lang="tr-TR" sz="3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 va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tr-TR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baland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tr-TR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 o‘rtasidagi chegara </a:t>
            </a:r>
            <a:r>
              <a:rPr lang="tr-TR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Angola-Efiopiya </a:t>
            </a:r>
            <a:r>
              <a:rPr lang="tr-TR" sz="36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yo‘nalishidan o‘tadi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761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1761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tr-TR" sz="5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Past</a:t>
            </a:r>
            <a:r>
              <a:rPr lang="en-US" sz="5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tr-TR" sz="5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5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endParaRPr lang="en-US" sz="5400" kern="0" spc="2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6155" y="996496"/>
            <a:ext cx="1190164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 marR="355600" indent="251460" algn="just">
              <a:lnSpc>
                <a:spcPct val="105000"/>
              </a:lnSpc>
              <a:spcBef>
                <a:spcPts val="275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Past</a:t>
            </a:r>
            <a:r>
              <a:rPr lang="en-US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</a:t>
            </a: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Afrikada qumli past-balandliklar ko‘p bo‘lgan </a:t>
            </a: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Sahroyi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Kabir, tekis va botqoqli Kongo botig‘i, plato va </a:t>
            </a: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tog‘liklar 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asosiy relyef </a:t>
            </a:r>
            <a:r>
              <a:rPr lang="tr-TR" sz="32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shakllaridir</a:t>
            </a:r>
            <a:r>
              <a:rPr lang="tr-TR" sz="32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30376"/>
            <a:ext cx="5941800" cy="3726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5" y="2830376"/>
            <a:ext cx="5611502" cy="37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761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1761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Atlas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tog‘lari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0334" y="996496"/>
            <a:ext cx="11721966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 marR="355600" indent="251460" algn="just">
              <a:lnSpc>
                <a:spcPct val="105000"/>
              </a:lnSpc>
              <a:spcBef>
                <a:spcPts val="275"/>
              </a:spcBef>
              <a:spcAft>
                <a:spcPts val="0"/>
              </a:spcAft>
            </a:pP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Sahroyi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Kabirdan shimoli g‘arbida Atlas tog‘lari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joylashgan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Uning eng baland joyi </a:t>
            </a:r>
            <a:r>
              <a:rPr lang="en-US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ubkal cho‘qqisidir</a:t>
            </a:r>
            <a:r>
              <a:rPr lang="en-US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165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balandda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87822"/>
            <a:ext cx="6718300" cy="43415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4" y="2873172"/>
            <a:ext cx="4965852" cy="375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2971935" y="996496"/>
            <a:ext cx="4419600" cy="56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8366768" y="4525269"/>
            <a:ext cx="3397060" cy="1291735"/>
          </a:xfrm>
          <a:prstGeom prst="wedgeRectCallout">
            <a:avLst>
              <a:gd name="adj1" fmla="val -94071"/>
              <a:gd name="adj2" fmla="val -779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</a:pPr>
            <a:r>
              <a:rPr lang="tr-TR" sz="36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Kilimanjaro </a:t>
            </a:r>
            <a:endParaRPr lang="en-US" sz="3600" b="1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</a:pPr>
            <a:r>
              <a:rPr lang="tr-TR" sz="36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5895 </a:t>
            </a:r>
            <a:r>
              <a:rPr lang="tr-TR" sz="36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endParaRPr lang="en-US" sz="3600" b="1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761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1761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“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Baland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”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7572828" y="1175932"/>
            <a:ext cx="4343400" cy="662042"/>
          </a:xfrm>
          <a:prstGeom prst="wedgeRectCallout">
            <a:avLst>
              <a:gd name="adj1" fmla="val -74781"/>
              <a:gd name="adj2" fmla="val 2658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  <a:spcAft>
                <a:spcPts val="0"/>
              </a:spcAft>
            </a:pPr>
            <a:r>
              <a:rPr lang="tr-TR" sz="36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Efiopiya tog‘ligi</a:t>
            </a:r>
            <a:endParaRPr lang="en-US" sz="3600" b="1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7748454" y="3342763"/>
            <a:ext cx="3773714" cy="1017166"/>
          </a:xfrm>
          <a:prstGeom prst="wedgeRectCallout">
            <a:avLst>
              <a:gd name="adj1" fmla="val -86675"/>
              <a:gd name="adj2" fmla="val 210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</a:pPr>
            <a:r>
              <a:rPr lang="tr-TR" sz="32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 Afrika yassi </a:t>
            </a:r>
            <a:r>
              <a:rPr lang="tr-TR" sz="32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tog‘ligi</a:t>
            </a:r>
            <a:endParaRPr lang="en-US" sz="3200" b="1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27406" y="5089162"/>
            <a:ext cx="2891836" cy="863834"/>
          </a:xfrm>
          <a:prstGeom prst="wedgeRectCallout">
            <a:avLst>
              <a:gd name="adj1" fmla="val 144237"/>
              <a:gd name="adj2" fmla="val 85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55600" indent="251460" algn="ctr"/>
            <a:r>
              <a:rPr lang="en-US" sz="24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lang="tr-TR" sz="2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anubiy</a:t>
            </a:r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2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</a:t>
            </a:r>
            <a:endParaRPr lang="en-US" sz="2400" b="1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355600" indent="251460" algn="ctr"/>
            <a:r>
              <a:rPr lang="tr-TR" sz="2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yassi </a:t>
            </a:r>
            <a:r>
              <a:rPr lang="en-US" sz="2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tr-TR" sz="24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og‘lari</a:t>
            </a:r>
            <a:endParaRPr lang="en-US" sz="2400" b="1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8656160" y="2252602"/>
            <a:ext cx="2478449" cy="899885"/>
          </a:xfrm>
          <a:prstGeom prst="wedgeRectCallout">
            <a:avLst>
              <a:gd name="adj1" fmla="val -137666"/>
              <a:gd name="adj2" fmla="val 12952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</a:pPr>
            <a:r>
              <a:rPr lang="tr-TR" sz="28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Keniya </a:t>
            </a:r>
            <a:endParaRPr lang="en-US" sz="2800" b="1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</a:pPr>
            <a:r>
              <a:rPr lang="tr-TR" sz="28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5199 </a:t>
            </a:r>
            <a:r>
              <a:rPr lang="tr-TR" sz="28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</a:t>
            </a:r>
            <a:endParaRPr lang="en-US" sz="2800" b="1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6126910" y="5732711"/>
            <a:ext cx="2750390" cy="911866"/>
          </a:xfrm>
          <a:prstGeom prst="wedgeRectCallout">
            <a:avLst>
              <a:gd name="adj1" fmla="val -54357"/>
              <a:gd name="adj2" fmla="val -2573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</a:pPr>
            <a:r>
              <a:rPr lang="tr-TR" sz="28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Margerita   </a:t>
            </a:r>
            <a:r>
              <a:rPr lang="tr-TR" sz="2800" b="1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5109 m</a:t>
            </a:r>
            <a:endParaRPr lang="ru-RU" sz="2800" b="1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/>
          <a:stretch/>
        </p:blipFill>
        <p:spPr>
          <a:xfrm>
            <a:off x="86124" y="996496"/>
            <a:ext cx="2933118" cy="21494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7" y="3236468"/>
            <a:ext cx="2865208" cy="176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5187029" y="1026926"/>
            <a:ext cx="6585688" cy="1215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  <a:spcAft>
                <a:spcPts val="0"/>
              </a:spcAft>
            </a:pP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Kilimanjaro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vulqoni, </a:t>
            </a:r>
            <a:r>
              <a:rPr lang="en-US" sz="3600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balandligi</a:t>
            </a:r>
            <a:r>
              <a:rPr lang="en-US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895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3600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etr</a:t>
            </a:r>
            <a:r>
              <a:rPr lang="en-US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3600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00654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000" kern="0" spc="21" dirty="0" err="1" smtClean="0">
                <a:solidFill>
                  <a:sysClr val="window" lastClr="FFFFFF"/>
                </a:solidFill>
              </a:rPr>
              <a:t>Afrikaning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eng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baland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nuqtasi</a:t>
            </a:r>
            <a:endParaRPr lang="en-US" sz="5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437413" y="982134"/>
            <a:ext cx="4419600" cy="56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87" y="2384629"/>
            <a:ext cx="6825180" cy="419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348512" y="1129021"/>
            <a:ext cx="11487888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 marR="355600" indent="251460" algn="just">
              <a:lnSpc>
                <a:spcPct val="105000"/>
              </a:lnSpc>
              <a:spcBef>
                <a:spcPts val="275"/>
              </a:spcBef>
              <a:spcAft>
                <a:spcPts val="0"/>
              </a:spcAft>
            </a:pP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past nuqta</a:t>
            </a:r>
            <a:r>
              <a:rPr lang="en-US" sz="3600" dirty="0" err="1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Afar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botig‘idagi Assal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ko‘li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–153 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baland</a:t>
            </a:r>
            <a:r>
              <a:rPr lang="en-US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tr-TR" sz="36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36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Afrikada joylashgan. </a:t>
            </a:r>
            <a:endParaRPr lang="en-US" sz="36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1761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>
                <a:solidFill>
                  <a:sysClr val="window" lastClr="FFFFFF"/>
                </a:solidFill>
              </a:rPr>
              <a:t>Afrikaning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eng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past </a:t>
            </a:r>
            <a:r>
              <a:rPr lang="en-US" sz="5400" kern="0" spc="21" dirty="0" err="1">
                <a:solidFill>
                  <a:sysClr val="window" lastClr="FFFFFF"/>
                </a:solidFill>
              </a:rPr>
              <a:t>nuqtasi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491305"/>
            <a:ext cx="5709065" cy="42395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12" y="2491305"/>
            <a:ext cx="6012588" cy="42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415869" y="974354"/>
            <a:ext cx="11471329" cy="142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Past</a:t>
            </a:r>
            <a:r>
              <a:rPr lang="en-US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4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 eng past </a:t>
            </a: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joyi</a:t>
            </a:r>
            <a:endParaRPr lang="en-US" sz="4000" dirty="0" smtClean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7310" marR="355600" indent="251460" algn="ctr">
              <a:lnSpc>
                <a:spcPct val="105000"/>
              </a:lnSpc>
              <a:spcBef>
                <a:spcPts val="275"/>
              </a:spcBef>
              <a:spcAft>
                <a:spcPts val="0"/>
              </a:spcAft>
            </a:pP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tr-TR" sz="4000" b="1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Kattara botig‘idir </a:t>
            </a: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tr-TR" sz="4000" dirty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133 </a:t>
            </a:r>
            <a:r>
              <a:rPr lang="tr-TR" sz="4000" dirty="0" smtClean="0">
                <a:solidFill>
                  <a:srgbClr val="231F2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</a:t>
            </a:r>
            <a:endParaRPr lang="ru-RU" sz="4000" dirty="0">
              <a:solidFill>
                <a:srgbClr val="231F2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11098" y="1761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tr-TR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 hududi </a:t>
            </a:r>
            <a:r>
              <a:rPr lang="en-US" sz="5400" kern="0" spc="21" dirty="0" err="1"/>
              <a:t>r</a:t>
            </a:r>
            <a:r>
              <a:rPr lang="en-US" sz="5400" kern="0" spc="21" dirty="0" err="1" smtClean="0"/>
              <a:t>elyefi</a:t>
            </a:r>
            <a:endParaRPr lang="en-US" sz="5400" kern="0" spc="2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2359348"/>
            <a:ext cx="6019798" cy="4237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359349"/>
            <a:ext cx="5689600" cy="423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184081" y="3353116"/>
            <a:ext cx="922868" cy="118537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500" kern="0" spc="21" dirty="0" smtClean="0">
                <a:solidFill>
                  <a:sysClr val="window" lastClr="FFFFFF"/>
                </a:solidFill>
              </a:rPr>
              <a:t>?</a:t>
            </a:r>
            <a:endParaRPr lang="en-US" sz="75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852" y="982134"/>
            <a:ext cx="11176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maydoni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mln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</a:t>
            </a:r>
            <a:r>
              <a:rPr lang="ru-RU" sz="24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dastlab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atalgan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qadimgi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berberlarning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qabilasi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nomidan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olingan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yarimsharda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joylashgan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yagona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yirik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orolidir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Materikning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janubiy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nuqtasi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burnidir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Sayohatchi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...........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janubini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aylanib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tgan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materigining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eng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baland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nuqtasi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vulqoni</a:t>
            </a:r>
            <a:r>
              <a:rPr lang="ru-RU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727521" y="62885"/>
            <a:ext cx="10724884" cy="781518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613" algn="ctr">
              <a:spcBef>
                <a:spcPts val="262"/>
              </a:spcBef>
            </a:pPr>
            <a:r>
              <a:rPr lang="en-US" sz="4191" dirty="0" smtClean="0"/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1968" y="4952452"/>
            <a:ext cx="11203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Tushirib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qoldirilgan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so‘zlar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30,3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Liviya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Afarik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rtta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Somali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Madagaskar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en-US" sz="3200" b="1" dirty="0" smtClean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Ben-sekka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gna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Vasko-da-Gama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Kilimanjaro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883671"/>
              </p:ext>
            </p:extLst>
          </p:nvPr>
        </p:nvGraphicFramePr>
        <p:xfrm>
          <a:off x="950696" y="1231900"/>
          <a:ext cx="10058400" cy="51239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4483"/>
                <a:gridCol w="3817517"/>
                <a:gridCol w="5486400"/>
              </a:tblGrid>
              <a:tr h="7348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Sayyohlar</a:t>
                      </a:r>
                      <a:endParaRPr lang="ru-RU" sz="3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Sayohatlar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Ibn</a:t>
                      </a: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Battuta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Bartolomeu</a:t>
                      </a: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Diash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Vasko</a:t>
                      </a: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Gama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Devid</a:t>
                      </a:r>
                      <a:r>
                        <a:rPr lang="ru-RU" sz="32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Livingston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Stenli</a:t>
                      </a:r>
                      <a:endParaRPr lang="ru-RU" sz="32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b="1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Vavilov</a:t>
                      </a:r>
                      <a:endParaRPr lang="ru-RU" sz="32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materigini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o‘rgangan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sayyohlar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857801"/>
              </p:ext>
            </p:extLst>
          </p:nvPr>
        </p:nvGraphicFramePr>
        <p:xfrm>
          <a:off x="85724" y="982134"/>
          <a:ext cx="11962342" cy="5547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04992"/>
                <a:gridCol w="2400370"/>
                <a:gridCol w="895698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Sayyohlar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Sayohatlar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Ibn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Battuta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shimoliy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sharqiy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sohillarini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havzasini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Sahroyi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Kabirning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arbiy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qismini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Niger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rta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oqimigacha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rgangan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Bartolomeu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Diash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1487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yilda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janubidagi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Yaxshi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Umid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burniga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Atlantika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okeani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sohillarini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Vasko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Gama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Afrikaning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janubini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aylanib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Devid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Livingston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Kalaxari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Zambezi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Kongo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Nyasa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Tanganika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llarini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rgangan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Stenli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Zanzibar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orolini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Viktoriya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daryosining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boshlanish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irmog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Kagera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ekanligini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aniqladi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Lualoba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Kongo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daryosi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ylab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oqimiga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qadar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rgandi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Vavilov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ortiq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madaniy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simliklardan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namuna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oldi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114300" y="107752"/>
            <a:ext cx="12306300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materigini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o‘rgangan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sayyohlar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Afrika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materigi</a:t>
            </a:r>
            <a:endParaRPr sz="6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7" y="1170517"/>
            <a:ext cx="2374900" cy="2374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16" y="1198033"/>
            <a:ext cx="2374900" cy="2374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66" y="1170517"/>
            <a:ext cx="2429933" cy="2429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5" y="3984143"/>
            <a:ext cx="2405743" cy="24057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9" y="3900866"/>
            <a:ext cx="2472267" cy="2463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48" y="3875284"/>
            <a:ext cx="2514602" cy="2514602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274109" y="3253511"/>
            <a:ext cx="2218266" cy="58381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Yevrosiyo</a:t>
            </a:r>
            <a:endParaRPr sz="3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2946399" y="3233553"/>
            <a:ext cx="1913466" cy="58381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3600" b="1" dirty="0" err="1" smtClean="0">
                <a:solidFill>
                  <a:srgbClr val="C00000"/>
                </a:solidFill>
                <a:latin typeface="Arial"/>
                <a:cs typeface="Arial"/>
              </a:rPr>
              <a:t>Afrika</a:t>
            </a:r>
            <a:endParaRPr sz="36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5378447" y="3009278"/>
            <a:ext cx="2097617" cy="89158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800" b="1" dirty="0" err="1" smtClean="0">
                <a:solidFill>
                  <a:srgbClr val="002060"/>
                </a:solidFill>
                <a:latin typeface="Arial"/>
                <a:cs typeface="Arial"/>
              </a:rPr>
              <a:t>Shimoliy</a:t>
            </a:r>
            <a:r>
              <a:rPr lang="en-US" altLang="ru-RU" sz="2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ru-RU" sz="2800" b="1" dirty="0" err="1" smtClean="0">
                <a:solidFill>
                  <a:srgbClr val="002060"/>
                </a:solidFill>
                <a:latin typeface="Arial"/>
                <a:cs typeface="Arial"/>
              </a:rPr>
              <a:t>Amerika</a:t>
            </a:r>
            <a:endParaRPr sz="2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2849032" y="6103176"/>
            <a:ext cx="2290234" cy="52225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3200" b="1" dirty="0" err="1" smtClean="0">
                <a:solidFill>
                  <a:srgbClr val="002060"/>
                </a:solidFill>
                <a:latin typeface="Arial"/>
                <a:cs typeface="Arial"/>
              </a:rPr>
              <a:t>Antarktida</a:t>
            </a:r>
            <a:endParaRPr sz="3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5498492" y="6056482"/>
            <a:ext cx="2404533" cy="58381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Avstraliya</a:t>
            </a:r>
            <a:endParaRPr sz="3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286807" y="5902593"/>
            <a:ext cx="2097617" cy="89158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800" b="1" dirty="0" err="1" smtClean="0">
                <a:solidFill>
                  <a:srgbClr val="002060"/>
                </a:solidFill>
                <a:latin typeface="Arial"/>
                <a:cs typeface="Arial"/>
              </a:rPr>
              <a:t>Janubiy</a:t>
            </a:r>
            <a:r>
              <a:rPr lang="en-US" altLang="ru-RU" sz="2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altLang="ru-RU" sz="2800" b="1" dirty="0" err="1" smtClean="0">
                <a:solidFill>
                  <a:srgbClr val="002060"/>
                </a:solidFill>
                <a:latin typeface="Arial"/>
                <a:cs typeface="Arial"/>
              </a:rPr>
              <a:t>Amerika</a:t>
            </a:r>
            <a:endParaRPr sz="2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7900273" y="3702161"/>
            <a:ext cx="4291727" cy="279980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3600" b="1" dirty="0" err="1" smtClean="0">
                <a:latin typeface="Arial"/>
                <a:cs typeface="Arial"/>
              </a:rPr>
              <a:t>Afrika</a:t>
            </a:r>
            <a:r>
              <a:rPr lang="en-US" altLang="ru-RU" sz="3600" b="1" dirty="0" smtClean="0">
                <a:latin typeface="Arial"/>
                <a:cs typeface="Arial"/>
              </a:rPr>
              <a:t> </a:t>
            </a:r>
            <a:r>
              <a:rPr lang="en-US" altLang="ru-RU" sz="3600" b="1" dirty="0" err="1" smtClean="0">
                <a:latin typeface="Arial"/>
                <a:cs typeface="Arial"/>
              </a:rPr>
              <a:t>materigi</a:t>
            </a:r>
            <a:r>
              <a:rPr lang="en-US" altLang="ru-RU" sz="3600" b="1" dirty="0" smtClean="0">
                <a:latin typeface="Arial"/>
                <a:cs typeface="Arial"/>
              </a:rPr>
              <a:t> </a:t>
            </a:r>
            <a:r>
              <a:rPr lang="en-US" altLang="ru-RU" sz="3600" b="1" dirty="0" err="1" smtClean="0">
                <a:latin typeface="Arial"/>
                <a:cs typeface="Arial"/>
              </a:rPr>
              <a:t>maydoni</a:t>
            </a:r>
            <a:r>
              <a:rPr lang="en-US" altLang="ru-RU" sz="3600" b="1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altLang="ru-RU" sz="3600" b="1" dirty="0" smtClean="0">
                <a:latin typeface="Arial"/>
                <a:cs typeface="Arial"/>
              </a:rPr>
              <a:t>29 200 000 kv.km.</a:t>
            </a:r>
          </a:p>
          <a:p>
            <a:pPr algn="ctr"/>
            <a:r>
              <a:rPr lang="en-US" altLang="ru-RU" sz="3600" b="1" dirty="0" err="1" smtClean="0">
                <a:latin typeface="Arial"/>
                <a:cs typeface="Arial"/>
              </a:rPr>
              <a:t>Orollari</a:t>
            </a:r>
            <a:r>
              <a:rPr lang="en-US" altLang="ru-RU" sz="3600" b="1" dirty="0" smtClean="0">
                <a:latin typeface="Arial"/>
                <a:cs typeface="Arial"/>
              </a:rPr>
              <a:t> </a:t>
            </a:r>
            <a:r>
              <a:rPr lang="en-US" altLang="ru-RU" sz="3600" b="1" dirty="0" err="1" smtClean="0">
                <a:latin typeface="Arial"/>
                <a:cs typeface="Arial"/>
              </a:rPr>
              <a:t>bilan</a:t>
            </a:r>
            <a:r>
              <a:rPr lang="en-US" altLang="ru-RU" sz="3600" b="1" dirty="0" smtClean="0">
                <a:latin typeface="Arial"/>
                <a:cs typeface="Arial"/>
              </a:rPr>
              <a:t> </a:t>
            </a:r>
            <a:r>
              <a:rPr lang="en-US" altLang="ru-RU" sz="3600" b="1" dirty="0" err="1" smtClean="0">
                <a:latin typeface="Arial"/>
                <a:cs typeface="Arial"/>
              </a:rPr>
              <a:t>birga</a:t>
            </a:r>
            <a:endParaRPr lang="en-US" altLang="ru-RU" sz="3600" b="1" dirty="0" smtClean="0">
              <a:latin typeface="Arial"/>
              <a:cs typeface="Arial"/>
            </a:endParaRPr>
          </a:p>
          <a:p>
            <a:pPr algn="ctr"/>
            <a:r>
              <a:rPr lang="en-US" altLang="ru-RU" sz="3600" b="1" dirty="0" smtClean="0">
                <a:latin typeface="Arial"/>
                <a:cs typeface="Arial"/>
              </a:rPr>
              <a:t>30 300 000 kv.km.</a:t>
            </a:r>
            <a:endParaRPr sz="3600" b="1" dirty="0">
              <a:latin typeface="Arial"/>
              <a:cs typeface="Arial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7791885" y="1279653"/>
            <a:ext cx="4241799" cy="224580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3600" b="1" dirty="0" err="1" smtClean="0">
                <a:latin typeface="Arial"/>
                <a:cs typeface="Arial"/>
              </a:rPr>
              <a:t>Afrika</a:t>
            </a:r>
            <a:r>
              <a:rPr lang="en-US" altLang="ru-RU" sz="3600" b="1" dirty="0" smtClean="0">
                <a:latin typeface="Arial"/>
                <a:cs typeface="Arial"/>
              </a:rPr>
              <a:t> </a:t>
            </a:r>
            <a:r>
              <a:rPr lang="en-US" altLang="ru-RU" sz="3600" b="1" dirty="0" err="1" smtClean="0">
                <a:latin typeface="Arial"/>
                <a:cs typeface="Arial"/>
              </a:rPr>
              <a:t>materigi</a:t>
            </a:r>
            <a:r>
              <a:rPr lang="en-US" altLang="ru-RU" sz="3600" b="1" dirty="0" smtClean="0">
                <a:latin typeface="Arial"/>
                <a:cs typeface="Arial"/>
              </a:rPr>
              <a:t> </a:t>
            </a:r>
            <a:r>
              <a:rPr lang="en-US" altLang="ru-RU" sz="3600" b="1" dirty="0" err="1" smtClean="0">
                <a:latin typeface="Arial"/>
                <a:cs typeface="Arial"/>
              </a:rPr>
              <a:t>maydonining</a:t>
            </a:r>
            <a:r>
              <a:rPr lang="en-US" altLang="ru-RU" sz="3600" b="1" dirty="0" smtClean="0">
                <a:latin typeface="Arial"/>
                <a:cs typeface="Arial"/>
              </a:rPr>
              <a:t> </a:t>
            </a:r>
            <a:r>
              <a:rPr lang="en-US" altLang="ru-RU" sz="3600" b="1" dirty="0" err="1" smtClean="0">
                <a:latin typeface="Arial"/>
                <a:cs typeface="Arial"/>
              </a:rPr>
              <a:t>kattaligi</a:t>
            </a:r>
            <a:r>
              <a:rPr lang="en-US" altLang="ru-RU" sz="3600" b="1" dirty="0" smtClean="0">
                <a:latin typeface="Arial"/>
                <a:cs typeface="Arial"/>
              </a:rPr>
              <a:t> </a:t>
            </a:r>
            <a:r>
              <a:rPr lang="en-US" altLang="ru-RU" sz="3600" b="1" dirty="0" err="1" smtClean="0">
                <a:latin typeface="Arial"/>
                <a:cs typeface="Arial"/>
              </a:rPr>
              <a:t>bo‘yicha</a:t>
            </a:r>
            <a:r>
              <a:rPr lang="en-US" altLang="ru-RU" sz="3600" b="1" dirty="0" smtClean="0">
                <a:latin typeface="Arial"/>
                <a:cs typeface="Arial"/>
              </a:rPr>
              <a:t> 2-o‘rinda </a:t>
            </a:r>
            <a:r>
              <a:rPr lang="en-US" altLang="ru-RU" sz="3600" b="1" dirty="0" err="1" smtClean="0">
                <a:latin typeface="Arial"/>
                <a:cs typeface="Arial"/>
              </a:rPr>
              <a:t>turadi</a:t>
            </a:r>
            <a:r>
              <a:rPr lang="en-US" altLang="ru-RU" sz="3600" b="1" dirty="0" smtClean="0">
                <a:latin typeface="Arial"/>
                <a:cs typeface="Arial"/>
              </a:rPr>
              <a:t>.</a:t>
            </a:r>
            <a:endParaRPr sz="3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3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15900" y="1554163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070225" y="5335588"/>
            <a:ext cx="7540625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73063" y="2495550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709863" y="1195388"/>
            <a:ext cx="9251950" cy="3659187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43 - 47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Afrika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uz-Cyrl-UZ" sz="3600" dirty="0">
                <a:latin typeface="Arial" pitchFamily="34" charset="0"/>
                <a:cs typeface="Arial" pitchFamily="34" charset="0"/>
              </a:rPr>
              <a:t>materigining geografik o‘rni va o‘rganilish tarixi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Geologik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tuzilishi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foydali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qazilmalari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Relyefi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o‘qish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-914377">
              <a:lnSpc>
                <a:spcPct val="100000"/>
              </a:lnSpc>
              <a:defRPr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-914377" algn="just">
              <a:lnSpc>
                <a:spcPct val="100000"/>
              </a:lnSpc>
              <a:defRPr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3.Yozuvsiz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Afrika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materigining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9" name="Picture 4" descr="Какашки», «Свинюшки» и алкоголь. - Иван, тот, кому не все равно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1825" y="4854575"/>
            <a:ext cx="12652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7015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86" y="0"/>
            <a:ext cx="12155114" cy="1235628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1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1968" y="199408"/>
            <a:ext cx="10724884" cy="666871"/>
          </a:xfrm>
          <a:prstGeom prst="rect">
            <a:avLst/>
          </a:prstGeom>
        </p:spPr>
        <p:txBody>
          <a:bodyPr vert="horz" wrap="square" lIns="0" tIns="33296" rIns="0" bIns="0" rtlCol="0" anchor="ctr">
            <a:spAutoFit/>
          </a:bodyPr>
          <a:lstStyle/>
          <a:p>
            <a:pPr marL="25613">
              <a:spcBef>
                <a:spcPts val="262"/>
              </a:spcBef>
            </a:pPr>
            <a:r>
              <a:rPr lang="en-US" sz="4191" dirty="0"/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opshiriqlar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3765"/>
          <a:stretch/>
        </p:blipFill>
        <p:spPr>
          <a:xfrm>
            <a:off x="855486" y="1206214"/>
            <a:ext cx="4266848" cy="565178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579033" y="1647310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97553" y="1744675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182533" y="2588295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754033" y="4356643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737099" y="3429000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652433" y="522568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39799" y="215750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45662" y="1310544"/>
            <a:ext cx="6623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yozuvsiz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xaritasidagi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quyidagi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raqamlar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ostida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yashiringan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tabiiy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obyektlar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nomini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toping: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42000" y="2498785"/>
            <a:ext cx="53467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Yarim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Orol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……………..…....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……………..…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n-US" sz="3200" b="1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</a:t>
            </a:r>
            <a:r>
              <a:rPr lang="en-US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…………..…….</a:t>
            </a:r>
          </a:p>
        </p:txBody>
      </p:sp>
      <p:sp>
        <p:nvSpPr>
          <p:cNvPr id="15" name="Овал 14"/>
          <p:cNvSpPr/>
          <p:nvPr/>
        </p:nvSpPr>
        <p:spPr>
          <a:xfrm>
            <a:off x="2044699" y="3833908"/>
            <a:ext cx="254000" cy="24553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19667" y="-320494"/>
            <a:ext cx="10278534" cy="1245135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6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ru-RU" sz="6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6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</a:t>
            </a:r>
            <a:endParaRPr lang="ru-RU" sz="6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Загнутый угол 23"/>
          <p:cNvSpPr/>
          <p:nvPr/>
        </p:nvSpPr>
        <p:spPr>
          <a:xfrm>
            <a:off x="246185" y="1248383"/>
            <a:ext cx="5213837" cy="5435600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finikiyaliklar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afarik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Karfagendan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yashovchi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qabilalarni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ataganlar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(“afar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finikiyaliklar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ma‘nosini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anglatgan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Rimliklar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Karfagen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atroflarini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olganlaridan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hududga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berdilar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46" y="1248383"/>
            <a:ext cx="6538545" cy="47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7574" y="0"/>
            <a:ext cx="10278534" cy="759554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Liviya</a:t>
            </a:r>
            <a:r>
              <a:rPr lang="en-US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en-US" sz="3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materigining</a:t>
            </a:r>
            <a:r>
              <a:rPr lang="en-US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dastlabki</a:t>
            </a:r>
            <a:r>
              <a:rPr lang="en-US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nomi</a:t>
            </a:r>
            <a:endParaRPr lang="ru-RU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348614" y="1963147"/>
            <a:ext cx="515146" cy="430953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670556" y="3270252"/>
            <a:ext cx="4141418" cy="21733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Загнутый угол 29"/>
          <p:cNvSpPr/>
          <p:nvPr/>
        </p:nvSpPr>
        <p:spPr>
          <a:xfrm>
            <a:off x="363072" y="1167303"/>
            <a:ext cx="5607422" cy="5547841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Liviya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atalgan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Olimlarning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fikricha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eramizdan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avvalgi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asrdan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qo‘llanilgan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berberlarning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afarik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qabilasi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nomidan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08" name="Picture 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002314"/>
            <a:ext cx="5181600" cy="571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4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Река Нил: фото, видео, фильмы про Нил смотреть онлайн. Фильм: «Нил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44" y="3704967"/>
            <a:ext cx="4419656" cy="31530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Ученые заявили, что Сахара может полностью &quot;позеленеть&quot; через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117601"/>
            <a:ext cx="4635501" cy="29098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xususiyatlari</a:t>
            </a:r>
            <a:endParaRPr sz="6000" dirty="0"/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373315" y="3711929"/>
            <a:ext cx="1850185" cy="39914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400" b="1" dirty="0" smtClean="0">
                <a:solidFill>
                  <a:srgbClr val="0033CC"/>
                </a:solidFill>
                <a:latin typeface="Arial"/>
                <a:cs typeface="Arial"/>
              </a:rPr>
              <a:t>Nil </a:t>
            </a:r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daryosi</a:t>
            </a:r>
            <a:endParaRPr sz="24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7365426" y="1068757"/>
            <a:ext cx="3607374" cy="4607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800" b="1" dirty="0" err="1" smtClean="0">
                <a:solidFill>
                  <a:srgbClr val="0033CC"/>
                </a:solidFill>
                <a:latin typeface="Arial"/>
                <a:cs typeface="Arial"/>
              </a:rPr>
              <a:t>Sahroyi</a:t>
            </a:r>
            <a:r>
              <a:rPr lang="en-US" altLang="ru-RU" sz="28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800" b="1" dirty="0" err="1" smtClean="0">
                <a:solidFill>
                  <a:srgbClr val="0033CC"/>
                </a:solidFill>
                <a:latin typeface="Arial"/>
                <a:cs typeface="Arial"/>
              </a:rPr>
              <a:t>Kabir</a:t>
            </a:r>
            <a:r>
              <a:rPr lang="en-US" altLang="ru-RU" sz="28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800" b="1" dirty="0" err="1" smtClean="0">
                <a:solidFill>
                  <a:srgbClr val="0033CC"/>
                </a:solidFill>
                <a:latin typeface="Arial"/>
                <a:cs typeface="Arial"/>
              </a:rPr>
              <a:t>cho‘li</a:t>
            </a:r>
            <a:endParaRPr sz="28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l="20188" t="11336" r="18137" b="9981"/>
          <a:stretch>
            <a:fillRect/>
          </a:stretch>
        </p:blipFill>
        <p:spPr bwMode="auto">
          <a:xfrm>
            <a:off x="0" y="1117600"/>
            <a:ext cx="6437698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Скругленный прямоугольник 21"/>
          <p:cNvSpPr/>
          <p:nvPr/>
        </p:nvSpPr>
        <p:spPr>
          <a:xfrm>
            <a:off x="2387600" y="2133600"/>
            <a:ext cx="1549400" cy="5588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AFRIKA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591907" y="3807605"/>
            <a:ext cx="597877" cy="4396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24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photo_2020-06-11_01-01-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0" y="1460499"/>
            <a:ext cx="3962967" cy="2685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fauna-afrik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50" y="4216675"/>
            <a:ext cx="4203700" cy="2641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unyodagi eng yuqori sifatli olmos qazib olinadigan joy. Olmo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1" t="6127" r="381" b="20913"/>
          <a:stretch/>
        </p:blipFill>
        <p:spPr bwMode="auto">
          <a:xfrm>
            <a:off x="7934942" y="4153474"/>
            <a:ext cx="4257058" cy="27045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Где самая высокая температура на Земле? :: SYL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3011"/>
            <a:ext cx="4202566" cy="26287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xususiyatlari</a:t>
            </a:r>
            <a:endParaRPr sz="6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461"/>
            <a:ext cx="4226821" cy="2816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335214" y="4131029"/>
            <a:ext cx="3754807" cy="39914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400" b="1" dirty="0" smtClean="0">
                <a:solidFill>
                  <a:srgbClr val="0033CC"/>
                </a:solidFill>
                <a:latin typeface="Arial"/>
                <a:cs typeface="Arial"/>
              </a:rPr>
              <a:t>Olmos </a:t>
            </a:r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qazib</a:t>
            </a:r>
            <a:r>
              <a:rPr lang="en-US" altLang="ru-RU" sz="24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chiqarish</a:t>
            </a:r>
            <a:r>
              <a:rPr lang="en-US" altLang="ru-RU" sz="24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endParaRPr sz="24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672526" y="1106857"/>
            <a:ext cx="2737532" cy="4607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800" b="1" dirty="0" err="1" smtClean="0">
                <a:solidFill>
                  <a:srgbClr val="0033CC"/>
                </a:solidFill>
                <a:latin typeface="Arial"/>
                <a:cs typeface="Arial"/>
              </a:rPr>
              <a:t>Piramidalar</a:t>
            </a:r>
            <a:endParaRPr sz="28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0" y="4014919"/>
            <a:ext cx="4220271" cy="39914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Eng</a:t>
            </a:r>
            <a:r>
              <a:rPr lang="en-US" altLang="ru-RU" sz="24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yuqori</a:t>
            </a:r>
            <a:r>
              <a:rPr lang="en-US" altLang="ru-RU" sz="24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harorat-Tripolida</a:t>
            </a:r>
            <a:endParaRPr sz="24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pic>
        <p:nvPicPr>
          <p:cNvPr id="18" name="Picture 2" descr="Большой Африканский Разлом | Серия 'Опасные рифты и разломы земной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80" y="1411992"/>
            <a:ext cx="4097640" cy="26165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4178290" y="1239061"/>
            <a:ext cx="3835419" cy="39914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r>
              <a:rPr lang="en-US" altLang="ru-RU" sz="2400" b="1" dirty="0" err="1">
                <a:solidFill>
                  <a:srgbClr val="0033CC"/>
                </a:solidFill>
                <a:latin typeface="Arial"/>
                <a:cs typeface="Arial"/>
              </a:rPr>
              <a:t>Sharqiy</a:t>
            </a:r>
            <a:r>
              <a:rPr lang="en-US" altLang="ru-RU" sz="2400" b="1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Afrika</a:t>
            </a:r>
            <a:r>
              <a:rPr lang="en-US" altLang="ru-RU" sz="24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400" b="1" dirty="0" err="1">
                <a:solidFill>
                  <a:srgbClr val="0033CC"/>
                </a:solidFill>
                <a:latin typeface="Arial"/>
                <a:cs typeface="Arial"/>
              </a:rPr>
              <a:t>yer</a:t>
            </a:r>
            <a:r>
              <a:rPr lang="en-US" altLang="ru-RU" sz="2400" b="1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yorig‘i</a:t>
            </a:r>
            <a:endParaRPr sz="24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2" name="Пятно 1 1"/>
          <p:cNvSpPr/>
          <p:nvPr/>
        </p:nvSpPr>
        <p:spPr>
          <a:xfrm>
            <a:off x="2574912" y="4599743"/>
            <a:ext cx="1164578" cy="749649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+58</a:t>
            </a:r>
            <a:r>
              <a:rPr lang="ru-RU" sz="1200" b="1" baseline="30000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534400" y="1221157"/>
            <a:ext cx="3143358" cy="4607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800" b="1" dirty="0" err="1" smtClean="0">
                <a:solidFill>
                  <a:srgbClr val="0033CC"/>
                </a:solidFill>
                <a:latin typeface="Arial"/>
                <a:cs typeface="Arial"/>
              </a:rPr>
              <a:t>Oltin</a:t>
            </a:r>
            <a:r>
              <a:rPr lang="en-US" altLang="ru-RU" sz="28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800" b="1" dirty="0" err="1" smtClean="0">
                <a:solidFill>
                  <a:srgbClr val="0033CC"/>
                </a:solidFill>
                <a:latin typeface="Arial"/>
                <a:cs typeface="Arial"/>
              </a:rPr>
              <a:t>qazib</a:t>
            </a:r>
            <a:r>
              <a:rPr lang="en-US" altLang="ru-RU" sz="28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800" b="1" dirty="0" err="1" smtClean="0">
                <a:solidFill>
                  <a:srgbClr val="0033CC"/>
                </a:solidFill>
                <a:latin typeface="Arial"/>
                <a:cs typeface="Arial"/>
              </a:rPr>
              <a:t>olish</a:t>
            </a:r>
            <a:endParaRPr sz="28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4483100" y="3989757"/>
            <a:ext cx="3746500" cy="39914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400" b="1" dirty="0" smtClean="0">
                <a:solidFill>
                  <a:srgbClr val="0033CC"/>
                </a:solidFill>
                <a:latin typeface="Arial"/>
                <a:cs typeface="Arial"/>
              </a:rPr>
              <a:t>Eng </a:t>
            </a:r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yirik</a:t>
            </a:r>
            <a:r>
              <a:rPr lang="en-US" altLang="ru-RU" sz="24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400" b="1" dirty="0" err="1" smtClean="0">
                <a:solidFill>
                  <a:srgbClr val="0033CC"/>
                </a:solidFill>
                <a:latin typeface="Arial"/>
                <a:cs typeface="Arial"/>
              </a:rPr>
              <a:t>sutemizuvchilar</a:t>
            </a:r>
            <a:endParaRPr sz="24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2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Конго (Демократическая Республика): информация о стра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88" y="4288809"/>
            <a:ext cx="4199747" cy="26177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одопады Ливингстона — RUSIMM. Русские за границей. Иммиграц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309177"/>
            <a:ext cx="4274930" cy="25695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Asosiy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xususiyatlari</a:t>
            </a:r>
            <a:endParaRPr sz="6000" dirty="0"/>
          </a:p>
        </p:txBody>
      </p:sp>
      <p:pic>
        <p:nvPicPr>
          <p:cNvPr id="1026" name="Picture 2" descr="Джунгли экваториальной Африки&quot; — card of the user Igor in Yandex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35857"/>
            <a:ext cx="4267200" cy="28130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Уникальный животный мир Западной Афри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89" y="1356797"/>
            <a:ext cx="4130421" cy="2942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Интересные факты об озере Танганьика | Интересные Факт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7"/>
          <a:stretch/>
        </p:blipFill>
        <p:spPr bwMode="auto">
          <a:xfrm>
            <a:off x="3991953" y="4149915"/>
            <a:ext cx="4050623" cy="2756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23309" y="4201042"/>
            <a:ext cx="2586621" cy="4607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800" b="1" dirty="0" err="1" smtClean="0">
                <a:solidFill>
                  <a:srgbClr val="0033CC"/>
                </a:solidFill>
                <a:latin typeface="Arial"/>
                <a:cs typeface="Arial"/>
              </a:rPr>
              <a:t>Kongo</a:t>
            </a:r>
            <a:r>
              <a:rPr lang="en-US" altLang="ru-RU" sz="2800" b="1" dirty="0" smtClean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800" b="1" dirty="0" err="1" smtClean="0">
                <a:solidFill>
                  <a:srgbClr val="0033CC"/>
                </a:solidFill>
                <a:latin typeface="Arial"/>
                <a:cs typeface="Arial"/>
              </a:rPr>
              <a:t>daryosi</a:t>
            </a:r>
            <a:endParaRPr sz="28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4479788" y="4089660"/>
            <a:ext cx="3060107" cy="4607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800" b="1" dirty="0" err="1">
                <a:solidFill>
                  <a:srgbClr val="0033CC"/>
                </a:solidFill>
                <a:latin typeface="Arial"/>
                <a:cs typeface="Arial"/>
              </a:rPr>
              <a:t>Tanganika</a:t>
            </a:r>
            <a:r>
              <a:rPr lang="en-US" altLang="ru-RU" sz="2800" b="1" dirty="0">
                <a:solidFill>
                  <a:srgbClr val="0033CC"/>
                </a:solidFill>
                <a:latin typeface="Arial"/>
                <a:cs typeface="Arial"/>
              </a:rPr>
              <a:t> </a:t>
            </a:r>
            <a:r>
              <a:rPr lang="en-US" altLang="ru-RU" sz="2800" b="1" dirty="0" err="1">
                <a:solidFill>
                  <a:srgbClr val="0033CC"/>
                </a:solidFill>
                <a:latin typeface="Arial"/>
                <a:cs typeface="Arial"/>
              </a:rPr>
              <a:t>ko‘li</a:t>
            </a:r>
            <a:endParaRPr sz="28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4584130" y="1074056"/>
            <a:ext cx="3011665" cy="5222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3200" b="1" dirty="0" err="1" smtClean="0">
                <a:latin typeface="Arial"/>
                <a:cs typeface="Arial"/>
              </a:rPr>
              <a:t>Savannalar</a:t>
            </a:r>
            <a:endParaRPr sz="3200" b="1" dirty="0">
              <a:latin typeface="Arial"/>
              <a:cs typeface="Arial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002674" y="4078826"/>
            <a:ext cx="4352206" cy="4607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800" b="1" dirty="0">
                <a:solidFill>
                  <a:srgbClr val="0033CC"/>
                </a:solidFill>
                <a:latin typeface="Arial"/>
                <a:cs typeface="Arial"/>
              </a:rPr>
              <a:t>Livingston </a:t>
            </a:r>
            <a:r>
              <a:rPr lang="en-US" altLang="ru-RU" sz="2800" b="1" dirty="0" err="1">
                <a:solidFill>
                  <a:srgbClr val="0033CC"/>
                </a:solidFill>
                <a:latin typeface="Arial"/>
                <a:cs typeface="Arial"/>
              </a:rPr>
              <a:t>sharsharasi</a:t>
            </a:r>
            <a:endParaRPr sz="2800" b="1" dirty="0">
              <a:solidFill>
                <a:srgbClr val="0033CC"/>
              </a:solidFill>
              <a:latin typeface="Arial"/>
              <a:cs typeface="Arial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289564" y="1074056"/>
            <a:ext cx="3485931" cy="46070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2800" b="1" dirty="0" err="1" smtClean="0">
                <a:latin typeface="Arial"/>
                <a:cs typeface="Arial"/>
              </a:rPr>
              <a:t>Ekvatorial</a:t>
            </a:r>
            <a:r>
              <a:rPr lang="en-US" altLang="ru-RU" sz="2800" b="1" dirty="0" smtClean="0">
                <a:latin typeface="Arial"/>
                <a:cs typeface="Arial"/>
              </a:rPr>
              <a:t> </a:t>
            </a:r>
            <a:r>
              <a:rPr lang="en-US" altLang="ru-RU" sz="2800" b="1" dirty="0" err="1" smtClean="0">
                <a:latin typeface="Arial"/>
                <a:cs typeface="Arial"/>
              </a:rPr>
              <a:t>o‘rmonlar</a:t>
            </a:r>
            <a:endParaRPr sz="2800" b="1" dirty="0">
              <a:latin typeface="Arial"/>
              <a:cs typeface="Arial"/>
            </a:endParaRPr>
          </a:p>
        </p:txBody>
      </p:sp>
      <p:pic>
        <p:nvPicPr>
          <p:cNvPr id="18" name="Picture 4" descr="Самая большая горилла - 24СМ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35" y="1601115"/>
            <a:ext cx="3967261" cy="2548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140735" y="1083974"/>
            <a:ext cx="4127999" cy="5222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altLang="ru-RU" sz="3200" b="1" dirty="0" err="1" smtClean="0">
                <a:latin typeface="Arial"/>
                <a:cs typeface="Arial"/>
              </a:rPr>
              <a:t>Eng</a:t>
            </a:r>
            <a:r>
              <a:rPr lang="en-US" altLang="ru-RU" sz="3200" b="1" dirty="0" smtClean="0">
                <a:latin typeface="Arial"/>
                <a:cs typeface="Arial"/>
              </a:rPr>
              <a:t> </a:t>
            </a:r>
            <a:r>
              <a:rPr lang="en-US" altLang="ru-RU" sz="3200" b="1" dirty="0" err="1" smtClean="0">
                <a:latin typeface="Arial"/>
                <a:cs typeface="Arial"/>
              </a:rPr>
              <a:t>yirik</a:t>
            </a:r>
            <a:r>
              <a:rPr lang="en-US" altLang="ru-RU" sz="3200" b="1" dirty="0" smtClean="0">
                <a:latin typeface="Arial"/>
                <a:cs typeface="Arial"/>
              </a:rPr>
              <a:t> </a:t>
            </a:r>
            <a:r>
              <a:rPr lang="en-US" altLang="ru-RU" sz="3200" b="1" dirty="0" err="1" smtClean="0">
                <a:latin typeface="Arial"/>
                <a:cs typeface="Arial"/>
              </a:rPr>
              <a:t>maymun</a:t>
            </a:r>
            <a:endParaRPr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5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4455</TotalTime>
  <Words>1530</Words>
  <Application>Microsoft Office PowerPoint</Application>
  <PresentationFormat>Широкоэкранный</PresentationFormat>
  <Paragraphs>310</Paragraphs>
  <Slides>41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Mustaqil  bajarish  uchun topshiriqlar: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Учетная запись Майкрософт</cp:lastModifiedBy>
  <cp:revision>817</cp:revision>
  <dcterms:created xsi:type="dcterms:W3CDTF">2020-04-09T12:18:10Z</dcterms:created>
  <dcterms:modified xsi:type="dcterms:W3CDTF">2020-10-09T05:32:31Z</dcterms:modified>
</cp:coreProperties>
</file>