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400" r:id="rId2"/>
    <p:sldId id="440" r:id="rId3"/>
    <p:sldId id="407" r:id="rId4"/>
    <p:sldId id="348" r:id="rId5"/>
    <p:sldId id="418" r:id="rId6"/>
    <p:sldId id="403" r:id="rId7"/>
    <p:sldId id="434" r:id="rId8"/>
    <p:sldId id="401" r:id="rId9"/>
    <p:sldId id="426" r:id="rId10"/>
    <p:sldId id="424" r:id="rId11"/>
    <p:sldId id="427" r:id="rId12"/>
    <p:sldId id="428" r:id="rId13"/>
    <p:sldId id="429" r:id="rId14"/>
    <p:sldId id="423" r:id="rId15"/>
    <p:sldId id="430" r:id="rId16"/>
    <p:sldId id="431" r:id="rId17"/>
    <p:sldId id="433" r:id="rId18"/>
    <p:sldId id="422" r:id="rId19"/>
    <p:sldId id="442" r:id="rId20"/>
    <p:sldId id="421" r:id="rId21"/>
    <p:sldId id="443" r:id="rId22"/>
    <p:sldId id="444" r:id="rId23"/>
    <p:sldId id="445" r:id="rId24"/>
    <p:sldId id="405" r:id="rId25"/>
    <p:sldId id="446" r:id="rId26"/>
    <p:sldId id="447" r:id="rId27"/>
    <p:sldId id="410" r:id="rId28"/>
    <p:sldId id="411" r:id="rId29"/>
    <p:sldId id="412" r:id="rId30"/>
    <p:sldId id="448" r:id="rId31"/>
    <p:sldId id="413" r:id="rId32"/>
    <p:sldId id="452" r:id="rId33"/>
    <p:sldId id="449" r:id="rId34"/>
    <p:sldId id="453" r:id="rId35"/>
    <p:sldId id="454" r:id="rId36"/>
    <p:sldId id="455" r:id="rId37"/>
    <p:sldId id="450" r:id="rId38"/>
    <p:sldId id="456" r:id="rId39"/>
    <p:sldId id="451" r:id="rId40"/>
    <p:sldId id="457" r:id="rId41"/>
    <p:sldId id="417" r:id="rId42"/>
    <p:sldId id="458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440"/>
            <p14:sldId id="407"/>
            <p14:sldId id="348"/>
            <p14:sldId id="418"/>
            <p14:sldId id="403"/>
            <p14:sldId id="434"/>
            <p14:sldId id="401"/>
            <p14:sldId id="426"/>
            <p14:sldId id="424"/>
            <p14:sldId id="427"/>
            <p14:sldId id="428"/>
            <p14:sldId id="429"/>
            <p14:sldId id="423"/>
            <p14:sldId id="430"/>
            <p14:sldId id="431"/>
            <p14:sldId id="433"/>
            <p14:sldId id="422"/>
            <p14:sldId id="442"/>
            <p14:sldId id="421"/>
            <p14:sldId id="443"/>
            <p14:sldId id="444"/>
            <p14:sldId id="445"/>
            <p14:sldId id="405"/>
            <p14:sldId id="446"/>
            <p14:sldId id="447"/>
            <p14:sldId id="410"/>
            <p14:sldId id="411"/>
            <p14:sldId id="412"/>
            <p14:sldId id="448"/>
            <p14:sldId id="413"/>
            <p14:sldId id="452"/>
            <p14:sldId id="449"/>
            <p14:sldId id="453"/>
            <p14:sldId id="454"/>
            <p14:sldId id="455"/>
            <p14:sldId id="450"/>
            <p14:sldId id="456"/>
            <p14:sldId id="451"/>
            <p14:sldId id="457"/>
            <p14:sldId id="417"/>
            <p14:sldId id="4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9C139"/>
    <a:srgbClr val="0033CC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00" autoAdjust="0"/>
    <p:restoredTop sz="94660"/>
  </p:normalViewPr>
  <p:slideViewPr>
    <p:cSldViewPr snapToGrid="0">
      <p:cViewPr>
        <p:scale>
          <a:sx n="66" d="100"/>
          <a:sy n="66" d="100"/>
        </p:scale>
        <p:origin x="816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sernam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ekvatorial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/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/>
        </a:p>
      </dgm:t>
    </dgm:pt>
    <dgm:pt modelId="{B4130079-A0C2-4938-9CFB-C129C55DE70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Fasliy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nam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/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/>
        </a:p>
      </dgm:t>
    </dgm:pt>
    <dgm:pt modelId="{9059AA3A-DBF7-489F-861D-539C63A992FD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Savannalar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siyrak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/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/>
        </a:p>
      </dgm:t>
    </dgm:pt>
    <dgm:pt modelId="{1BD29492-7057-4B4E-9D84-E739C8ABB464}">
      <dgm:prSet custT="1"/>
      <dgm:spPr>
        <a:solidFill>
          <a:srgbClr val="00B050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Chalacho‘l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cho‘llar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/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/>
        </a:p>
      </dgm:t>
    </dgm:pt>
    <dgm:pt modelId="{C3E2A0C7-492D-4F99-9FBD-DB626D169721}">
      <dgm:prSet custT="1"/>
      <dgm:spPr>
        <a:solidFill>
          <a:srgbClr val="00B050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Qattiq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bargli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yashil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o‘rmon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butazorlar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B72DC-2E14-4E1E-9952-5B7A96F414D6}" type="parTrans" cxnId="{C1BFDBEE-E3D6-4C60-AA2D-3177B28029A5}">
      <dgm:prSet/>
      <dgm:spPr/>
      <dgm:t>
        <a:bodyPr/>
        <a:lstStyle/>
        <a:p>
          <a:endParaRPr lang="ru-RU"/>
        </a:p>
      </dgm:t>
    </dgm:pt>
    <dgm:pt modelId="{532D310E-D29D-4E3F-95DE-555419B936AE}" type="sibTrans" cxnId="{C1BFDBEE-E3D6-4C60-AA2D-3177B28029A5}">
      <dgm:prSet/>
      <dgm:spPr/>
      <dgm:t>
        <a:bodyPr/>
        <a:lstStyle/>
        <a:p>
          <a:endParaRPr lang="ru-RU"/>
        </a:p>
      </dgm:t>
    </dgm:pt>
    <dgm:pt modelId="{6B73165C-8E17-4B12-B343-B3E902D0A277}">
      <dgm:prSet custT="1"/>
      <dgm:spPr>
        <a:solidFill>
          <a:srgbClr val="00B050"/>
        </a:solidFill>
      </dgm:spPr>
      <dgm:t>
        <a:bodyPr/>
        <a:lstStyle/>
        <a:p>
          <a:r>
            <a:rPr lang="en-US" sz="3100" b="1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Balandlik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9ECBC-99B7-4EF9-8313-9141961B8D5C}" type="parTrans" cxnId="{2FE83134-653F-4145-B5E9-6C3529F48BCD}">
      <dgm:prSet/>
      <dgm:spPr/>
      <dgm:t>
        <a:bodyPr/>
        <a:lstStyle/>
        <a:p>
          <a:endParaRPr lang="ru-RU"/>
        </a:p>
      </dgm:t>
    </dgm:pt>
    <dgm:pt modelId="{F3561B50-0342-4DB6-9C19-91B656CCA453}" type="sibTrans" cxnId="{2FE83134-653F-4145-B5E9-6C3529F48BCD}">
      <dgm:prSet/>
      <dgm:spPr/>
      <dgm:t>
        <a:bodyPr/>
        <a:lstStyle/>
        <a:p>
          <a:endParaRPr lang="ru-RU"/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  <dgm:t>
        <a:bodyPr/>
        <a:lstStyle/>
        <a:p>
          <a:endParaRPr lang="ru-RU"/>
        </a:p>
      </dgm:t>
    </dgm:pt>
    <dgm:pt modelId="{4CBC4C8F-0C14-4FFA-A1EB-68031F2094B5}" type="pres">
      <dgm:prSet presAssocID="{4C2C47F5-6AAC-4341-A3BC-3AF22EB431B0}" presName="cycle" presStyleCnt="0"/>
      <dgm:spPr/>
      <dgm:t>
        <a:bodyPr/>
        <a:lstStyle/>
        <a:p>
          <a:endParaRPr lang="ru-RU"/>
        </a:p>
      </dgm:t>
    </dgm:pt>
    <dgm:pt modelId="{2BE2DDFF-D336-41AD-B2B0-5CA8294810DF}" type="pres">
      <dgm:prSet presAssocID="{4C2C47F5-6AAC-4341-A3BC-3AF22EB431B0}" presName="srcNode" presStyleLbl="node1" presStyleIdx="0" presStyleCnt="6"/>
      <dgm:spPr/>
      <dgm:t>
        <a:bodyPr/>
        <a:lstStyle/>
        <a:p>
          <a:endParaRPr lang="ru-RU"/>
        </a:p>
      </dgm:t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6"/>
      <dgm:spPr/>
      <dgm:t>
        <a:bodyPr/>
        <a:lstStyle/>
        <a:p>
          <a:endParaRPr lang="ru-RU"/>
        </a:p>
      </dgm:t>
    </dgm:pt>
    <dgm:pt modelId="{1F1A7FA3-1418-4703-B01A-F581247AE70C}" type="pres">
      <dgm:prSet presAssocID="{4C2C47F5-6AAC-4341-A3BC-3AF22EB431B0}" presName="dstNode" presStyleLbl="node1" presStyleIdx="0" presStyleCnt="6"/>
      <dgm:spPr/>
      <dgm:t>
        <a:bodyPr/>
        <a:lstStyle/>
        <a:p>
          <a:endParaRPr lang="ru-RU"/>
        </a:p>
      </dgm:t>
    </dgm:pt>
    <dgm:pt modelId="{49DB3445-41D2-403E-A9A8-15195F48272B}" type="pres">
      <dgm:prSet presAssocID="{9CF7AC78-8664-43E7-95C3-2E69F6978AF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  <dgm:t>
        <a:bodyPr/>
        <a:lstStyle/>
        <a:p>
          <a:endParaRPr lang="ru-RU"/>
        </a:p>
      </dgm:t>
    </dgm:pt>
    <dgm:pt modelId="{DD2C4514-8196-44F3-AEFD-C878E137F15F}" type="pres">
      <dgm:prSet presAssocID="{9CF7AC78-8664-43E7-95C3-2E69F6978AFF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6" custScaleX="98984" custScaleY="100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  <dgm:t>
        <a:bodyPr/>
        <a:lstStyle/>
        <a:p>
          <a:endParaRPr lang="ru-RU"/>
        </a:p>
      </dgm:t>
    </dgm:pt>
    <dgm:pt modelId="{3FF523FB-8E08-4A14-B93E-E824CD441555}" type="pres">
      <dgm:prSet presAssocID="{B4130079-A0C2-4938-9CFB-C129C55DE706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  <dgm:t>
        <a:bodyPr/>
        <a:lstStyle/>
        <a:p>
          <a:endParaRPr lang="ru-RU"/>
        </a:p>
      </dgm:t>
    </dgm:pt>
    <dgm:pt modelId="{AFBCFC25-00CE-4DD9-B468-38B567D3D019}" type="pres">
      <dgm:prSet presAssocID="{9059AA3A-DBF7-489F-861D-539C63A992F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  <dgm:t>
        <a:bodyPr/>
        <a:lstStyle/>
        <a:p>
          <a:endParaRPr lang="ru-RU"/>
        </a:p>
      </dgm:t>
    </dgm:pt>
    <dgm:pt modelId="{0D28CA85-B0AC-48AA-B73D-2FEAF2306343}" type="pres">
      <dgm:prSet presAssocID="{1BD29492-7057-4B4E-9D84-E739C8ABB464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A533CB2-2C18-45DD-B513-29A32E9D9434}" type="pres">
      <dgm:prSet presAssocID="{C3E2A0C7-492D-4F99-9FBD-DB626D169721}" presName="text_5" presStyleLbl="node1" presStyleIdx="4" presStyleCnt="6" custScaleY="1371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A57A2-B99D-4E0E-BD49-FCBDA8D0D652}" type="pres">
      <dgm:prSet presAssocID="{C3E2A0C7-492D-4F99-9FBD-DB626D169721}" presName="accent_5" presStyleCnt="0"/>
      <dgm:spPr/>
      <dgm:t>
        <a:bodyPr/>
        <a:lstStyle/>
        <a:p>
          <a:endParaRPr lang="ru-RU"/>
        </a:p>
      </dgm:t>
    </dgm:pt>
    <dgm:pt modelId="{28C03092-EE96-40C8-9447-915F9EC99FB1}" type="pres">
      <dgm:prSet presAssocID="{C3E2A0C7-492D-4F99-9FBD-DB626D169721}" presName="accentRepeatNode" presStyleLbl="solidFgAcc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5730490-6963-4EA1-8389-5AC953C1A509}" type="pres">
      <dgm:prSet presAssocID="{6B73165C-8E17-4B12-B343-B3E902D0A27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5D22A-A384-4529-92AD-CB62954A9219}" type="pres">
      <dgm:prSet presAssocID="{6B73165C-8E17-4B12-B343-B3E902D0A277}" presName="accent_6" presStyleCnt="0"/>
      <dgm:spPr/>
    </dgm:pt>
    <dgm:pt modelId="{7D5CA92C-475A-427C-92DC-923B8509B835}" type="pres">
      <dgm:prSet presAssocID="{6B73165C-8E17-4B12-B343-B3E902D0A277}" presName="accentRepeatNode" presStyleLbl="solidFgAcc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83DE228F-2F8F-4486-8E93-C3834041902B}" type="presOf" srcId="{C3E2A0C7-492D-4F99-9FBD-DB626D169721}" destId="{3A533CB2-2C18-45DD-B513-29A32E9D9434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C1BFDBEE-E3D6-4C60-AA2D-3177B28029A5}" srcId="{4C2C47F5-6AAC-4341-A3BC-3AF22EB431B0}" destId="{C3E2A0C7-492D-4F99-9FBD-DB626D169721}" srcOrd="4" destOrd="0" parTransId="{4E9B72DC-2E14-4E1E-9952-5B7A96F414D6}" sibTransId="{532D310E-D29D-4E3F-95DE-555419B936AE}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6FBA4D47-BB21-4492-ACC6-D2E96B01A02A}" type="presOf" srcId="{6B73165C-8E17-4B12-B343-B3E902D0A277}" destId="{F5730490-6963-4EA1-8389-5AC953C1A509}" srcOrd="0" destOrd="0" presId="urn:microsoft.com/office/officeart/2008/layout/VerticalCurvedList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2FE83134-653F-4145-B5E9-6C3529F48BCD}" srcId="{4C2C47F5-6AAC-4341-A3BC-3AF22EB431B0}" destId="{6B73165C-8E17-4B12-B343-B3E902D0A277}" srcOrd="5" destOrd="0" parTransId="{04E9ECBC-99B7-4EF9-8313-9141961B8D5C}" sibTransId="{F3561B50-0342-4DB6-9C19-91B656CCA453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  <dgm:cxn modelId="{90CC50A9-6CFA-41E7-B815-B10BC1C24CBF}" type="presParOf" srcId="{0ED54BC2-CFB8-4CE3-835B-7CC0ACF4EC60}" destId="{3A533CB2-2C18-45DD-B513-29A32E9D9434}" srcOrd="9" destOrd="0" presId="urn:microsoft.com/office/officeart/2008/layout/VerticalCurvedList"/>
    <dgm:cxn modelId="{B39F3D16-577E-4AC4-85C8-8CCE050200D1}" type="presParOf" srcId="{0ED54BC2-CFB8-4CE3-835B-7CC0ACF4EC60}" destId="{DF4A57A2-B99D-4E0E-BD49-FCBDA8D0D652}" srcOrd="10" destOrd="0" presId="urn:microsoft.com/office/officeart/2008/layout/VerticalCurvedList"/>
    <dgm:cxn modelId="{5B9CCC8B-BA29-425E-9AA9-B0A72576D225}" type="presParOf" srcId="{DF4A57A2-B99D-4E0E-BD49-FCBDA8D0D652}" destId="{28C03092-EE96-40C8-9447-915F9EC99FB1}" srcOrd="0" destOrd="0" presId="urn:microsoft.com/office/officeart/2008/layout/VerticalCurvedList"/>
    <dgm:cxn modelId="{32502053-C7D4-45CF-8AD7-B424710C6B20}" type="presParOf" srcId="{0ED54BC2-CFB8-4CE3-835B-7CC0ACF4EC60}" destId="{F5730490-6963-4EA1-8389-5AC953C1A509}" srcOrd="11" destOrd="0" presId="urn:microsoft.com/office/officeart/2008/layout/VerticalCurvedList"/>
    <dgm:cxn modelId="{F8BA2AE3-C630-436A-819E-682D50F31604}" type="presParOf" srcId="{0ED54BC2-CFB8-4CE3-835B-7CC0ACF4EC60}" destId="{0025D22A-A384-4529-92AD-CB62954A9219}" srcOrd="12" destOrd="0" presId="urn:microsoft.com/office/officeart/2008/layout/VerticalCurvedList"/>
    <dgm:cxn modelId="{ED85C257-6C2F-42E2-9FBE-2DBC846D648F}" type="presParOf" srcId="{0025D22A-A384-4529-92AD-CB62954A9219}" destId="{7D5CA92C-475A-427C-92DC-923B8509B8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434398" y="285347"/>
          <a:ext cx="8616689" cy="570477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sernam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ekvatorial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98" y="285347"/>
        <a:ext cx="8616689" cy="570477"/>
      </dsp:txXfrm>
    </dsp:sp>
    <dsp:sp modelId="{DD2C4514-8196-44F3-AEFD-C878E137F15F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945043" y="1138646"/>
          <a:ext cx="8064655" cy="575092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Fasliy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nam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5043" y="1138646"/>
        <a:ext cx="8064655" cy="575092"/>
      </dsp:txXfrm>
    </dsp:sp>
    <dsp:sp modelId="{3FF523FB-8E08-4A14-B93E-E824CD441555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118233" y="1996562"/>
          <a:ext cx="7932853" cy="570477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Savannalar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siyrak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o‘rmonlar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233" y="1996562"/>
        <a:ext cx="7932853" cy="570477"/>
      </dsp:txXfrm>
    </dsp:sp>
    <dsp:sp modelId="{AFBCFC25-00CE-4DD9-B468-38B567D3D019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1118233" y="2851627"/>
          <a:ext cx="7932853" cy="570477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Chalacho‘l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cho‘llar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233" y="2851627"/>
        <a:ext cx="7932853" cy="570477"/>
      </dsp:txXfrm>
    </dsp:sp>
    <dsp:sp modelId="{0D28CA85-B0AC-48AA-B73D-2FEAF2306343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33CB2-2C18-45DD-B513-29A32E9D9434}">
      <dsp:nvSpPr>
        <dsp:cNvPr id="0" name=""/>
        <dsp:cNvSpPr/>
      </dsp:nvSpPr>
      <dsp:spPr>
        <a:xfrm>
          <a:off x="903654" y="3601152"/>
          <a:ext cx="8147433" cy="782643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Qattiq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bargli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yashil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o‘rmon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butazorlar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3654" y="3601152"/>
        <a:ext cx="8147433" cy="782643"/>
      </dsp:txXfrm>
    </dsp:sp>
    <dsp:sp modelId="{28C03092-EE96-40C8-9447-915F9EC99FB1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730490-6963-4EA1-8389-5AC953C1A509}">
      <dsp:nvSpPr>
        <dsp:cNvPr id="0" name=""/>
        <dsp:cNvSpPr/>
      </dsp:nvSpPr>
      <dsp:spPr>
        <a:xfrm>
          <a:off x="434398" y="4562842"/>
          <a:ext cx="8616689" cy="570477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Balandlik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98" y="4562842"/>
        <a:ext cx="8616689" cy="570477"/>
      </dsp:txXfrm>
    </dsp:sp>
    <dsp:sp modelId="{7D5CA92C-475A-427C-92DC-923B8509B835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9.jpeg"/><Relationship Id="rId7" Type="http://schemas.openxmlformats.org/officeDocument/2006/relationships/image" Target="../media/image3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2.jpeg"/><Relationship Id="rId5" Type="http://schemas.openxmlformats.org/officeDocument/2006/relationships/image" Target="../media/image48.jpeg"/><Relationship Id="rId10" Type="http://schemas.openxmlformats.org/officeDocument/2006/relationships/image" Target="../media/image104.png"/><Relationship Id="rId4" Type="http://schemas.openxmlformats.org/officeDocument/2006/relationships/image" Target="../media/image101.jpeg"/><Relationship Id="rId9" Type="http://schemas.openxmlformats.org/officeDocument/2006/relationships/image" Target="../media/image1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6043" y="2537191"/>
            <a:ext cx="773730" cy="19320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07370" y="4798772"/>
            <a:ext cx="773730" cy="12418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84718" y="2315500"/>
            <a:ext cx="8924827" cy="360002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58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800" b="1" dirty="0" err="1" smtClean="0">
                <a:solidFill>
                  <a:srgbClr val="002060"/>
                </a:solidFill>
                <a:latin typeface="Arial"/>
                <a:cs typeface="Arial"/>
              </a:rPr>
              <a:t>Ekvatorial</a:t>
            </a:r>
            <a:r>
              <a:rPr lang="en-US" sz="5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800" b="1" dirty="0" err="1" smtClean="0">
                <a:solidFill>
                  <a:srgbClr val="002060"/>
                </a:solidFill>
                <a:latin typeface="Arial"/>
                <a:cs typeface="Arial"/>
              </a:rPr>
              <a:t>o‘rmonlar</a:t>
            </a:r>
            <a:r>
              <a:rPr lang="en-US" sz="5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5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800" b="1" dirty="0" err="1" smtClean="0">
                <a:solidFill>
                  <a:srgbClr val="002060"/>
                </a:solidFill>
                <a:latin typeface="Arial"/>
                <a:cs typeface="Arial"/>
              </a:rPr>
              <a:t>savannalar</a:t>
            </a:r>
            <a:r>
              <a:rPr lang="en-US" sz="58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5800" b="1" dirty="0" err="1" smtClean="0">
                <a:solidFill>
                  <a:srgbClr val="002060"/>
                </a:solidFill>
                <a:latin typeface="Arial"/>
                <a:cs typeface="Arial"/>
              </a:rPr>
              <a:t>Tropik</a:t>
            </a:r>
            <a:r>
              <a:rPr lang="en-US" sz="5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800" b="1" dirty="0" err="1" smtClean="0">
                <a:solidFill>
                  <a:srgbClr val="002060"/>
                </a:solidFill>
                <a:latin typeface="Arial"/>
                <a:cs typeface="Arial"/>
              </a:rPr>
              <a:t>cho‘llar</a:t>
            </a:r>
            <a:r>
              <a:rPr lang="en-US" sz="5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5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800" b="1" dirty="0" err="1" smtClean="0">
                <a:solidFill>
                  <a:srgbClr val="002060"/>
                </a:solidFill>
                <a:latin typeface="Arial"/>
                <a:cs typeface="Arial"/>
              </a:rPr>
              <a:t>subtropiklar</a:t>
            </a:r>
            <a:endParaRPr sz="5800" b="1" dirty="0"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4702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0350" y="1027794"/>
            <a:ext cx="115792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Bu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25000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1 000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Африканский лес. Часть третья. | Все об Афри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49" y="2150672"/>
            <a:ext cx="6045201" cy="431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Влажные экваториальные леса – ПОЧЕМУХА.РУ ответы на вопросы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150672"/>
            <a:ext cx="5591175" cy="431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43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Основной материк - Африка - Сьерра-Ле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48" y="982134"/>
            <a:ext cx="5731499" cy="477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пальма Тунис даты Африки стоковое изображение. изображение насчитывающей  даты - 628659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452" y="982134"/>
            <a:ext cx="6464490" cy="477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555434" y="5811692"/>
            <a:ext cx="10540133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yarusda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(35 — 50 m) </a:t>
            </a:r>
            <a:r>
              <a:rPr lang="en-US" sz="2800" b="1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seyba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palma</a:t>
            </a:r>
            <a:r>
              <a:rPr lang="en-US" sz="28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daraxtlari</a:t>
            </a:r>
            <a:r>
              <a:rPr lang="en-US" sz="28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82291" y="1032663"/>
            <a:ext cx="1699260" cy="5867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Palma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531" y="1032410"/>
            <a:ext cx="1699260" cy="5867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Seyba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69923"/>
            <a:ext cx="12173956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zonasi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o‘simliklari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29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Пальма сорт &quot;АФРИКАНСКАЯ МАСЛИЧНАЯ&quot; (Elaeis guineensis) 10 семя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99"/>
          <a:stretch/>
        </p:blipFill>
        <p:spPr bwMode="auto">
          <a:xfrm>
            <a:off x="-12074" y="982133"/>
            <a:ext cx="4026421" cy="376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Что такое рафия и что из неё можно сделать? в 2020 г. | Дерево, Натуральный  и Мастер-кл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347" y="956273"/>
            <a:ext cx="4576052" cy="379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45834" y="4748545"/>
            <a:ext cx="3945018" cy="6727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Rafiya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palmasi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5089" y="4767672"/>
            <a:ext cx="3318744" cy="5867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Moyli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palma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8" name="Picture 6" descr="Растительный мир Африки: список, названия, виды, описание и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74" y="982131"/>
            <a:ext cx="3893368" cy="376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8642853" y="4748544"/>
            <a:ext cx="3318744" cy="11360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Daraxtsimon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paporotnik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69923"/>
            <a:ext cx="12173956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zonasi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o‘simliklari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96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Экваториальные ле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834" y="901869"/>
            <a:ext cx="4598116" cy="429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45834" y="5152998"/>
            <a:ext cx="3945018" cy="6727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5089" y="5195993"/>
            <a:ext cx="3318744" cy="5867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Lianalar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642853" y="5152998"/>
            <a:ext cx="3318744" cy="6058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Butazorlar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Afrikaning nam ekvatorial o'rmonlaridagi harorat. Afrikaning iqlim zonal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997664"/>
            <a:ext cx="3619500" cy="415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Обои full hd Зеленые лианы 1920х108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" y="971494"/>
            <a:ext cx="4255748" cy="426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69923"/>
            <a:ext cx="12173956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zonasi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o‘simliklari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70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69923"/>
            <a:ext cx="12173956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zonasi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hayvonot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olami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8330" y="982134"/>
            <a:ext cx="117432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martishkalar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shimpanzelar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6" name="Picture 4" descr="Экотур в Уганде и встреча с гориллами с 21 июля по 2 августа | Группа RuD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341" y="2356755"/>
            <a:ext cx="5645255" cy="423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Зелёная мартышка (лат. Chlorocebus sabaeus). Энциклопедия. Материал для  рефера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29" y="2356756"/>
            <a:ext cx="5923865" cy="423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22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6" name="Picture 10" descr="Окапи или «лесной жираф» (лат. Okapia johnstoni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912" y="3973534"/>
            <a:ext cx="4534102" cy="280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Слон африканский лесной | Apus.r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9" t="-1378" r="12450" b="1378"/>
          <a:stretch/>
        </p:blipFill>
        <p:spPr bwMode="auto">
          <a:xfrm>
            <a:off x="-61421" y="4033071"/>
            <a:ext cx="4121340" cy="276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Мама, папа ,я -мышинооленяя семья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4854"/>
            <a:ext cx="4979820" cy="314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1" y="968494"/>
            <a:ext cx="19431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40 cm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2" name="Picture 6" descr="Бегемот карликовый (Hexaprotodon liberiensis): интересные факт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1" r="13510"/>
          <a:stretch/>
        </p:blipFill>
        <p:spPr bwMode="auto">
          <a:xfrm>
            <a:off x="4994164" y="978139"/>
            <a:ext cx="3762375" cy="301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9525" y="3476191"/>
            <a:ext cx="40894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bug‘uchasi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32251" y="3492319"/>
            <a:ext cx="288091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begemot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32251" y="1001684"/>
            <a:ext cx="1895071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80 cm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16520" y="6254995"/>
            <a:ext cx="16127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Okaplar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877" y="6356255"/>
            <a:ext cx="197842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fili</a:t>
            </a:r>
            <a:endParaRPr lang="ru-RU" sz="2800" b="1" dirty="0"/>
          </a:p>
        </p:txBody>
      </p:sp>
      <p:pic>
        <p:nvPicPr>
          <p:cNvPr id="14" name="Picture 2" descr="Африканский гепард лежа на земле Стоковое Изображение - изображение  насчитывающей земле, лежа: 11610609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014" y="3995989"/>
            <a:ext cx="3101561" cy="278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Африканский бродячий муравей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565" y="961789"/>
            <a:ext cx="3186930" cy="301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Африканские муравьи уносят раненых с поля боя — Рамблер/новости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683" y="1015627"/>
            <a:ext cx="1282873" cy="834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7" name="Прямоугольник 16"/>
          <p:cNvSpPr/>
          <p:nvPr/>
        </p:nvSpPr>
        <p:spPr>
          <a:xfrm>
            <a:off x="8100350" y="6244564"/>
            <a:ext cx="1441420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770883" y="3450314"/>
            <a:ext cx="206017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Chumolilar</a:t>
            </a:r>
            <a:endParaRPr lang="ru-RU" sz="2800" b="1" dirty="0"/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69923"/>
            <a:ext cx="12173956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zonasi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hayvonot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olami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7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Настоящие ящерицы — Википедия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1"/>
          <a:stretch/>
        </p:blipFill>
        <p:spPr bwMode="auto">
          <a:xfrm>
            <a:off x="4250301" y="3888052"/>
            <a:ext cx="3445427" cy="2519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Восточный африканский венценосный журавль | www.zoo-ekzo.ru - Продажа  экзотических животных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89"/>
          <a:stretch/>
        </p:blipFill>
        <p:spPr bwMode="auto">
          <a:xfrm>
            <a:off x="8023131" y="1058931"/>
            <a:ext cx="3841503" cy="26152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МАЛЕНЬКАЯ, но очень КОВАРНАЯ птичка и ее друзья! МЕДОУКАЗЧИК - интересные  факты! - YouTub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6" b="12661"/>
          <a:stretch/>
        </p:blipFill>
        <p:spPr bwMode="auto">
          <a:xfrm>
            <a:off x="135124" y="1085453"/>
            <a:ext cx="3984019" cy="2562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6388" name="Picture 4" descr="Самые ядовитые змеи Афри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8"/>
          <a:stretch/>
        </p:blipFill>
        <p:spPr bwMode="auto">
          <a:xfrm>
            <a:off x="7920050" y="3914775"/>
            <a:ext cx="4047666" cy="26193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6 страшных фактов о черной мамбе | Crazy.cas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24" y="3807830"/>
            <a:ext cx="3890855" cy="27262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8" name="Picture 14" descr="Экваториальные леса Африки и Южной Америки. Растительность, влажный климат,  животные, географическое положение, презентация по географии, фото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0" t="302" r="4884" b="-302"/>
          <a:stretch/>
        </p:blipFill>
        <p:spPr bwMode="auto">
          <a:xfrm flipH="1">
            <a:off x="4415257" y="1112786"/>
            <a:ext cx="3382477" cy="2534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69923"/>
            <a:ext cx="12173956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zonasi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hayvonot</a:t>
            </a:r>
            <a:r>
              <a:rPr lang="en-US" sz="4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400" kern="0" spc="21" dirty="0" err="1" smtClean="0">
                <a:solidFill>
                  <a:sysClr val="window" lastClr="FFFFFF"/>
                </a:solidFill>
              </a:rPr>
              <a:t>olami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42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2" y="-47028"/>
            <a:ext cx="11127317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Mavsumiy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nam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8330" y="1032410"/>
            <a:ext cx="117432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bir-ikki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yog‘insiz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Экваториальные леса Южной Америки - презентация к уроку Географ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" t="17754" r="2763" b="3261"/>
          <a:stretch/>
        </p:blipFill>
        <p:spPr bwMode="auto">
          <a:xfrm>
            <a:off x="5226560" y="2519134"/>
            <a:ext cx="6603489" cy="418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7601" t="18519" r="21844" b="7531"/>
          <a:stretch/>
        </p:blipFill>
        <p:spPr>
          <a:xfrm>
            <a:off x="1184985" y="2797366"/>
            <a:ext cx="3728773" cy="3891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7216" y="4385733"/>
            <a:ext cx="1515533" cy="23029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161456">
            <a:off x="1027117" y="3989236"/>
            <a:ext cx="315732" cy="592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70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07508" y="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Savannalar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122" name="Picture 2" descr="Почти половину площади Африки занимает саванн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08"/>
          <a:stretch/>
        </p:blipFill>
        <p:spPr bwMode="auto">
          <a:xfrm>
            <a:off x="0" y="982134"/>
            <a:ext cx="6172201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Древесное растение африканских саванн запасающие влагу. Климат саванны, его  особенности, характерный растительный и животный ми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82135"/>
            <a:ext cx="6080942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7312" y="5407463"/>
            <a:ext cx="11925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Savannalardagi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5648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4" y="39377"/>
            <a:ext cx="12173957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 smtClean="0">
                <a:solidFill>
                  <a:sysClr val="window" lastClr="FFFFFF"/>
                </a:solidFill>
              </a:rPr>
              <a:t>Savannalar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Afrika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maydonining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40 %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ini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egallaydi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7732" y="982134"/>
            <a:ext cx="46076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12290" name="Picture 2" descr="Без самосвала (Юрий Маркин -Сентябрь) / Стихи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394" y="1068536"/>
            <a:ext cx="6483006" cy="551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7601" t="18519" r="21844" b="7531"/>
          <a:stretch/>
        </p:blipFill>
        <p:spPr>
          <a:xfrm>
            <a:off x="803829" y="2587923"/>
            <a:ext cx="3728773" cy="42339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062" y="4360334"/>
            <a:ext cx="1515533" cy="2461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161456">
            <a:off x="679829" y="3955370"/>
            <a:ext cx="315732" cy="592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72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/>
          <p:cNvSpPr/>
          <p:nvPr/>
        </p:nvSpPr>
        <p:spPr>
          <a:xfrm>
            <a:off x="3212671" y="2066306"/>
            <a:ext cx="2740829" cy="2766951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238585" y="1205960"/>
            <a:ext cx="11714829" cy="406649"/>
          </a:xfrm>
          <a:custGeom>
            <a:avLst/>
            <a:gdLst/>
            <a:ahLst/>
            <a:cxnLst/>
            <a:rect l="l" t="t" r="r" b="b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275451" y="1724971"/>
            <a:ext cx="2746362" cy="34102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9186273" y="1973942"/>
            <a:ext cx="2746362" cy="294640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5"/>
          <p:cNvSpPr txBox="1"/>
          <p:nvPr/>
        </p:nvSpPr>
        <p:spPr>
          <a:xfrm>
            <a:off x="76733" y="5192142"/>
            <a:ext cx="2945080" cy="1013393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lvl="0" algn="ctr">
              <a:spcBef>
                <a:spcPts val="222"/>
              </a:spcBef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38524" y="-6782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251090" y="1723894"/>
            <a:ext cx="2746362" cy="34102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5"/>
          <p:cNvSpPr txBox="1"/>
          <p:nvPr/>
        </p:nvSpPr>
        <p:spPr>
          <a:xfrm>
            <a:off x="6255516" y="5254739"/>
            <a:ext cx="2737509" cy="1039041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Tropik</a:t>
            </a:r>
            <a:endParaRPr lang="en-US" sz="3200" b="1" spc="-32" dirty="0" smtClean="0">
              <a:latin typeface="Arial"/>
              <a:cs typeface="Arial"/>
            </a:endParaRPr>
          </a:p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cho‘llar</a:t>
            </a:r>
            <a:endParaRPr lang="en-US" sz="3200" b="1" spc="-32" dirty="0">
              <a:latin typeface="Arial"/>
              <a:cs typeface="Arial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3081903" y="5339271"/>
            <a:ext cx="2994559" cy="52095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Savannalar</a:t>
            </a:r>
            <a:endParaRPr lang="en-US" sz="3200" b="1" spc="-32" dirty="0">
              <a:latin typeface="Arial"/>
              <a:cs typeface="Arial"/>
            </a:endParaRPr>
          </a:p>
        </p:txBody>
      </p:sp>
      <p:sp>
        <p:nvSpPr>
          <p:cNvPr id="26" name="object 15"/>
          <p:cNvSpPr txBox="1"/>
          <p:nvPr/>
        </p:nvSpPr>
        <p:spPr>
          <a:xfrm>
            <a:off x="9198338" y="5254739"/>
            <a:ext cx="2755076" cy="52095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Subtropiklar</a:t>
            </a:r>
            <a:endParaRPr lang="en-US" sz="3200" b="1" spc="-32" dirty="0">
              <a:latin typeface="Arial"/>
              <a:cs typeface="Arial"/>
            </a:endParaRPr>
          </a:p>
        </p:txBody>
      </p:sp>
      <p:pic>
        <p:nvPicPr>
          <p:cNvPr id="17" name="Picture 4" descr="Обои full hd Зеленые лианы 1920х10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96" y="1742591"/>
            <a:ext cx="2741318" cy="339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Без самосвала (Юрий Маркин -Сентябрь) / Стихи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198" y="1922680"/>
            <a:ext cx="2845970" cy="310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Тропический климатический поя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783" y="1733242"/>
            <a:ext cx="2802669" cy="339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Финбош: haritonoff — LiveJourn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469" y="1922680"/>
            <a:ext cx="2847817" cy="317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Savannalar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982134"/>
            <a:ext cx="120668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zonachasida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m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To‘p-to‘p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daraxtzorlar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butazorlar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10242" name="Picture 2" descr="Саванны Африки - фото национального парка / Масаи Мара - национальный парк  Кении / Национальные парки и заповедники / Достопримечательности / Кения /  Фоторепортажи - Туры и отдых - специальные предложения зи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566" y="2551794"/>
            <a:ext cx="5427133" cy="406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Растительный мир саванны. Типичные растения африканской саванны: фото,  картинки растительности. - webmandry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551794"/>
            <a:ext cx="5953125" cy="406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17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Savannalar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1396" y="1375834"/>
            <a:ext cx="573616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ferralit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qizil-qo‘ng‘ir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to‘p-to‘p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butazorlar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13316" name="Picture 4" descr="Саванны и редколесья Африки - презентация, доклад, проек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33" r="1123"/>
          <a:stretch/>
        </p:blipFill>
        <p:spPr bwMode="auto">
          <a:xfrm>
            <a:off x="5937563" y="1141815"/>
            <a:ext cx="5987737" cy="539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47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Savannalar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4463" y="982134"/>
            <a:ext cx="11811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sershox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akatsiya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palmasi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Sahroyi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Kabirga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zonachada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cho‘llashgan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savanna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14338" name="Picture 2" descr="✈️ Национальные парки Танзании (часть 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3" y="2286126"/>
            <a:ext cx="5727441" cy="429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Саванны Африки - 7 класс - География - Каталог статей - Cайт учителя  биологии и географ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478" y="2286126"/>
            <a:ext cx="6187885" cy="437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0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Savannalar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4463" y="982134"/>
            <a:ext cx="11811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Past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tikanli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bargsiz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molochay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tikanli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daraxtsimon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kaktuslar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15362" name="Picture 2" descr="Флора Африки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63" y="2079473"/>
            <a:ext cx="3532403" cy="443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Саванны и пустыни: что такое саванна; фото, что растет в саванне и пусты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992" y="2079473"/>
            <a:ext cx="3710904" cy="450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Большой зеленый африканский кактус на предпосылке высокорослых пальм  Стоковое Фото - изображение насчитывающей предпосылке, большой: 14312873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63"/>
          <a:stretch/>
        </p:blipFill>
        <p:spPr bwMode="auto">
          <a:xfrm>
            <a:off x="8051725" y="1983836"/>
            <a:ext cx="3552909" cy="462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60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smtClean="0">
                <a:solidFill>
                  <a:sysClr val="window" lastClr="FFFFFF"/>
                </a:solidFill>
              </a:rPr>
              <a:t>Baobab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daraxti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2290" name="Picture 2" descr="Самые долгоживущие деревья в мире.: yael_shoshany — LiveJourn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" t="4795" r="-317" b="5925"/>
          <a:stretch/>
        </p:blipFill>
        <p:spPr bwMode="auto">
          <a:xfrm>
            <a:off x="3716867" y="982134"/>
            <a:ext cx="4336806" cy="502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Где растёт баобаб, или почему слоны едят древесину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1" t="669" r="8427" b="-669"/>
          <a:stretch/>
        </p:blipFill>
        <p:spPr bwMode="auto">
          <a:xfrm>
            <a:off x="8053674" y="943173"/>
            <a:ext cx="4123268" cy="506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Деревья Мадагаскар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" y="982134"/>
            <a:ext cx="4382747" cy="502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8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Ученые выяснили, почему зебры полосаты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8" t="-2500" r="11667" b="2500"/>
          <a:stretch/>
        </p:blipFill>
        <p:spPr bwMode="auto">
          <a:xfrm>
            <a:off x="6730501" y="1137821"/>
            <a:ext cx="2771349" cy="294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Антилопа Африки. Как называется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6" t="362" r="8018" b="-362"/>
          <a:stretch/>
        </p:blipFill>
        <p:spPr bwMode="auto">
          <a:xfrm>
            <a:off x="3895300" y="1438207"/>
            <a:ext cx="2952750" cy="265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Африканский слон | Животные вики | Fando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r="9209"/>
          <a:stretch/>
        </p:blipFill>
        <p:spPr bwMode="auto">
          <a:xfrm>
            <a:off x="99267" y="1832836"/>
            <a:ext cx="3829050" cy="373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4" y="-41355"/>
            <a:ext cx="1207291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Savannalar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hayvonot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olami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227" y="976542"/>
            <a:ext cx="395109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Fillarning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tonnagacha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3076" name="Picture 4" descr="Буйвол африканский | Мир Чудес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r="18977"/>
          <a:stretch/>
        </p:blipFill>
        <p:spPr bwMode="auto">
          <a:xfrm>
            <a:off x="3895300" y="3942824"/>
            <a:ext cx="3487108" cy="289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Karkidonlar — Yangiliklar — Respublika bolalar kutubxonas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408" y="3942824"/>
            <a:ext cx="3685642" cy="284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267" y="5569808"/>
            <a:ext cx="36937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Buyvollar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karkidonlar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bor. </a:t>
            </a:r>
            <a:endParaRPr lang="ru-RU" sz="2800" b="1" dirty="0"/>
          </a:p>
        </p:txBody>
      </p:sp>
      <p:pic>
        <p:nvPicPr>
          <p:cNvPr id="15" name="Picture 6" descr="Жираф - Животный мир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01850" y="1233141"/>
            <a:ext cx="2689295" cy="287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409861" y="976542"/>
            <a:ext cx="549688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Antilopalar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zebralar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jirafalar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91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4" y="-41355"/>
            <a:ext cx="1207291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Savannalar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hayvonot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olami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029" y="982134"/>
            <a:ext cx="119718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Begemot</a:t>
            </a:r>
            <a:r>
              <a:rPr lang="en-US" sz="24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pavian</a:t>
            </a:r>
            <a:r>
              <a:rPr lang="en-US" sz="24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24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24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sirtlon</a:t>
            </a:r>
            <a:r>
              <a:rPr lang="en-US" sz="24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24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gepard</a:t>
            </a:r>
            <a:r>
              <a:rPr lang="en-US" sz="24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4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timsohlar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098" name="Picture 2" descr="10 уникальных смертоносных животных | Журнал Популярная Механи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3"/>
          <a:stretch/>
        </p:blipFill>
        <p:spPr bwMode="auto">
          <a:xfrm>
            <a:off x="282297" y="1780831"/>
            <a:ext cx="3965854" cy="311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Обои природа, Африка, львы картинки на рабочий стол, раздел кошки - скачать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9" r="6067"/>
          <a:stretch/>
        </p:blipFill>
        <p:spPr bwMode="auto">
          <a:xfrm>
            <a:off x="7873938" y="1729752"/>
            <a:ext cx="4095750" cy="3096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Гвинейский павиан | www.zoo-ekzo.ru - Продажа экзотических животны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1" y="1740847"/>
            <a:ext cx="3590987" cy="3096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rocodiles and humans live side-by-side in African vill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444" y="4400550"/>
            <a:ext cx="3750137" cy="234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89962" y="5004074"/>
            <a:ext cx="27140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timsohlari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5-6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uzunlikka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12534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260940" y="982134"/>
            <a:ext cx="11557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nektarxo‘r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kotib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tuyaqushi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2,8 m,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 kg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marabu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mirzaqush</a:t>
            </a:r>
            <a:r>
              <a:rPr lang="en-US" sz="28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4" y="-41355"/>
            <a:ext cx="1207291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Savannalar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hayvonot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olami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122" name="Picture 2" descr="Птицы Африки - Удивительный Мир Животных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1"/>
          <a:stretch/>
        </p:blipFill>
        <p:spPr bwMode="auto">
          <a:xfrm>
            <a:off x="8433114" y="2095499"/>
            <a:ext cx="3642782" cy="418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Африканские птички. Какие птицы живут в Африке | Интересные интересности  (ИИ) | Яндекс Дз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426" y="2095499"/>
            <a:ext cx="2471688" cy="418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Птицы Восточной Африки |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466" y="2095499"/>
            <a:ext cx="2650959" cy="418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олибри осталась жить с овчаркой, которая спасла её от гибели (видео) -  Вокруг Свет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" r="28035"/>
          <a:stretch/>
        </p:blipFill>
        <p:spPr bwMode="auto">
          <a:xfrm>
            <a:off x="113012" y="2093478"/>
            <a:ext cx="3197453" cy="41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14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4300" y="0"/>
            <a:ext cx="1225314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Milliy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bog‘lar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va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qo‘riqxonalar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58141" y="1399697"/>
            <a:ext cx="732261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borasida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chora-tadbirlar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ko‘rilmoqda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buyurtmalar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rgbClr val="00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114300" y="982134"/>
            <a:ext cx="4524375" cy="5751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Ромб 4"/>
          <p:cNvSpPr/>
          <p:nvPr/>
        </p:nvSpPr>
        <p:spPr>
          <a:xfrm>
            <a:off x="1405467" y="2074333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2509306" y="3968326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3236647" y="4026762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3372114" y="3712105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омб 10"/>
          <p:cNvSpPr/>
          <p:nvPr/>
        </p:nvSpPr>
        <p:spPr>
          <a:xfrm>
            <a:off x="2647420" y="5528733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3236646" y="4990616"/>
            <a:ext cx="270933" cy="389467"/>
          </a:xfrm>
          <a:prstGeom prst="diamond">
            <a:avLst/>
          </a:prstGeom>
          <a:solidFill>
            <a:srgbClr val="19C13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53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Tropik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cho‘llar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2088" y="982134"/>
            <a:ext cx="117157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bosimining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yuqoriligi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chalacho‘l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cho‘llarning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topishiga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(30 %)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7170" name="Picture 2" descr="Тропические пустыни и полупустыни Африки: географическое положение на  карте, почва и климат, животные и растения. - webmandry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88" y="2219325"/>
            <a:ext cx="5708650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Тропический климатический поя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788" y="2219325"/>
            <a:ext cx="5861050" cy="456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86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smtClean="0">
                <a:solidFill>
                  <a:sysClr val="window" lastClr="FFFFFF"/>
                </a:solidFill>
              </a:rPr>
              <a:t>G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050" name="Picture 2" descr="Животный мир Аф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448"/>
            <a:ext cx="12192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80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Сахара стала пустыней из-за человека | Пикаб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991658"/>
            <a:ext cx="7052492" cy="583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48283"/>
            <a:ext cx="1221479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Sahroyi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Kabir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-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tropik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cho‘l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754" y="1493547"/>
            <a:ext cx="4920938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Cho‘ldagi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yoriqlar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gamada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ataydigan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toshloq</a:t>
            </a:r>
            <a:r>
              <a:rPr lang="en-US" sz="28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sahrolar</a:t>
            </a:r>
            <a:r>
              <a:rPr lang="en-US" sz="28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31153" y="1079573"/>
            <a:ext cx="402619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7,8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55121" y="1079574"/>
            <a:ext cx="539114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mm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754" y="5449164"/>
            <a:ext cx="4989733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Qum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chang-to‘zonli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samum</a:t>
            </a:r>
            <a:r>
              <a:rPr lang="en-US" sz="24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1447" y="4577622"/>
            <a:ext cx="478155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+40+50°C,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0°C.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22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Пустыня Сахара – страны, описание, карта, фотографии, достопримечательн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983" y="1795789"/>
            <a:ext cx="3875397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279713" y="982134"/>
            <a:ext cx="11620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qoplamidan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butunlay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mahrum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barxan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Tropik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cho‘llar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9220" name="Picture 4" descr="Горы Ахаггар | Серия '11 опаснейших мест Земли для любителей адреналина' |  OrangeSmile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399" y="1763316"/>
            <a:ext cx="4213851" cy="338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98926" y="1852262"/>
            <a:ext cx="150128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Axaggar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2918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pic>
        <p:nvPicPr>
          <p:cNvPr id="9222" name="Picture 6" descr="Tibesti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19" y="1795789"/>
            <a:ext cx="3613527" cy="335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27401" y="1886945"/>
            <a:ext cx="1410813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Tibesti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3415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89963" y="1889295"/>
            <a:ext cx="1470913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Darfur </a:t>
            </a:r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3088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419" y="5225820"/>
            <a:ext cx="11620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Cho‘llarda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chirindisiz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qumoq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pastlik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vohalarda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54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6300" y="-118267"/>
            <a:ext cx="1064789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Tropik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cho‘l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o‘simliklari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4625" y="1058467"/>
            <a:ext cx="11620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pastlik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akatsiya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Namib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velvichiya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▷ Растения, которые растут в пустыне Сахара 🥇 cultmir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1" t="-1010" r="8987" b="1010"/>
          <a:stretch/>
        </p:blipFill>
        <p:spPr bwMode="auto">
          <a:xfrm>
            <a:off x="174625" y="1965797"/>
            <a:ext cx="4057650" cy="441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Пустыня Сахара - животные, растения, факты, климат и карта пустыни Сахар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-267" r="1899" b="267"/>
          <a:stretch/>
        </p:blipFill>
        <p:spPr bwMode="auto">
          <a:xfrm>
            <a:off x="3705225" y="1965797"/>
            <a:ext cx="3752850" cy="441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Путешествие по Африке | Сайт туризма и отдыха Situr.r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r="13417"/>
          <a:stretch/>
        </p:blipFill>
        <p:spPr bwMode="auto">
          <a:xfrm>
            <a:off x="7458075" y="1965798"/>
            <a:ext cx="4603750" cy="441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76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0" name="Picture 12" descr="Африканский молочай+ | Агропортал Альф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81"/>
          <a:stretch/>
        </p:blipFill>
        <p:spPr bwMode="auto">
          <a:xfrm>
            <a:off x="8302991" y="2149931"/>
            <a:ext cx="3645813" cy="436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Где растет финиковая пальма 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492" y="3805186"/>
            <a:ext cx="3801428" cy="292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8244970" y="986185"/>
            <a:ext cx="383509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Namib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cho‘lining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chalacho‘llar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485431" y="-14501"/>
            <a:ext cx="10849549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Chala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cho‘llar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o‘simliklari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2290" name="Picture 2" descr="Melancia de origem-africana | Flores de frutas, Frutas e vegetais, Jardim  comestív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2" y="3795785"/>
            <a:ext cx="3854648" cy="290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Aloe Ferox (Алоэ Ферокс) |Южноафриканский брен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563" y="1043563"/>
            <a:ext cx="3648411" cy="280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Растительный мир Африки: список, названия, виды, описание и фот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4" y="1075883"/>
            <a:ext cx="4298303" cy="268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1718" y="3388692"/>
            <a:ext cx="27579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Yostiqsimon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11826" y="3435854"/>
            <a:ext cx="68480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Aloe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8264" y="6330906"/>
            <a:ext cx="179619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tarvuz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53030" y="6297959"/>
            <a:ext cx="91563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Xurmo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382668" y="2259235"/>
            <a:ext cx="124906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Molochay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4975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982134"/>
            <a:ext cx="117287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Antilopa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giyena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chipor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sirtlon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echkemar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hayvonlardir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61421" y="0"/>
            <a:ext cx="1187214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Chala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cho‘llar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hayvonot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olami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3316" name="Picture 4" descr="Camel Man in Front of Giza Pyramid – Stock Editorial Photo © rmnunes  #333548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1914525"/>
            <a:ext cx="4104770" cy="436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Южноафриканская лисица, серебристая лиса (Vulpes chama) лисица кама, ареал  описание окрас размер вес среда обитания враги пища корм поведение  размножение потомство фото реферат хищники дикие животны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720" y="1914525"/>
            <a:ext cx="3375843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Африканские черепахи | Apus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57719" y="4188960"/>
            <a:ext cx="3375843" cy="209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гиены (60 фото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48"/>
          <a:stretch/>
        </p:blipFill>
        <p:spPr bwMode="auto">
          <a:xfrm>
            <a:off x="422276" y="1914525"/>
            <a:ext cx="4047929" cy="436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74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Subtropiklar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tabiati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2454" y="980949"/>
            <a:ext cx="118561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butazorlar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Горы Атла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480835"/>
            <a:ext cx="5772150" cy="425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4799" y="2830252"/>
            <a:ext cx="56864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Atlas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m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532330" y="2550609"/>
            <a:ext cx="140615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–17 °C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2705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Subtropiklar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tabiati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7230" y="1141815"/>
            <a:ext cx="118054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yonbag‘irlarida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makvis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zaytun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pakana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palma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probka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emani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(dub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yuqoriroqda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kedri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balandroqda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1500 - 3000 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alp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Финбош: haritonoff — LiveJour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2501825"/>
            <a:ext cx="3771900" cy="420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Дерево, вечнозелёное растение, голубой кедр атласа Стоковое Фото -  изображение насчитывающей атласа, вечнозелёное: 1219032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" b="9133"/>
          <a:stretch/>
        </p:blipFill>
        <p:spPr bwMode="auto">
          <a:xfrm>
            <a:off x="4137119" y="2501826"/>
            <a:ext cx="4009931" cy="420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Тис ягодный (Taxus baccata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044" y="2501825"/>
            <a:ext cx="3756652" cy="420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08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Subtropiklar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tabiati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091" y="982134"/>
            <a:ext cx="116194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Bu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quyonday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o‘txo‘r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daman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ovlashadi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go‘shtini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Даман. Дикие живот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41" y="2551794"/>
            <a:ext cx="4876800" cy="372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70187" y="2303106"/>
            <a:ext cx="66275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Yana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dumsiz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makaka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yirtqichlardan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sirtlon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echkemar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56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Subtropiklar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tabiati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858" y="1040437"/>
            <a:ext cx="1184063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chigirtkalar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bosqinidan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8" name="Picture 4" descr="Afrikada oxirgi 25 yil ichida chigirtkaning eng katta ko'lamli yopirilishi  kuzatilmoq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8" y="1725612"/>
            <a:ext cx="5933017" cy="471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This Is Huge': Locust Swarms Destroy Crops In East Africa | Hawaii Public  Radi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63" y="1725612"/>
            <a:ext cx="5941170" cy="471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31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Subtropiklar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tabiati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901" y="1141815"/>
            <a:ext cx="1176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kiparis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zaytuni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kedr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yong‘og‘i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kashtani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Африканский кипарис | Mapio.ne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5" r="6461"/>
          <a:stretch/>
        </p:blipFill>
        <p:spPr bwMode="auto">
          <a:xfrm>
            <a:off x="2985" y="2793166"/>
            <a:ext cx="3921315" cy="386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Коула, или Африканский грецкий орех. Описание, фото — Ботаничка.r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8" r="6719"/>
          <a:stretch/>
        </p:blipFill>
        <p:spPr bwMode="auto">
          <a:xfrm>
            <a:off x="4109565" y="2711475"/>
            <a:ext cx="3807769" cy="394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Каштан Посівний 🌹 - купити саджанці в горшках в Україні (Київ, Одеса,  Харьків) недорого| FLORIUM.UA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599" y="2752320"/>
            <a:ext cx="4013391" cy="386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55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292413" y="982134"/>
            <a:ext cx="115951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6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mint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d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issiqligi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mligi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а’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sirid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yv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ql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6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endParaRPr lang="en-US" sz="60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</a:t>
            </a:r>
            <a:r>
              <a:rPr lang="ru-RU" sz="6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6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r. </a:t>
            </a:r>
            <a:endParaRPr lang="ru-RU" sz="44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Bilasizmi</a:t>
            </a:r>
            <a:r>
              <a:rPr lang="en-US" sz="5400" kern="0" spc="21" dirty="0">
                <a:solidFill>
                  <a:sysClr val="window" lastClr="FFFF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70C0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endParaRPr lang="en-US" sz="4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473376" y="-2281966"/>
            <a:ext cx="5657142" cy="12017178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Xulosa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" name="Picture 4" descr="Как в старину назывался заповедный, непроходимый лес? Vovet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5" y="1154037"/>
            <a:ext cx="2513542" cy="2196824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Сахара стала пустыней из-за человека | Пикаб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4138060"/>
            <a:ext cx="2514600" cy="2197654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Саванны Африки - фото национального парка / Масаи Мара - национальный парк  Кении / Национальные парки и заповедники / Достопримечательности / Кения /  Фоторепортажи - Туры и отдых - специальные предложения зим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715" y="1369345"/>
            <a:ext cx="2455685" cy="2050912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Горы Атлас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4138060"/>
            <a:ext cx="2593560" cy="2188339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Без самосвала (Юрий Маркин -Сентябрь) / Стихи.ру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260" y="4096575"/>
            <a:ext cx="2524355" cy="2146854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/>
          <a:srcRect t="5802" r="71459" b="42346"/>
          <a:stretch/>
        </p:blipFill>
        <p:spPr>
          <a:xfrm>
            <a:off x="9282997" y="888527"/>
            <a:ext cx="2293389" cy="2343609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126271" y="982134"/>
            <a:ext cx="1888366" cy="254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36258" y="2585805"/>
            <a:ext cx="13812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31205" y="2862804"/>
            <a:ext cx="1442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3446" y="5473983"/>
            <a:ext cx="1569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36483" y="5475958"/>
            <a:ext cx="14453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646" y="4521199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98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473661" y="5580856"/>
            <a:ext cx="6666216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567417" y="1173956"/>
            <a:ext cx="9204325" cy="3659187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Tx/>
              <a:buAutoNum type="arabicPeriod"/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53-58-sahifalaridagi    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23-24-§ “</a:t>
            </a:r>
            <a:r>
              <a:rPr lang="es-ES" sz="4000" dirty="0" smtClean="0">
                <a:latin typeface="Arial" pitchFamily="34" charset="0"/>
                <a:cs typeface="Arial" pitchFamily="34" charset="0"/>
              </a:rPr>
              <a:t>Ekvatorial </a:t>
            </a:r>
            <a:r>
              <a:rPr lang="es-ES" sz="4000" dirty="0">
                <a:latin typeface="Arial" pitchFamily="34" charset="0"/>
                <a:cs typeface="Arial" pitchFamily="34" charset="0"/>
              </a:rPr>
              <a:t>o‘rmonlar va savannalar. Tropik cho‘llar va </a:t>
            </a:r>
            <a:r>
              <a:rPr lang="es-ES" sz="4000" dirty="0" smtClean="0">
                <a:latin typeface="Arial" pitchFamily="34" charset="0"/>
                <a:cs typeface="Arial" pitchFamily="34" charset="0"/>
              </a:rPr>
              <a:t>subtropiklar”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 algn="just">
              <a:buFontTx/>
              <a:buAutoNum type="arabicPeriod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Afrika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materigining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zonalari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ishlash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question_mark_PNG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54007" y="4978399"/>
            <a:ext cx="1637993" cy="163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657475" y="1259681"/>
            <a:ext cx="9204325" cy="3659187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Afrika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materigining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zonalari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jadvalini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to‘ldirish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326377"/>
              </p:ext>
            </p:extLst>
          </p:nvPr>
        </p:nvGraphicFramePr>
        <p:xfrm>
          <a:off x="2777004" y="2557989"/>
          <a:ext cx="8965265" cy="3806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8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6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53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2239">
                <a:tc>
                  <a:txBody>
                    <a:bodyPr/>
                    <a:lstStyle/>
                    <a:p>
                      <a:r>
                        <a:rPr lang="uz-Cyrl-UZ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Tabiat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zona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Tuproqlari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O‘simliklari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Hayvonot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olami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239">
                <a:tc>
                  <a:txBody>
                    <a:bodyPr/>
                    <a:lstStyle/>
                    <a:p>
                      <a:pPr algn="ctr"/>
                      <a:r>
                        <a:rPr lang="uz-Cyrl-UZ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239">
                <a:tc>
                  <a:txBody>
                    <a:bodyPr/>
                    <a:lstStyle/>
                    <a:p>
                      <a:pPr algn="ctr"/>
                      <a:r>
                        <a:rPr lang="uz-Cyrl-UZ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2239">
                <a:tc>
                  <a:txBody>
                    <a:bodyPr/>
                    <a:lstStyle/>
                    <a:p>
                      <a:pPr algn="ctr"/>
                      <a:r>
                        <a:rPr lang="uz-Cyrl-UZ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2239">
                <a:tc>
                  <a:txBody>
                    <a:bodyPr/>
                    <a:lstStyle/>
                    <a:p>
                      <a:pPr algn="ctr"/>
                      <a:r>
                        <a:rPr lang="uz-Cyrl-UZ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2239">
                <a:tc>
                  <a:txBody>
                    <a:bodyPr/>
                    <a:lstStyle/>
                    <a:p>
                      <a:pPr algn="ctr"/>
                      <a:r>
                        <a:rPr lang="uz-Cyrl-UZ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446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21657" y="-3281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15899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57409856"/>
              </p:ext>
            </p:extLst>
          </p:nvPr>
        </p:nvGraphicFramePr>
        <p:xfrm>
          <a:off x="2835730" y="975605"/>
          <a:ext cx="912767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187215" y="1735665"/>
            <a:ext cx="2756332" cy="3708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6" name="Picture 2" descr="Тема 2. Природные зоны Африки - Ахапкина Е. А. Афр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633" y="1488412"/>
            <a:ext cx="6951135" cy="464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15899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2778" t="18519" r="21180" b="7531"/>
          <a:stretch/>
        </p:blipFill>
        <p:spPr>
          <a:xfrm>
            <a:off x="1316566" y="951462"/>
            <a:ext cx="9296208" cy="590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76200" y="1163321"/>
            <a:ext cx="555413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4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4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4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4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4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40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ekvatorga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sohillarida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71450" y="-47028"/>
            <a:ext cx="11670043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Gileya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–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yomg‘irli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o‘rmonlar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098" name="Picture 2" descr="Узнаем какие бывают растения? Узнаем какие группы культурных растений  бывают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25" y="1215073"/>
            <a:ext cx="6104268" cy="513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50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4702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7855" y="1185135"/>
            <a:ext cx="518234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qizil-sariq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ferralit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ozuqani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6" name="Picture 4" descr="Исследование Африки - Исследов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948" y="1063729"/>
            <a:ext cx="6335103" cy="547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73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4702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9280" y="986445"/>
            <a:ext cx="596339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yashilligi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yarusliligi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qalinligidir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tangadek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tushmaydi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5122" name="Picture 2" descr="Обои лес, лесная, чаща, раздел Природа, размер 1600x1200 - скачать  бесплатно картинку на рабочий стол и телефо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43" y="4348838"/>
            <a:ext cx="5224682" cy="211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к в старину назывался заповедный, непроходимый лес? Vovet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524" y="1104702"/>
            <a:ext cx="5703427" cy="521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09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4818</TotalTime>
  <Words>1110</Words>
  <Application>Microsoft Office PowerPoint</Application>
  <PresentationFormat>Широкоэкранный</PresentationFormat>
  <Paragraphs>159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825</cp:revision>
  <dcterms:created xsi:type="dcterms:W3CDTF">2020-04-09T12:18:10Z</dcterms:created>
  <dcterms:modified xsi:type="dcterms:W3CDTF">2020-10-26T08:03:06Z</dcterms:modified>
</cp:coreProperties>
</file>