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400" r:id="rId2"/>
    <p:sldId id="418" r:id="rId3"/>
    <p:sldId id="403" r:id="rId4"/>
    <p:sldId id="510" r:id="rId5"/>
    <p:sldId id="511" r:id="rId6"/>
    <p:sldId id="457" r:id="rId7"/>
    <p:sldId id="440" r:id="rId8"/>
    <p:sldId id="487" r:id="rId9"/>
    <p:sldId id="466" r:id="rId10"/>
    <p:sldId id="503" r:id="rId11"/>
    <p:sldId id="488" r:id="rId12"/>
    <p:sldId id="505" r:id="rId13"/>
    <p:sldId id="348" r:id="rId14"/>
    <p:sldId id="467" r:id="rId15"/>
    <p:sldId id="486" r:id="rId16"/>
    <p:sldId id="490" r:id="rId17"/>
    <p:sldId id="489" r:id="rId18"/>
    <p:sldId id="491" r:id="rId19"/>
    <p:sldId id="492" r:id="rId20"/>
    <p:sldId id="468" r:id="rId21"/>
    <p:sldId id="469" r:id="rId22"/>
    <p:sldId id="494" r:id="rId23"/>
    <p:sldId id="493" r:id="rId24"/>
    <p:sldId id="470" r:id="rId25"/>
    <p:sldId id="506" r:id="rId26"/>
    <p:sldId id="507" r:id="rId27"/>
    <p:sldId id="471" r:id="rId28"/>
    <p:sldId id="496" r:id="rId29"/>
    <p:sldId id="495" r:id="rId30"/>
    <p:sldId id="497" r:id="rId31"/>
    <p:sldId id="499" r:id="rId32"/>
    <p:sldId id="500" r:id="rId33"/>
    <p:sldId id="472" r:id="rId34"/>
    <p:sldId id="509" r:id="rId35"/>
    <p:sldId id="498" r:id="rId36"/>
    <p:sldId id="473" r:id="rId37"/>
    <p:sldId id="474" r:id="rId38"/>
    <p:sldId id="475" r:id="rId39"/>
    <p:sldId id="501" r:id="rId40"/>
    <p:sldId id="476" r:id="rId41"/>
    <p:sldId id="478" r:id="rId42"/>
    <p:sldId id="502" r:id="rId43"/>
    <p:sldId id="479" r:id="rId44"/>
    <p:sldId id="508" r:id="rId45"/>
    <p:sldId id="464" r:id="rId46"/>
    <p:sldId id="417" r:id="rId4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400"/>
            <p14:sldId id="418"/>
            <p14:sldId id="403"/>
            <p14:sldId id="510"/>
            <p14:sldId id="511"/>
            <p14:sldId id="457"/>
            <p14:sldId id="440"/>
            <p14:sldId id="487"/>
            <p14:sldId id="466"/>
            <p14:sldId id="503"/>
            <p14:sldId id="488"/>
            <p14:sldId id="505"/>
            <p14:sldId id="348"/>
            <p14:sldId id="467"/>
            <p14:sldId id="486"/>
            <p14:sldId id="490"/>
            <p14:sldId id="489"/>
            <p14:sldId id="491"/>
            <p14:sldId id="492"/>
            <p14:sldId id="468"/>
            <p14:sldId id="469"/>
            <p14:sldId id="494"/>
            <p14:sldId id="493"/>
            <p14:sldId id="470"/>
            <p14:sldId id="506"/>
            <p14:sldId id="507"/>
            <p14:sldId id="471"/>
            <p14:sldId id="496"/>
            <p14:sldId id="495"/>
            <p14:sldId id="497"/>
            <p14:sldId id="499"/>
            <p14:sldId id="500"/>
            <p14:sldId id="472"/>
            <p14:sldId id="509"/>
            <p14:sldId id="498"/>
            <p14:sldId id="473"/>
            <p14:sldId id="474"/>
            <p14:sldId id="475"/>
            <p14:sldId id="501"/>
            <p14:sldId id="476"/>
            <p14:sldId id="478"/>
            <p14:sldId id="502"/>
            <p14:sldId id="479"/>
            <p14:sldId id="508"/>
            <p14:sldId id="464"/>
            <p14:sldId id="41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33CC"/>
    <a:srgbClr val="19C139"/>
    <a:srgbClr val="006666"/>
    <a:srgbClr val="A80058"/>
    <a:srgbClr val="149C2E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3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852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2C47F5-6AAC-4341-A3BC-3AF22EB431B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CF7AC78-8664-43E7-95C3-2E69F6978AFF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Doimiy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sernam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ekvatorial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o‘rmonlar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08638D-1E99-4064-B05A-448599AB3463}" type="parTrans" cxnId="{F85B3B50-9CCF-4017-B4E1-B54A1DDF2883}">
      <dgm:prSet/>
      <dgm:spPr/>
      <dgm:t>
        <a:bodyPr/>
        <a:lstStyle/>
        <a:p>
          <a:endParaRPr lang="ru-RU"/>
        </a:p>
      </dgm:t>
    </dgm:pt>
    <dgm:pt modelId="{CF6888BF-C46E-4D55-8C0B-604A85FB5E7C}" type="sibTrans" cxnId="{F85B3B50-9CCF-4017-B4E1-B54A1DDF2883}">
      <dgm:prSet/>
      <dgm:spPr/>
      <dgm:t>
        <a:bodyPr/>
        <a:lstStyle/>
        <a:p>
          <a:endParaRPr lang="ru-RU"/>
        </a:p>
      </dgm:t>
    </dgm:pt>
    <dgm:pt modelId="{B4130079-A0C2-4938-9CFB-C129C55DE706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Fasliy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nam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o‘rmonlar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484C4C-AF7D-4EBA-890C-F1E074795101}" type="parTrans" cxnId="{072ADC7C-EFF8-46A2-81B2-8FBF75B3B07D}">
      <dgm:prSet/>
      <dgm:spPr/>
      <dgm:t>
        <a:bodyPr/>
        <a:lstStyle/>
        <a:p>
          <a:endParaRPr lang="ru-RU"/>
        </a:p>
      </dgm:t>
    </dgm:pt>
    <dgm:pt modelId="{08CD3CFE-4090-4690-B432-F660ECEFF97D}" type="sibTrans" cxnId="{072ADC7C-EFF8-46A2-81B2-8FBF75B3B07D}">
      <dgm:prSet/>
      <dgm:spPr/>
      <dgm:t>
        <a:bodyPr/>
        <a:lstStyle/>
        <a:p>
          <a:endParaRPr lang="ru-RU"/>
        </a:p>
      </dgm:t>
    </dgm:pt>
    <dgm:pt modelId="{9059AA3A-DBF7-489F-861D-539C63A992FD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Savannalar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siyrak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o‘rmonlar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E43125-241E-4204-AABC-0A6B5D104B31}" type="parTrans" cxnId="{472529F0-0963-45C7-9780-901776F99DD9}">
      <dgm:prSet/>
      <dgm:spPr/>
      <dgm:t>
        <a:bodyPr/>
        <a:lstStyle/>
        <a:p>
          <a:endParaRPr lang="ru-RU"/>
        </a:p>
      </dgm:t>
    </dgm:pt>
    <dgm:pt modelId="{FA81A5D5-236F-458A-9909-32110E4B3C9D}" type="sibTrans" cxnId="{472529F0-0963-45C7-9780-901776F99DD9}">
      <dgm:prSet/>
      <dgm:spPr/>
      <dgm:t>
        <a:bodyPr/>
        <a:lstStyle/>
        <a:p>
          <a:endParaRPr lang="ru-RU"/>
        </a:p>
      </dgm:t>
    </dgm:pt>
    <dgm:pt modelId="{1BD29492-7057-4B4E-9D84-E739C8ABB464}">
      <dgm:prSet custT="1"/>
      <dgm:spPr>
        <a:solidFill>
          <a:srgbClr val="00B050"/>
        </a:solidFill>
      </dgm:spPr>
      <dgm:t>
        <a:bodyPr/>
        <a:lstStyle/>
        <a:p>
          <a:r>
            <a:rPr lang="en-US" sz="4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Chalacho‘l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cho‘llar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963676-ACC1-418B-8879-B7DBF4876BC2}" type="parTrans" cxnId="{C541FEB0-DF83-4A36-B809-B56C643F88C8}">
      <dgm:prSet/>
      <dgm:spPr/>
      <dgm:t>
        <a:bodyPr/>
        <a:lstStyle/>
        <a:p>
          <a:endParaRPr lang="ru-RU"/>
        </a:p>
      </dgm:t>
    </dgm:pt>
    <dgm:pt modelId="{38D5DB3A-448D-48F2-80C3-4F165A1ED9F5}" type="sibTrans" cxnId="{C541FEB0-DF83-4A36-B809-B56C643F88C8}">
      <dgm:prSet/>
      <dgm:spPr/>
      <dgm:t>
        <a:bodyPr/>
        <a:lstStyle/>
        <a:p>
          <a:endParaRPr lang="ru-RU"/>
        </a:p>
      </dgm:t>
    </dgm:pt>
    <dgm:pt modelId="{C3E2A0C7-492D-4F99-9FBD-DB626D169721}">
      <dgm:prSet custT="1"/>
      <dgm:spPr>
        <a:solidFill>
          <a:srgbClr val="00B050"/>
        </a:solidFill>
      </dgm:spPr>
      <dgm:t>
        <a:bodyPr/>
        <a:lstStyle/>
        <a:p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Qattiq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bargli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doimiy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yashil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o‘rmon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butazorlar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9B72DC-2E14-4E1E-9952-5B7A96F414D6}" type="parTrans" cxnId="{C1BFDBEE-E3D6-4C60-AA2D-3177B28029A5}">
      <dgm:prSet/>
      <dgm:spPr/>
      <dgm:t>
        <a:bodyPr/>
        <a:lstStyle/>
        <a:p>
          <a:endParaRPr lang="ru-RU"/>
        </a:p>
      </dgm:t>
    </dgm:pt>
    <dgm:pt modelId="{532D310E-D29D-4E3F-95DE-555419B936AE}" type="sibTrans" cxnId="{C1BFDBEE-E3D6-4C60-AA2D-3177B28029A5}">
      <dgm:prSet/>
      <dgm:spPr/>
      <dgm:t>
        <a:bodyPr/>
        <a:lstStyle/>
        <a:p>
          <a:endParaRPr lang="ru-RU"/>
        </a:p>
      </dgm:t>
    </dgm:pt>
    <dgm:pt modelId="{6B73165C-8E17-4B12-B343-B3E902D0A277}">
      <dgm:prSet custT="1"/>
      <dgm:spPr>
        <a:solidFill>
          <a:srgbClr val="00B050"/>
        </a:solidFill>
      </dgm:spPr>
      <dgm:t>
        <a:bodyPr/>
        <a:lstStyle/>
        <a:p>
          <a:r>
            <a:rPr lang="en-US" sz="3100" b="1" dirty="0" smtClean="0"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Balandlik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mintaqalari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E9ECBC-99B7-4EF9-8313-9141961B8D5C}" type="parTrans" cxnId="{2FE83134-653F-4145-B5E9-6C3529F48BCD}">
      <dgm:prSet/>
      <dgm:spPr/>
      <dgm:t>
        <a:bodyPr/>
        <a:lstStyle/>
        <a:p>
          <a:endParaRPr lang="ru-RU"/>
        </a:p>
      </dgm:t>
    </dgm:pt>
    <dgm:pt modelId="{F3561B50-0342-4DB6-9C19-91B656CCA453}" type="sibTrans" cxnId="{2FE83134-653F-4145-B5E9-6C3529F48BCD}">
      <dgm:prSet/>
      <dgm:spPr/>
      <dgm:t>
        <a:bodyPr/>
        <a:lstStyle/>
        <a:p>
          <a:endParaRPr lang="ru-RU"/>
        </a:p>
      </dgm:t>
    </dgm:pt>
    <dgm:pt modelId="{772EDB40-77F2-42C6-A4BA-5D2ACCBCA5FC}" type="pres">
      <dgm:prSet presAssocID="{4C2C47F5-6AAC-4341-A3BC-3AF22EB431B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0ED54BC2-CFB8-4CE3-835B-7CC0ACF4EC60}" type="pres">
      <dgm:prSet presAssocID="{4C2C47F5-6AAC-4341-A3BC-3AF22EB431B0}" presName="Name1" presStyleCnt="0"/>
      <dgm:spPr/>
      <dgm:t>
        <a:bodyPr/>
        <a:lstStyle/>
        <a:p>
          <a:endParaRPr lang="ru-RU"/>
        </a:p>
      </dgm:t>
    </dgm:pt>
    <dgm:pt modelId="{4CBC4C8F-0C14-4FFA-A1EB-68031F2094B5}" type="pres">
      <dgm:prSet presAssocID="{4C2C47F5-6AAC-4341-A3BC-3AF22EB431B0}" presName="cycle" presStyleCnt="0"/>
      <dgm:spPr/>
      <dgm:t>
        <a:bodyPr/>
        <a:lstStyle/>
        <a:p>
          <a:endParaRPr lang="ru-RU"/>
        </a:p>
      </dgm:t>
    </dgm:pt>
    <dgm:pt modelId="{2BE2DDFF-D336-41AD-B2B0-5CA8294810DF}" type="pres">
      <dgm:prSet presAssocID="{4C2C47F5-6AAC-4341-A3BC-3AF22EB431B0}" presName="srcNode" presStyleLbl="node1" presStyleIdx="0" presStyleCnt="6"/>
      <dgm:spPr/>
      <dgm:t>
        <a:bodyPr/>
        <a:lstStyle/>
        <a:p>
          <a:endParaRPr lang="ru-RU"/>
        </a:p>
      </dgm:t>
    </dgm:pt>
    <dgm:pt modelId="{6C71938F-0DD3-4BCE-8772-5B33F44F5AC6}" type="pres">
      <dgm:prSet presAssocID="{4C2C47F5-6AAC-4341-A3BC-3AF22EB431B0}" presName="conn" presStyleLbl="parChTrans1D2" presStyleIdx="0" presStyleCnt="1"/>
      <dgm:spPr/>
      <dgm:t>
        <a:bodyPr/>
        <a:lstStyle/>
        <a:p>
          <a:endParaRPr lang="ru-RU"/>
        </a:p>
      </dgm:t>
    </dgm:pt>
    <dgm:pt modelId="{C1B5F98C-42B3-4225-9695-C004CEC37CAC}" type="pres">
      <dgm:prSet presAssocID="{4C2C47F5-6AAC-4341-A3BC-3AF22EB431B0}" presName="extraNode" presStyleLbl="node1" presStyleIdx="0" presStyleCnt="6"/>
      <dgm:spPr/>
      <dgm:t>
        <a:bodyPr/>
        <a:lstStyle/>
        <a:p>
          <a:endParaRPr lang="ru-RU"/>
        </a:p>
      </dgm:t>
    </dgm:pt>
    <dgm:pt modelId="{1F1A7FA3-1418-4703-B01A-F581247AE70C}" type="pres">
      <dgm:prSet presAssocID="{4C2C47F5-6AAC-4341-A3BC-3AF22EB431B0}" presName="dstNode" presStyleLbl="node1" presStyleIdx="0" presStyleCnt="6"/>
      <dgm:spPr/>
      <dgm:t>
        <a:bodyPr/>
        <a:lstStyle/>
        <a:p>
          <a:endParaRPr lang="ru-RU"/>
        </a:p>
      </dgm:t>
    </dgm:pt>
    <dgm:pt modelId="{49DB3445-41D2-403E-A9A8-15195F48272B}" type="pres">
      <dgm:prSet presAssocID="{9CF7AC78-8664-43E7-95C3-2E69F6978AFF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71E5FD-696C-47C3-8458-1DFCFC5A8FE6}" type="pres">
      <dgm:prSet presAssocID="{9CF7AC78-8664-43E7-95C3-2E69F6978AFF}" presName="accent_1" presStyleCnt="0"/>
      <dgm:spPr/>
      <dgm:t>
        <a:bodyPr/>
        <a:lstStyle/>
        <a:p>
          <a:endParaRPr lang="ru-RU"/>
        </a:p>
      </dgm:t>
    </dgm:pt>
    <dgm:pt modelId="{DD2C4514-8196-44F3-AEFD-C878E137F15F}" type="pres">
      <dgm:prSet presAssocID="{9CF7AC78-8664-43E7-95C3-2E69F6978AFF}" presName="accentRepeatNode" presStyleLbl="solidFgAcc1" presStyleIdx="0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E44D6FA-4D64-40D0-B130-A3FC5146E0D6}" type="pres">
      <dgm:prSet presAssocID="{B4130079-A0C2-4938-9CFB-C129C55DE706}" presName="text_2" presStyleLbl="node1" presStyleIdx="1" presStyleCnt="6" custScaleX="98984" custScaleY="1008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D3551A-4E05-4735-B34B-4CC3AA299F3E}" type="pres">
      <dgm:prSet presAssocID="{B4130079-A0C2-4938-9CFB-C129C55DE706}" presName="accent_2" presStyleCnt="0"/>
      <dgm:spPr/>
      <dgm:t>
        <a:bodyPr/>
        <a:lstStyle/>
        <a:p>
          <a:endParaRPr lang="ru-RU"/>
        </a:p>
      </dgm:t>
    </dgm:pt>
    <dgm:pt modelId="{3FF523FB-8E08-4A14-B93E-E824CD441555}" type="pres">
      <dgm:prSet presAssocID="{B4130079-A0C2-4938-9CFB-C129C55DE706}" presName="accentRepeatNode" presStyleLbl="solidFgAcc1" presStyleIdx="1" presStyleCnt="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B07D9ED-17A7-4E68-A041-6E0350DF7893}" type="pres">
      <dgm:prSet presAssocID="{9059AA3A-DBF7-489F-861D-539C63A992FD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B91F75-EBEC-44E6-BE78-43A6658762A3}" type="pres">
      <dgm:prSet presAssocID="{9059AA3A-DBF7-489F-861D-539C63A992FD}" presName="accent_3" presStyleCnt="0"/>
      <dgm:spPr/>
      <dgm:t>
        <a:bodyPr/>
        <a:lstStyle/>
        <a:p>
          <a:endParaRPr lang="ru-RU"/>
        </a:p>
      </dgm:t>
    </dgm:pt>
    <dgm:pt modelId="{AFBCFC25-00CE-4DD9-B468-38B567D3D019}" type="pres">
      <dgm:prSet presAssocID="{9059AA3A-DBF7-489F-861D-539C63A992FD}" presName="accentRepeatNode" presStyleLbl="solidFgAcc1" presStyleIdx="2" presStyleCnt="6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776DD715-9F2E-4732-9558-05104E925C2E}" type="pres">
      <dgm:prSet presAssocID="{1BD29492-7057-4B4E-9D84-E739C8ABB464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180D8D-85C0-4945-A225-369A097D20AB}" type="pres">
      <dgm:prSet presAssocID="{1BD29492-7057-4B4E-9D84-E739C8ABB464}" presName="accent_4" presStyleCnt="0"/>
      <dgm:spPr/>
      <dgm:t>
        <a:bodyPr/>
        <a:lstStyle/>
        <a:p>
          <a:endParaRPr lang="ru-RU"/>
        </a:p>
      </dgm:t>
    </dgm:pt>
    <dgm:pt modelId="{0D28CA85-B0AC-48AA-B73D-2FEAF2306343}" type="pres">
      <dgm:prSet presAssocID="{1BD29492-7057-4B4E-9D84-E739C8ABB464}" presName="accentRepeatNode" presStyleLbl="solidFgAcc1" presStyleIdx="3" presStyleCnt="6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A533CB2-2C18-45DD-B513-29A32E9D9434}" type="pres">
      <dgm:prSet presAssocID="{C3E2A0C7-492D-4F99-9FBD-DB626D169721}" presName="text_5" presStyleLbl="node1" presStyleIdx="4" presStyleCnt="6" custScaleY="1371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4A57A2-B99D-4E0E-BD49-FCBDA8D0D652}" type="pres">
      <dgm:prSet presAssocID="{C3E2A0C7-492D-4F99-9FBD-DB626D169721}" presName="accent_5" presStyleCnt="0"/>
      <dgm:spPr/>
      <dgm:t>
        <a:bodyPr/>
        <a:lstStyle/>
        <a:p>
          <a:endParaRPr lang="ru-RU"/>
        </a:p>
      </dgm:t>
    </dgm:pt>
    <dgm:pt modelId="{28C03092-EE96-40C8-9447-915F9EC99FB1}" type="pres">
      <dgm:prSet presAssocID="{C3E2A0C7-492D-4F99-9FBD-DB626D169721}" presName="accentRepeatNode" presStyleLbl="solidFgAcc1" presStyleIdx="4" presStyleCnt="6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F5730490-6963-4EA1-8389-5AC953C1A509}" type="pres">
      <dgm:prSet presAssocID="{6B73165C-8E17-4B12-B343-B3E902D0A277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25D22A-A384-4529-92AD-CB62954A9219}" type="pres">
      <dgm:prSet presAssocID="{6B73165C-8E17-4B12-B343-B3E902D0A277}" presName="accent_6" presStyleCnt="0"/>
      <dgm:spPr/>
    </dgm:pt>
    <dgm:pt modelId="{7D5CA92C-475A-427C-92DC-923B8509B835}" type="pres">
      <dgm:prSet presAssocID="{6B73165C-8E17-4B12-B343-B3E902D0A277}" presName="accentRepeatNode" presStyleLbl="solidFgAcc1" presStyleIdx="5" presStyleCnt="6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83DE228F-2F8F-4486-8E93-C3834041902B}" type="presOf" srcId="{C3E2A0C7-492D-4F99-9FBD-DB626D169721}" destId="{3A533CB2-2C18-45DD-B513-29A32E9D9434}" srcOrd="0" destOrd="0" presId="urn:microsoft.com/office/officeart/2008/layout/VerticalCurvedList"/>
    <dgm:cxn modelId="{7D88C422-7A44-41EC-98AD-2F91FD8D647E}" type="presOf" srcId="{CF6888BF-C46E-4D55-8C0B-604A85FB5E7C}" destId="{6C71938F-0DD3-4BCE-8772-5B33F44F5AC6}" srcOrd="0" destOrd="0" presId="urn:microsoft.com/office/officeart/2008/layout/VerticalCurvedList"/>
    <dgm:cxn modelId="{117A5657-6C3B-46A2-8087-AD26D175F381}" type="presOf" srcId="{1BD29492-7057-4B4E-9D84-E739C8ABB464}" destId="{776DD715-9F2E-4732-9558-05104E925C2E}" srcOrd="0" destOrd="0" presId="urn:microsoft.com/office/officeart/2008/layout/VerticalCurvedList"/>
    <dgm:cxn modelId="{C1BFDBEE-E3D6-4C60-AA2D-3177B28029A5}" srcId="{4C2C47F5-6AAC-4341-A3BC-3AF22EB431B0}" destId="{C3E2A0C7-492D-4F99-9FBD-DB626D169721}" srcOrd="4" destOrd="0" parTransId="{4E9B72DC-2E14-4E1E-9952-5B7A96F414D6}" sibTransId="{532D310E-D29D-4E3F-95DE-555419B936AE}"/>
    <dgm:cxn modelId="{072ADC7C-EFF8-46A2-81B2-8FBF75B3B07D}" srcId="{4C2C47F5-6AAC-4341-A3BC-3AF22EB431B0}" destId="{B4130079-A0C2-4938-9CFB-C129C55DE706}" srcOrd="1" destOrd="0" parTransId="{3F484C4C-AF7D-4EBA-890C-F1E074795101}" sibTransId="{08CD3CFE-4090-4690-B432-F660ECEFF97D}"/>
    <dgm:cxn modelId="{F85B3B50-9CCF-4017-B4E1-B54A1DDF2883}" srcId="{4C2C47F5-6AAC-4341-A3BC-3AF22EB431B0}" destId="{9CF7AC78-8664-43E7-95C3-2E69F6978AFF}" srcOrd="0" destOrd="0" parTransId="{C308638D-1E99-4064-B05A-448599AB3463}" sibTransId="{CF6888BF-C46E-4D55-8C0B-604A85FB5E7C}"/>
    <dgm:cxn modelId="{03753016-7A77-42C3-BD65-BF97807F54DB}" type="presOf" srcId="{9059AA3A-DBF7-489F-861D-539C63A992FD}" destId="{3B07D9ED-17A7-4E68-A041-6E0350DF7893}" srcOrd="0" destOrd="0" presId="urn:microsoft.com/office/officeart/2008/layout/VerticalCurvedList"/>
    <dgm:cxn modelId="{12A2B917-572A-4C57-8272-C23ABA48178C}" type="presOf" srcId="{B4130079-A0C2-4938-9CFB-C129C55DE706}" destId="{4E44D6FA-4D64-40D0-B130-A3FC5146E0D6}" srcOrd="0" destOrd="0" presId="urn:microsoft.com/office/officeart/2008/layout/VerticalCurvedList"/>
    <dgm:cxn modelId="{C541FEB0-DF83-4A36-B809-B56C643F88C8}" srcId="{4C2C47F5-6AAC-4341-A3BC-3AF22EB431B0}" destId="{1BD29492-7057-4B4E-9D84-E739C8ABB464}" srcOrd="3" destOrd="0" parTransId="{BB963676-ACC1-418B-8879-B7DBF4876BC2}" sibTransId="{38D5DB3A-448D-48F2-80C3-4F165A1ED9F5}"/>
    <dgm:cxn modelId="{6FBA4D47-BB21-4492-ACC6-D2E96B01A02A}" type="presOf" srcId="{6B73165C-8E17-4B12-B343-B3E902D0A277}" destId="{F5730490-6963-4EA1-8389-5AC953C1A509}" srcOrd="0" destOrd="0" presId="urn:microsoft.com/office/officeart/2008/layout/VerticalCurvedList"/>
    <dgm:cxn modelId="{F24B628F-5785-4DF0-8E5A-B40DC4D9B773}" type="presOf" srcId="{9CF7AC78-8664-43E7-95C3-2E69F6978AFF}" destId="{49DB3445-41D2-403E-A9A8-15195F48272B}" srcOrd="0" destOrd="0" presId="urn:microsoft.com/office/officeart/2008/layout/VerticalCurvedList"/>
    <dgm:cxn modelId="{2FE83134-653F-4145-B5E9-6C3529F48BCD}" srcId="{4C2C47F5-6AAC-4341-A3BC-3AF22EB431B0}" destId="{6B73165C-8E17-4B12-B343-B3E902D0A277}" srcOrd="5" destOrd="0" parTransId="{04E9ECBC-99B7-4EF9-8313-9141961B8D5C}" sibTransId="{F3561B50-0342-4DB6-9C19-91B656CCA453}"/>
    <dgm:cxn modelId="{97772FD7-786B-4CAA-B90D-CFE335783D41}" type="presOf" srcId="{4C2C47F5-6AAC-4341-A3BC-3AF22EB431B0}" destId="{772EDB40-77F2-42C6-A4BA-5D2ACCBCA5FC}" srcOrd="0" destOrd="0" presId="urn:microsoft.com/office/officeart/2008/layout/VerticalCurvedList"/>
    <dgm:cxn modelId="{472529F0-0963-45C7-9780-901776F99DD9}" srcId="{4C2C47F5-6AAC-4341-A3BC-3AF22EB431B0}" destId="{9059AA3A-DBF7-489F-861D-539C63A992FD}" srcOrd="2" destOrd="0" parTransId="{22E43125-241E-4204-AABC-0A6B5D104B31}" sibTransId="{FA81A5D5-236F-458A-9909-32110E4B3C9D}"/>
    <dgm:cxn modelId="{255938F9-6330-4689-9693-B006715B8F01}" type="presParOf" srcId="{772EDB40-77F2-42C6-A4BA-5D2ACCBCA5FC}" destId="{0ED54BC2-CFB8-4CE3-835B-7CC0ACF4EC60}" srcOrd="0" destOrd="0" presId="urn:microsoft.com/office/officeart/2008/layout/VerticalCurvedList"/>
    <dgm:cxn modelId="{6F9DBA94-A56B-4D67-9E8C-3FC8288584FD}" type="presParOf" srcId="{0ED54BC2-CFB8-4CE3-835B-7CC0ACF4EC60}" destId="{4CBC4C8F-0C14-4FFA-A1EB-68031F2094B5}" srcOrd="0" destOrd="0" presId="urn:microsoft.com/office/officeart/2008/layout/VerticalCurvedList"/>
    <dgm:cxn modelId="{069CCA18-DF06-46E7-AA81-E6C47851C5A4}" type="presParOf" srcId="{4CBC4C8F-0C14-4FFA-A1EB-68031F2094B5}" destId="{2BE2DDFF-D336-41AD-B2B0-5CA8294810DF}" srcOrd="0" destOrd="0" presId="urn:microsoft.com/office/officeart/2008/layout/VerticalCurvedList"/>
    <dgm:cxn modelId="{B67A60ED-3CBB-45E7-B283-2952A317B37A}" type="presParOf" srcId="{4CBC4C8F-0C14-4FFA-A1EB-68031F2094B5}" destId="{6C71938F-0DD3-4BCE-8772-5B33F44F5AC6}" srcOrd="1" destOrd="0" presId="urn:microsoft.com/office/officeart/2008/layout/VerticalCurvedList"/>
    <dgm:cxn modelId="{44284BDE-2253-4FDC-800B-A6A2439ED54A}" type="presParOf" srcId="{4CBC4C8F-0C14-4FFA-A1EB-68031F2094B5}" destId="{C1B5F98C-42B3-4225-9695-C004CEC37CAC}" srcOrd="2" destOrd="0" presId="urn:microsoft.com/office/officeart/2008/layout/VerticalCurvedList"/>
    <dgm:cxn modelId="{88C40A9A-9824-434A-95F0-B5363E1F3FFD}" type="presParOf" srcId="{4CBC4C8F-0C14-4FFA-A1EB-68031F2094B5}" destId="{1F1A7FA3-1418-4703-B01A-F581247AE70C}" srcOrd="3" destOrd="0" presId="urn:microsoft.com/office/officeart/2008/layout/VerticalCurvedList"/>
    <dgm:cxn modelId="{6A484F3F-7936-49F8-9B1A-3E9D20579521}" type="presParOf" srcId="{0ED54BC2-CFB8-4CE3-835B-7CC0ACF4EC60}" destId="{49DB3445-41D2-403E-A9A8-15195F48272B}" srcOrd="1" destOrd="0" presId="urn:microsoft.com/office/officeart/2008/layout/VerticalCurvedList"/>
    <dgm:cxn modelId="{3EC59DA8-2939-47B8-9B72-6FA38F89778D}" type="presParOf" srcId="{0ED54BC2-CFB8-4CE3-835B-7CC0ACF4EC60}" destId="{2771E5FD-696C-47C3-8458-1DFCFC5A8FE6}" srcOrd="2" destOrd="0" presId="urn:microsoft.com/office/officeart/2008/layout/VerticalCurvedList"/>
    <dgm:cxn modelId="{56278258-5EDE-4D73-A3A9-3F53C21F2C6B}" type="presParOf" srcId="{2771E5FD-696C-47C3-8458-1DFCFC5A8FE6}" destId="{DD2C4514-8196-44F3-AEFD-C878E137F15F}" srcOrd="0" destOrd="0" presId="urn:microsoft.com/office/officeart/2008/layout/VerticalCurvedList"/>
    <dgm:cxn modelId="{C2FF629D-7869-4FAA-88E2-7EE28258423A}" type="presParOf" srcId="{0ED54BC2-CFB8-4CE3-835B-7CC0ACF4EC60}" destId="{4E44D6FA-4D64-40D0-B130-A3FC5146E0D6}" srcOrd="3" destOrd="0" presId="urn:microsoft.com/office/officeart/2008/layout/VerticalCurvedList"/>
    <dgm:cxn modelId="{B8B437C6-9325-4B2B-8E11-A7F3FB462798}" type="presParOf" srcId="{0ED54BC2-CFB8-4CE3-835B-7CC0ACF4EC60}" destId="{5FD3551A-4E05-4735-B34B-4CC3AA299F3E}" srcOrd="4" destOrd="0" presId="urn:microsoft.com/office/officeart/2008/layout/VerticalCurvedList"/>
    <dgm:cxn modelId="{87152778-54A1-418F-BD59-FE80E3E6319E}" type="presParOf" srcId="{5FD3551A-4E05-4735-B34B-4CC3AA299F3E}" destId="{3FF523FB-8E08-4A14-B93E-E824CD441555}" srcOrd="0" destOrd="0" presId="urn:microsoft.com/office/officeart/2008/layout/VerticalCurvedList"/>
    <dgm:cxn modelId="{1F9AF621-ADEC-4067-BE46-13FFD65EF183}" type="presParOf" srcId="{0ED54BC2-CFB8-4CE3-835B-7CC0ACF4EC60}" destId="{3B07D9ED-17A7-4E68-A041-6E0350DF7893}" srcOrd="5" destOrd="0" presId="urn:microsoft.com/office/officeart/2008/layout/VerticalCurvedList"/>
    <dgm:cxn modelId="{0ACF08B1-4F61-49A3-B615-5EB0CD5F41D6}" type="presParOf" srcId="{0ED54BC2-CFB8-4CE3-835B-7CC0ACF4EC60}" destId="{2AB91F75-EBEC-44E6-BE78-43A6658762A3}" srcOrd="6" destOrd="0" presId="urn:microsoft.com/office/officeart/2008/layout/VerticalCurvedList"/>
    <dgm:cxn modelId="{2379591D-0DCA-436F-8AB5-A99D4717084A}" type="presParOf" srcId="{2AB91F75-EBEC-44E6-BE78-43A6658762A3}" destId="{AFBCFC25-00CE-4DD9-B468-38B567D3D019}" srcOrd="0" destOrd="0" presId="urn:microsoft.com/office/officeart/2008/layout/VerticalCurvedList"/>
    <dgm:cxn modelId="{559929CC-4FC7-4EC3-BDF6-5E03FDE0B05E}" type="presParOf" srcId="{0ED54BC2-CFB8-4CE3-835B-7CC0ACF4EC60}" destId="{776DD715-9F2E-4732-9558-05104E925C2E}" srcOrd="7" destOrd="0" presId="urn:microsoft.com/office/officeart/2008/layout/VerticalCurvedList"/>
    <dgm:cxn modelId="{7BA43CDD-D074-4734-A5FF-1D8D5D8F780D}" type="presParOf" srcId="{0ED54BC2-CFB8-4CE3-835B-7CC0ACF4EC60}" destId="{84180D8D-85C0-4945-A225-369A097D20AB}" srcOrd="8" destOrd="0" presId="urn:microsoft.com/office/officeart/2008/layout/VerticalCurvedList"/>
    <dgm:cxn modelId="{68EF9322-9B5F-4C39-A87C-10319FAB1158}" type="presParOf" srcId="{84180D8D-85C0-4945-A225-369A097D20AB}" destId="{0D28CA85-B0AC-48AA-B73D-2FEAF2306343}" srcOrd="0" destOrd="0" presId="urn:microsoft.com/office/officeart/2008/layout/VerticalCurvedList"/>
    <dgm:cxn modelId="{90CC50A9-6CFA-41E7-B815-B10BC1C24CBF}" type="presParOf" srcId="{0ED54BC2-CFB8-4CE3-835B-7CC0ACF4EC60}" destId="{3A533CB2-2C18-45DD-B513-29A32E9D9434}" srcOrd="9" destOrd="0" presId="urn:microsoft.com/office/officeart/2008/layout/VerticalCurvedList"/>
    <dgm:cxn modelId="{B39F3D16-577E-4AC4-85C8-8CCE050200D1}" type="presParOf" srcId="{0ED54BC2-CFB8-4CE3-835B-7CC0ACF4EC60}" destId="{DF4A57A2-B99D-4E0E-BD49-FCBDA8D0D652}" srcOrd="10" destOrd="0" presId="urn:microsoft.com/office/officeart/2008/layout/VerticalCurvedList"/>
    <dgm:cxn modelId="{5B9CCC8B-BA29-425E-9AA9-B0A72576D225}" type="presParOf" srcId="{DF4A57A2-B99D-4E0E-BD49-FCBDA8D0D652}" destId="{28C03092-EE96-40C8-9447-915F9EC99FB1}" srcOrd="0" destOrd="0" presId="urn:microsoft.com/office/officeart/2008/layout/VerticalCurvedList"/>
    <dgm:cxn modelId="{32502053-C7D4-45CF-8AD7-B424710C6B20}" type="presParOf" srcId="{0ED54BC2-CFB8-4CE3-835B-7CC0ACF4EC60}" destId="{F5730490-6963-4EA1-8389-5AC953C1A509}" srcOrd="11" destOrd="0" presId="urn:microsoft.com/office/officeart/2008/layout/VerticalCurvedList"/>
    <dgm:cxn modelId="{F8BA2AE3-C630-436A-819E-682D50F31604}" type="presParOf" srcId="{0ED54BC2-CFB8-4CE3-835B-7CC0ACF4EC60}" destId="{0025D22A-A384-4529-92AD-CB62954A9219}" srcOrd="12" destOrd="0" presId="urn:microsoft.com/office/officeart/2008/layout/VerticalCurvedList"/>
    <dgm:cxn modelId="{ED85C257-6C2F-42E2-9FBE-2DBC846D648F}" type="presParOf" srcId="{0025D22A-A384-4529-92AD-CB62954A9219}" destId="{7D5CA92C-475A-427C-92DC-923B8509B83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71938F-0DD3-4BCE-8772-5B33F44F5AC6}">
      <dsp:nvSpPr>
        <dsp:cNvPr id="0" name=""/>
        <dsp:cNvSpPr/>
      </dsp:nvSpPr>
      <dsp:spPr>
        <a:xfrm>
          <a:off x="-6126981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DB3445-41D2-403E-A9A8-15195F48272B}">
      <dsp:nvSpPr>
        <dsp:cNvPr id="0" name=""/>
        <dsp:cNvSpPr/>
      </dsp:nvSpPr>
      <dsp:spPr>
        <a:xfrm>
          <a:off x="434398" y="285347"/>
          <a:ext cx="8616689" cy="570477"/>
        </a:xfrm>
        <a:prstGeom prst="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Doimiy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sernam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ekvatorial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o‘rmonlar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4398" y="285347"/>
        <a:ext cx="8616689" cy="570477"/>
      </dsp:txXfrm>
    </dsp:sp>
    <dsp:sp modelId="{DD2C4514-8196-44F3-AEFD-C878E137F15F}">
      <dsp:nvSpPr>
        <dsp:cNvPr id="0" name=""/>
        <dsp:cNvSpPr/>
      </dsp:nvSpPr>
      <dsp:spPr>
        <a:xfrm>
          <a:off x="77849" y="214037"/>
          <a:ext cx="713096" cy="71309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44D6FA-4D64-40D0-B130-A3FC5146E0D6}">
      <dsp:nvSpPr>
        <dsp:cNvPr id="0" name=""/>
        <dsp:cNvSpPr/>
      </dsp:nvSpPr>
      <dsp:spPr>
        <a:xfrm>
          <a:off x="945043" y="1138646"/>
          <a:ext cx="8064655" cy="575092"/>
        </a:xfrm>
        <a:prstGeom prst="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Fasliy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nam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o‘rmonlar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45043" y="1138646"/>
        <a:ext cx="8064655" cy="575092"/>
      </dsp:txXfrm>
    </dsp:sp>
    <dsp:sp modelId="{3FF523FB-8E08-4A14-B93E-E824CD441555}">
      <dsp:nvSpPr>
        <dsp:cNvPr id="0" name=""/>
        <dsp:cNvSpPr/>
      </dsp:nvSpPr>
      <dsp:spPr>
        <a:xfrm>
          <a:off x="547106" y="1069644"/>
          <a:ext cx="713096" cy="713096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07D9ED-17A7-4E68-A041-6E0350DF7893}">
      <dsp:nvSpPr>
        <dsp:cNvPr id="0" name=""/>
        <dsp:cNvSpPr/>
      </dsp:nvSpPr>
      <dsp:spPr>
        <a:xfrm>
          <a:off x="1118233" y="1996562"/>
          <a:ext cx="7932853" cy="570477"/>
        </a:xfrm>
        <a:prstGeom prst="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Savannalar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siyrak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o‘rmonlar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18233" y="1996562"/>
        <a:ext cx="7932853" cy="570477"/>
      </dsp:txXfrm>
    </dsp:sp>
    <dsp:sp modelId="{AFBCFC25-00CE-4DD9-B468-38B567D3D019}">
      <dsp:nvSpPr>
        <dsp:cNvPr id="0" name=""/>
        <dsp:cNvSpPr/>
      </dsp:nvSpPr>
      <dsp:spPr>
        <a:xfrm>
          <a:off x="761685" y="1925252"/>
          <a:ext cx="713096" cy="713096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6DD715-9F2E-4732-9558-05104E925C2E}">
      <dsp:nvSpPr>
        <dsp:cNvPr id="0" name=""/>
        <dsp:cNvSpPr/>
      </dsp:nvSpPr>
      <dsp:spPr>
        <a:xfrm>
          <a:off x="1118233" y="2851627"/>
          <a:ext cx="7932853" cy="570477"/>
        </a:xfrm>
        <a:prstGeom prst="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111760" rIns="111760" bIns="11176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Chalacho‘l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cho‘llar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18233" y="2851627"/>
        <a:ext cx="7932853" cy="570477"/>
      </dsp:txXfrm>
    </dsp:sp>
    <dsp:sp modelId="{0D28CA85-B0AC-48AA-B73D-2FEAF2306343}">
      <dsp:nvSpPr>
        <dsp:cNvPr id="0" name=""/>
        <dsp:cNvSpPr/>
      </dsp:nvSpPr>
      <dsp:spPr>
        <a:xfrm>
          <a:off x="761685" y="2780318"/>
          <a:ext cx="713096" cy="713096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533CB2-2C18-45DD-B513-29A32E9D9434}">
      <dsp:nvSpPr>
        <dsp:cNvPr id="0" name=""/>
        <dsp:cNvSpPr/>
      </dsp:nvSpPr>
      <dsp:spPr>
        <a:xfrm>
          <a:off x="903654" y="3601152"/>
          <a:ext cx="8147433" cy="782643"/>
        </a:xfrm>
        <a:prstGeom prst="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Qattiq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bargli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doimiy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yashil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o‘rmon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butazorlar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03654" y="3601152"/>
        <a:ext cx="8147433" cy="782643"/>
      </dsp:txXfrm>
    </dsp:sp>
    <dsp:sp modelId="{28C03092-EE96-40C8-9447-915F9EC99FB1}">
      <dsp:nvSpPr>
        <dsp:cNvPr id="0" name=""/>
        <dsp:cNvSpPr/>
      </dsp:nvSpPr>
      <dsp:spPr>
        <a:xfrm>
          <a:off x="547106" y="3635925"/>
          <a:ext cx="713096" cy="713096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730490-6963-4EA1-8389-5AC953C1A509}">
      <dsp:nvSpPr>
        <dsp:cNvPr id="0" name=""/>
        <dsp:cNvSpPr/>
      </dsp:nvSpPr>
      <dsp:spPr>
        <a:xfrm>
          <a:off x="434398" y="4562842"/>
          <a:ext cx="8616689" cy="570477"/>
        </a:xfrm>
        <a:prstGeom prst="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78740" rIns="78740" bIns="7874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Balandlik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mintaqalari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4398" y="4562842"/>
        <a:ext cx="8616689" cy="570477"/>
      </dsp:txXfrm>
    </dsp:sp>
    <dsp:sp modelId="{7D5CA92C-475A-427C-92DC-923B8509B835}">
      <dsp:nvSpPr>
        <dsp:cNvPr id="0" name=""/>
        <dsp:cNvSpPr/>
      </dsp:nvSpPr>
      <dsp:spPr>
        <a:xfrm>
          <a:off x="77849" y="4491533"/>
          <a:ext cx="713096" cy="713096"/>
        </a:xfrm>
        <a:prstGeom prst="ellipse">
          <a:avLst/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154C0-84C2-4982-A987-3F67750C6438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8FD875-137C-4C13-BA90-335D197E9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396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432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9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8.jpeg"/><Relationship Id="rId4" Type="http://schemas.openxmlformats.org/officeDocument/2006/relationships/image" Target="../media/image67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gi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86.wmf"/><Relationship Id="rId4" Type="http://schemas.openxmlformats.org/officeDocument/2006/relationships/oleObject" Target="../embeddings/oleObject2.bin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89.jpeg"/><Relationship Id="rId4" Type="http://schemas.openxmlformats.org/officeDocument/2006/relationships/image" Target="../media/image88.w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1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10" Type="http://schemas.openxmlformats.org/officeDocument/2006/relationships/image" Target="../media/image17.png"/><Relationship Id="rId4" Type="http://schemas.openxmlformats.org/officeDocument/2006/relationships/image" Target="../media/image12.jpeg"/><Relationship Id="rId9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20992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59892" y="2537191"/>
            <a:ext cx="745057" cy="17524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359891" y="4642382"/>
            <a:ext cx="745057" cy="11398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784154" y="295880"/>
            <a:ext cx="5801871" cy="1262319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8000" kern="0" spc="21" dirty="0" err="1">
                <a:solidFill>
                  <a:sysClr val="window" lastClr="FFFFFF"/>
                </a:solidFill>
              </a:rPr>
              <a:t>Geograﬁya</a:t>
            </a:r>
            <a:endParaRPr lang="en-US" sz="80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2" name="object 9"/>
          <p:cNvSpPr>
            <a:spLocks noChangeArrowheads="1"/>
          </p:cNvSpPr>
          <p:nvPr/>
        </p:nvSpPr>
        <p:spPr bwMode="auto">
          <a:xfrm>
            <a:off x="8991600" y="341373"/>
            <a:ext cx="217170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603605" y="0"/>
              </a:cxn>
              <a:cxn ang="0">
                <a:pos x="0" y="0"/>
              </a:cxn>
              <a:cxn ang="0">
                <a:pos x="0" y="603618"/>
              </a:cxn>
              <a:cxn ang="0">
                <a:pos x="603605" y="603618"/>
              </a:cxn>
              <a:cxn ang="0">
                <a:pos x="603605" y="0"/>
              </a:cxn>
            </a:cxnLst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defTabSz="1218848">
              <a:spcBef>
                <a:spcPts val="201"/>
              </a:spcBef>
              <a:defRPr/>
            </a:pPr>
            <a:endParaRPr lang="en-US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4" name="object 12">
            <a:extLst/>
          </p:cNvPr>
          <p:cNvSpPr txBox="1"/>
          <p:nvPr/>
        </p:nvSpPr>
        <p:spPr>
          <a:xfrm>
            <a:off x="9075422" y="540768"/>
            <a:ext cx="2048285" cy="772542"/>
          </a:xfrm>
          <a:prstGeom prst="rect">
            <a:avLst/>
          </a:prstGeom>
        </p:spPr>
        <p:txBody>
          <a:bodyPr wrap="square" lIns="0" tIns="33551" rIns="0" bIns="0">
            <a:spAutoFit/>
          </a:bodyPr>
          <a:lstStyle/>
          <a:p>
            <a:pPr algn="ctr" defTabSz="1218848">
              <a:spcBef>
                <a:spcPts val="265"/>
              </a:spcBef>
              <a:defRPr/>
            </a:pPr>
            <a:r>
              <a:rPr lang="en-US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6- </a:t>
            </a:r>
            <a:r>
              <a:rPr lang="en-US" sz="4800" b="1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0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82107" y="2733533"/>
            <a:ext cx="8313333" cy="224580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sz="4800" b="1" dirty="0" err="1" smtClean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sz="48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4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/>
                <a:cs typeface="Arial"/>
              </a:rPr>
              <a:t>Tabiiy</a:t>
            </a:r>
            <a:r>
              <a:rPr lang="en-US" sz="4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/>
                <a:cs typeface="Arial"/>
              </a:rPr>
              <a:t>geografik</a:t>
            </a:r>
            <a:r>
              <a:rPr lang="en-US" sz="4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/>
                <a:cs typeface="Arial"/>
              </a:rPr>
              <a:t>o‘lkalari</a:t>
            </a:r>
            <a:r>
              <a:rPr lang="en-US" sz="4800" b="1" dirty="0" smtClean="0">
                <a:solidFill>
                  <a:srgbClr val="002060"/>
                </a:solidFill>
                <a:latin typeface="Arial"/>
                <a:cs typeface="Arial"/>
              </a:rPr>
              <a:t>. </a:t>
            </a:r>
            <a:r>
              <a:rPr lang="en-US" sz="4800" b="1" dirty="0" err="1" smtClean="0">
                <a:solidFill>
                  <a:srgbClr val="002060"/>
                </a:solidFill>
                <a:latin typeface="Arial"/>
                <a:cs typeface="Arial"/>
              </a:rPr>
              <a:t>Materik</a:t>
            </a:r>
            <a:r>
              <a:rPr lang="en-US" sz="4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/>
                <a:cs typeface="Arial"/>
              </a:rPr>
              <a:t>aholisi</a:t>
            </a:r>
            <a:r>
              <a:rPr lang="en-US" sz="4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4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/>
                <a:cs typeface="Arial"/>
              </a:rPr>
              <a:t>uning</a:t>
            </a:r>
            <a:r>
              <a:rPr lang="en-US" sz="4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/>
                <a:cs typeface="Arial"/>
              </a:rPr>
              <a:t>tabiatga</a:t>
            </a:r>
            <a:r>
              <a:rPr lang="en-US" sz="4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/>
                <a:cs typeface="Arial"/>
              </a:rPr>
              <a:t>ta’siri</a:t>
            </a:r>
            <a:endParaRPr sz="4800" b="1" dirty="0">
              <a:latin typeface="Arial"/>
              <a:cs typeface="Arial"/>
            </a:endParaRPr>
          </a:p>
        </p:txBody>
      </p:sp>
      <p:pic>
        <p:nvPicPr>
          <p:cNvPr id="11" name="Picture 2" descr="ASSALOMU ALAYKUM HURMATLI BILIMDONLAR va JAMOA AZOLARI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3600" y="194733"/>
            <a:ext cx="1575000" cy="1575000"/>
          </a:xfrm>
          <a:prstGeom prst="rect">
            <a:avLst/>
          </a:prstGeom>
          <a:noFill/>
        </p:spPr>
      </p:pic>
      <p:pic>
        <p:nvPicPr>
          <p:cNvPr id="6146" name="Picture 2" descr="Национальный парк Крюгера: Дикая природа плюс– Практические возможности –  Специалист по ЮАР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600" y="2537191"/>
            <a:ext cx="2558165" cy="22572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140037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Shimoliy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Afrika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3945467" y="2885783"/>
            <a:ext cx="3852333" cy="1413933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ln w="38100"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Afrika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3814233" y="1078492"/>
            <a:ext cx="3852333" cy="1056476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0033CC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3254801" y="5152894"/>
            <a:ext cx="4768538" cy="1146306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0033CC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Mavsumiy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8822266" y="2499004"/>
            <a:ext cx="2965679" cy="1851525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0033CC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Efiopiya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tog‘larining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etaklari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281129" y="2236077"/>
            <a:ext cx="2639872" cy="2055131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0033CC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sohillari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8023339" y="3141133"/>
            <a:ext cx="671928" cy="381000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 rot="5400000">
            <a:off x="5535669" y="4522992"/>
            <a:ext cx="671928" cy="381000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 rot="16200000">
            <a:off x="5538097" y="2281508"/>
            <a:ext cx="671928" cy="381000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 rot="10800000">
            <a:off x="3135370" y="3207515"/>
            <a:ext cx="671928" cy="381000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8300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Shimoliy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Afrika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6441" y="1044856"/>
            <a:ext cx="113844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Savannali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Sudan (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arabcha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o‘lkasi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Sahroyi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Atlas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Горы Атлас - Gpedia, Your Encyclope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9867" y="2061685"/>
            <a:ext cx="5782733" cy="4271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Почему так назвали пустыню Сахара?. Обсуждение на LiveInternet - Российский  Сервис Онлайн-Дневнико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441" y="2061685"/>
            <a:ext cx="5601759" cy="4271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ая прямоугольная выноска 7"/>
          <p:cNvSpPr/>
          <p:nvPr/>
        </p:nvSpPr>
        <p:spPr>
          <a:xfrm rot="20009831">
            <a:off x="8195734" y="3725334"/>
            <a:ext cx="1540933" cy="321733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ln w="38100"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Atlas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tog‘i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1910546" y="3428997"/>
            <a:ext cx="2014482" cy="578180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ln w="38100"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Sahroyi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Kabir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796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Shimoliy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Afrika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01133" y="982134"/>
            <a:ext cx="113844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Atlas </a:t>
            </a:r>
            <a:r>
              <a:rPr lang="en-US" sz="28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tog‘ining</a:t>
            </a:r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nuqtasi</a:t>
            </a:r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Tubkal</a:t>
            </a:r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cho‘qqisi</a:t>
            </a:r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Toubkal or Tubkal (Berber: ⵜⵓⴱⴽⴰⵍ, Tubkal, or ⵜⵓⴱⵇⴰⵍ, Tubqal; Arabic:  توبقال‎) - Amizmiz TrekkingAmizmiz Trekk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4488" y="1568076"/>
            <a:ext cx="5745892" cy="4777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Tubkal: 3-dniowa wyprawa z Marrakeszu - Marrakesz, Maroko | GetYourGuid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38" y="1568075"/>
            <a:ext cx="5862825" cy="477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2760134" y="2463800"/>
            <a:ext cx="1540933" cy="321733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ln w="38100"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4 165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574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Природа Судана.Персональный сайт Алай Е.Н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1" y="4295774"/>
            <a:ext cx="4175942" cy="246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Shimoliy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Afrika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3074" name="Picture 2" descr="Северная Афри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058" y="2133600"/>
            <a:ext cx="4175942" cy="247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Природа Марокк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5" y="2133600"/>
            <a:ext cx="3553015" cy="4665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556002" y="5193276"/>
            <a:ext cx="44449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o‘simlikka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savannali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Sudan </a:t>
            </a:r>
            <a:endParaRPr lang="en-US" sz="2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Saxel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hududlari</a:t>
            </a:r>
            <a:endParaRPr lang="ru-RU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ая выноска 1"/>
          <p:cNvSpPr/>
          <p:nvPr/>
        </p:nvSpPr>
        <p:spPr>
          <a:xfrm>
            <a:off x="3919489" y="2123354"/>
            <a:ext cx="3905250" cy="1241425"/>
          </a:xfrm>
          <a:prstGeom prst="wedgeRectCallout">
            <a:avLst>
              <a:gd name="adj1" fmla="val -59861"/>
              <a:gd name="adj2" fmla="val 25183"/>
            </a:avLst>
          </a:prstGeom>
          <a:noFill/>
          <a:ln w="571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23824" y="983456"/>
            <a:ext cx="1178242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o‘lkasi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qiladigan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32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32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komplekslari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837396" y="2170122"/>
            <a:ext cx="38822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bargli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butazorlar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</a:t>
            </a:r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3848100" y="3636369"/>
            <a:ext cx="3905250" cy="1241425"/>
          </a:xfrm>
          <a:prstGeom prst="wedgeRectCallout">
            <a:avLst>
              <a:gd name="adj1" fmla="val 55504"/>
              <a:gd name="adj2" fmla="val -40035"/>
            </a:avLst>
          </a:prstGeom>
          <a:noFill/>
          <a:ln w="571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137387" y="3825550"/>
            <a:ext cx="32972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Qumli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toshloq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cho‘lli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Sahroyi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Kabir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13" name="Прямоугольная выноска 12"/>
          <p:cNvSpPr/>
          <p:nvPr/>
        </p:nvSpPr>
        <p:spPr>
          <a:xfrm>
            <a:off x="3825059" y="5226922"/>
            <a:ext cx="3905250" cy="1362694"/>
          </a:xfrm>
          <a:prstGeom prst="wedgeRectCallout">
            <a:avLst>
              <a:gd name="adj1" fmla="val 56724"/>
              <a:gd name="adj2" fmla="val -17137"/>
            </a:avLst>
          </a:prstGeom>
          <a:noFill/>
          <a:ln w="571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02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Markaziy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Afrika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80722" y="967112"/>
            <a:ext cx="4293035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40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</a:t>
            </a:r>
            <a:r>
              <a:rPr lang="en-US" sz="40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b="1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Gvineya</a:t>
            </a:r>
            <a:r>
              <a:rPr lang="en-US" sz="4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qo‘ltig‘i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sohillari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Kongo</a:t>
            </a:r>
            <a:r>
              <a:rPr lang="en-US" sz="4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havzasini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qamrab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0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Центральная Африка | Central Afri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345" y="1170056"/>
            <a:ext cx="3571277" cy="3571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0"/>
          <a:stretch/>
        </p:blipFill>
        <p:spPr bwMode="auto">
          <a:xfrm>
            <a:off x="88171" y="1086909"/>
            <a:ext cx="4119550" cy="5542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 descr="Территория чистой воды » Самые длинные реки Африк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4992" y="4122189"/>
            <a:ext cx="4180941" cy="2507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5049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Страны Центральной Африки: география и насел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8189" y="1961020"/>
            <a:ext cx="6352548" cy="4439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Markaziy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Afrika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5122" name="Picture 2" descr="Конго (Центральная Африка): путешествия, транспорт и прокат автомобилей -  Об отдыхе в Украине и мире - Стать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73" y="1961020"/>
            <a:ext cx="5836467" cy="4439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12073" y="1006913"/>
            <a:ext cx="118205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ekvatorial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mavsumiy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zonalarining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noyob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landshaftlari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53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Markaziy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Afrika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6796" y="865457"/>
            <a:ext cx="1145963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O‘lkada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qimmatbaho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mebellar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ishlanadigan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olinadigan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palma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seyba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muskat</a:t>
            </a: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daraxtlari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kauchuk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olinadigan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2" name="Picture 4" descr="Красное дерево: текстура, фото, цена на породы | Строительство. Деревянные  и др. материал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844343"/>
            <a:ext cx="4762500" cy="429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Красное дерево | The Kint | История, производство, мебель, антиквариа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2" y="1844343"/>
            <a:ext cx="4410074" cy="429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С химией по жизни: История о том, как каучук стал резиной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2576" y="1844343"/>
            <a:ext cx="2937206" cy="429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2348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Markaziy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Afrika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982134"/>
            <a:ext cx="1219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Mitti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pigmey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qabilasi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o‘rmon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odamlari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hududlarda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Народы Африки и Азии: национальности и культура восточных народов,  население регионов | tvercult.r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3"/>
          <a:stretch/>
        </p:blipFill>
        <p:spPr bwMode="auto">
          <a:xfrm>
            <a:off x="22538" y="2143123"/>
            <a:ext cx="6022662" cy="471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Ученые узнали, почему у пигмеев такой маленький рост ≪ Scisne?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18"/>
          <a:stretch/>
        </p:blipFill>
        <p:spPr bwMode="auto">
          <a:xfrm>
            <a:off x="6045200" y="2143124"/>
            <a:ext cx="6143912" cy="471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4902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>
                <a:solidFill>
                  <a:sysClr val="window" lastClr="FFFFFF"/>
                </a:solidFill>
              </a:rPr>
              <a:t>Markaziy</a:t>
            </a:r>
            <a:r>
              <a:rPr lang="en-US" sz="5400" kern="0" spc="21" dirty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>
                <a:solidFill>
                  <a:sysClr val="window" lastClr="FFFFFF"/>
                </a:solidFill>
              </a:rPr>
              <a:t>Afrika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874005"/>
            <a:ext cx="12192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Bahaybat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gorilla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setse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pashshasi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</a:p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Afrikada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Как живут национальные парки Центральной Африки и чему мы можем у них  научитьс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14575"/>
            <a:ext cx="6375400" cy="4511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Где находится Ноев ковчег. Муха цеце (Алексей Алексеевич Мартыненко) /  Проза.р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6975" y="2590799"/>
            <a:ext cx="5800725" cy="4034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Африканская муха Цеце • Чем опасна, как выглядит, где обитает?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0188" y="2314575"/>
            <a:ext cx="6018754" cy="4543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10427759" y="2473668"/>
            <a:ext cx="1540933" cy="321733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ln w="38100"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9-14 mm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638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>
                <a:solidFill>
                  <a:sysClr val="window" lastClr="FFFFFF"/>
                </a:solidFill>
              </a:rPr>
              <a:t>Markaziy</a:t>
            </a:r>
            <a:r>
              <a:rPr lang="en-US" sz="5400" kern="0" spc="21" dirty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>
                <a:solidFill>
                  <a:sysClr val="window" lastClr="FFFFFF"/>
                </a:solidFill>
              </a:rPr>
              <a:t>Afrika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6037" y="1041293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itti</a:t>
            </a:r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bug‘ucha</a:t>
            </a:r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okapi ham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hududlarda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Очередное Чудо Природы - Олень размером с Мышь [изображение] В мире много  странных и вычурных животных, но это, наверное, превзошло многих, а может и  всех. Вы слышали когда-либо о том, что о... —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84" t="259" r="7936" b="-259"/>
          <a:stretch/>
        </p:blipFill>
        <p:spPr bwMode="auto">
          <a:xfrm>
            <a:off x="190501" y="1742744"/>
            <a:ext cx="6045200" cy="489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Окапи — Википед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4120" y="1742744"/>
            <a:ext cx="5593080" cy="4855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6860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-121657" y="-3281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-215899" y="17610"/>
            <a:ext cx="12268200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Afrika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materigining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tabiat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zonalari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957409856"/>
              </p:ext>
            </p:extLst>
          </p:nvPr>
        </p:nvGraphicFramePr>
        <p:xfrm>
          <a:off x="2835730" y="975605"/>
          <a:ext cx="912767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0"/>
          <a:stretch/>
        </p:blipFill>
        <p:spPr bwMode="auto">
          <a:xfrm>
            <a:off x="187215" y="1735665"/>
            <a:ext cx="2756332" cy="3708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6435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91633" y="46007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Sharqiy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Afrika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6199" y="4703564"/>
            <a:ext cx="7715251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quruqlikdagi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yorig‘i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yorig‘i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O‘lkada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tektonik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>
                <a:solidFill>
                  <a:srgbClr val="000000"/>
                </a:solidFill>
              </a:rPr>
              <a:t/>
            </a:r>
            <a:br>
              <a:rPr lang="en-US" dirty="0">
                <a:solidFill>
                  <a:srgbClr val="000000"/>
                </a:solidFill>
              </a:rPr>
            </a:br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11266" name="Picture 2" descr="Африканский континент делится на две части | AllTravels.com.u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1450" y="1054100"/>
            <a:ext cx="4385491" cy="508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Большой африканский разлом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5" y="982134"/>
            <a:ext cx="7788465" cy="3630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032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Не начнет ли Килиманджаро извергаться во время восхождения? | Неизведанный  Мир - активный отдых 2020-2021, активные туры по всему миру. Треккинг,  рафтинг, вип-туры, походы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2134"/>
            <a:ext cx="6667500" cy="4075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877358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Sharqiy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Afrika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4975073"/>
            <a:ext cx="1215430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nuqtasi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Kilimanjaro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vulqoni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(5895 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m)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materigining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atashadi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rgbClr val="000000"/>
              </a:solidFill>
            </a:endParaRPr>
          </a:p>
        </p:txBody>
      </p:sp>
      <p:pic>
        <p:nvPicPr>
          <p:cNvPr id="12290" name="Picture 2" descr="Вулкан Килиманджаро (Mount Kilimanjaro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311" y="982133"/>
            <a:ext cx="5687631" cy="4075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7805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877358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Sharqiy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Afrika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1029" y="1022843"/>
            <a:ext cx="119578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Efiopiya</a:t>
            </a:r>
            <a:r>
              <a:rPr lang="en-US" sz="28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tog‘ligi</a:t>
            </a:r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8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</a:t>
            </a:r>
            <a:r>
              <a:rPr lang="en-US" sz="28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sz="28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tog‘ligi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/>
          </a:p>
        </p:txBody>
      </p:sp>
      <p:pic>
        <p:nvPicPr>
          <p:cNvPr id="13314" name="Picture 2" descr="Эфиопское нагорь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5" y="1662740"/>
            <a:ext cx="6331140" cy="424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Восточно-Африканское плоскогорье. Где находится Восточно-Африканское  плоскогорье?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124" y="1662739"/>
            <a:ext cx="5842817" cy="4242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106891" y="1758950"/>
            <a:ext cx="1540933" cy="321733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ln w="38100"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4 550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849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Sharqiy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Afrika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7650" y="982134"/>
            <a:ext cx="11496675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Relyefi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xususiyatlariga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hayvonot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mintaqalanishi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namoyon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pic>
        <p:nvPicPr>
          <p:cNvPr id="14340" name="Picture 4" descr="Горы и равнины Афри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9442" y="1957387"/>
            <a:ext cx="6667500" cy="4429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Fil:Африка-regions.png – Wikiped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689" y="1957387"/>
            <a:ext cx="4380711" cy="4762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7497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Sharqiy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Afrika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976" y="953203"/>
            <a:ext cx="6802690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xilma-xil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asrash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qo‘riqxona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“Serengeti”, “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Rungva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“Nyasa”, “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Ngorongoro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jumlasidandir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pic>
        <p:nvPicPr>
          <p:cNvPr id="5" name="Picture 2" descr="КЕНИЯ И ТАНЗАНИЯ (Центральная Африка): природные ландшафты и объекты природ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83"/>
          <a:stretch/>
        </p:blipFill>
        <p:spPr bwMode="auto">
          <a:xfrm>
            <a:off x="225553" y="3201493"/>
            <a:ext cx="6210913" cy="3545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0"/>
          <a:stretch/>
        </p:blipFill>
        <p:spPr bwMode="auto">
          <a:xfrm>
            <a:off x="7044516" y="1061153"/>
            <a:ext cx="4524375" cy="5751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Ромб 8"/>
          <p:cNvSpPr/>
          <p:nvPr/>
        </p:nvSpPr>
        <p:spPr>
          <a:xfrm>
            <a:off x="8335683" y="2153352"/>
            <a:ext cx="270933" cy="389467"/>
          </a:xfrm>
          <a:prstGeom prst="diamond">
            <a:avLst/>
          </a:prstGeom>
          <a:solidFill>
            <a:srgbClr val="19C13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омб 9"/>
          <p:cNvSpPr/>
          <p:nvPr/>
        </p:nvSpPr>
        <p:spPr>
          <a:xfrm>
            <a:off x="9439522" y="4047345"/>
            <a:ext cx="270933" cy="389467"/>
          </a:xfrm>
          <a:prstGeom prst="diamond">
            <a:avLst/>
          </a:prstGeom>
          <a:solidFill>
            <a:srgbClr val="19C13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омб 10"/>
          <p:cNvSpPr/>
          <p:nvPr/>
        </p:nvSpPr>
        <p:spPr>
          <a:xfrm>
            <a:off x="10166863" y="4105781"/>
            <a:ext cx="270933" cy="389467"/>
          </a:xfrm>
          <a:prstGeom prst="diamond">
            <a:avLst/>
          </a:prstGeom>
          <a:solidFill>
            <a:srgbClr val="19C13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омб 11"/>
          <p:cNvSpPr/>
          <p:nvPr/>
        </p:nvSpPr>
        <p:spPr>
          <a:xfrm>
            <a:off x="10302330" y="3791124"/>
            <a:ext cx="270933" cy="389467"/>
          </a:xfrm>
          <a:prstGeom prst="diamond">
            <a:avLst/>
          </a:prstGeom>
          <a:solidFill>
            <a:srgbClr val="19C13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омб 12"/>
          <p:cNvSpPr/>
          <p:nvPr/>
        </p:nvSpPr>
        <p:spPr>
          <a:xfrm>
            <a:off x="9577636" y="5607752"/>
            <a:ext cx="270933" cy="389467"/>
          </a:xfrm>
          <a:prstGeom prst="diamond">
            <a:avLst/>
          </a:prstGeom>
          <a:solidFill>
            <a:srgbClr val="19C13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омб 13"/>
          <p:cNvSpPr/>
          <p:nvPr/>
        </p:nvSpPr>
        <p:spPr>
          <a:xfrm>
            <a:off x="10166862" y="5069635"/>
            <a:ext cx="270933" cy="389467"/>
          </a:xfrm>
          <a:prstGeom prst="diamond">
            <a:avLst/>
          </a:prstGeom>
          <a:solidFill>
            <a:srgbClr val="19C13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608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252420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Serengeti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bog‘i</a:t>
            </a: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/>
              <a:t/>
            </a:r>
            <a:br>
              <a:rPr lang="en-US" sz="5400" dirty="0"/>
            </a:br>
            <a:endParaRPr lang="ru-RU" sz="5400" dirty="0"/>
          </a:p>
        </p:txBody>
      </p:sp>
      <p:pic>
        <p:nvPicPr>
          <p:cNvPr id="3074" name="Picture 2" descr="The Serengeti-Mara squeeze—One of the world's most iconic ecosystems under  pressur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982134"/>
            <a:ext cx="6348943" cy="2991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TANZANIA: 36 Serengeti lions to be moved urgently | Afrik 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8942" y="954041"/>
            <a:ext cx="5843058" cy="294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10 Need-To-Know Things About The Serengeti In Tanzania | Asilia Afric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46" y="3973340"/>
            <a:ext cx="6336696" cy="2884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3-day-serengeti-safari-seronera | Tanzania Safari Supremac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8942" y="3894885"/>
            <a:ext cx="5828000" cy="2963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992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3089730" y="3248"/>
            <a:ext cx="10278534" cy="252420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just"/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Nyasa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bog‘i</a:t>
            </a: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/>
              <a:t/>
            </a:r>
            <a:br>
              <a:rPr lang="en-US" sz="5400" dirty="0"/>
            </a:br>
            <a:endParaRPr lang="ru-RU" sz="5400" dirty="0"/>
          </a:p>
        </p:txBody>
      </p:sp>
      <p:pic>
        <p:nvPicPr>
          <p:cNvPr id="4098" name="Picture 2" descr="Озеро Ньяса (национальный парк)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30931"/>
            <a:ext cx="6154058" cy="3227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Озера мира: Озеро Ньяса (Малави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8015" y="936127"/>
            <a:ext cx="5138927" cy="2740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Озеро Ньяса: происхождение и фото. Где находится озеро Ньяс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982132"/>
            <a:ext cx="2600326" cy="2642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Озеро Ньяса (национальный парк) - Wikiwa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4056" y="3630931"/>
            <a:ext cx="6022886" cy="321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00325" y="1179917"/>
            <a:ext cx="443769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02122"/>
                </a:solidFill>
                <a:latin typeface="Arial" panose="020B0604020202020204" pitchFamily="34" charset="0"/>
              </a:rPr>
              <a:t>Nyasa </a:t>
            </a:r>
            <a:r>
              <a:rPr lang="en-US" sz="2800" b="1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milliy</a:t>
            </a:r>
            <a:r>
              <a:rPr lang="en-US" sz="2800" b="1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bog‘i</a:t>
            </a:r>
            <a:r>
              <a:rPr lang="ru-RU" sz="2800" dirty="0">
                <a:solidFill>
                  <a:srgbClr val="202122"/>
                </a:solidFill>
                <a:latin typeface="Arial" panose="020B0604020202020204" pitchFamily="34" charset="0"/>
              </a:rPr>
              <a:t> </a:t>
            </a:r>
            <a:r>
              <a:rPr lang="en-US" sz="2800" dirty="0" smtClean="0">
                <a:solidFill>
                  <a:srgbClr val="202122"/>
                </a:solidFill>
                <a:latin typeface="Arial" panose="020B0604020202020204" pitchFamily="34" charset="0"/>
              </a:rPr>
              <a:t>-</a:t>
            </a:r>
            <a:r>
              <a:rPr lang="ru-RU" sz="28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202122"/>
                </a:solidFill>
                <a:latin typeface="Arial" panose="020B0604020202020204" pitchFamily="34" charset="0"/>
              </a:rPr>
              <a:t>Nyasa </a:t>
            </a:r>
            <a:r>
              <a:rPr lang="en-US" sz="28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ko‘lining</a:t>
            </a:r>
            <a:r>
              <a:rPr lang="en-US" sz="28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janubidagi</a:t>
            </a:r>
            <a:r>
              <a:rPr lang="en-US" sz="2800" dirty="0" smtClean="0">
                <a:solidFill>
                  <a:srgbClr val="202122"/>
                </a:solidFill>
                <a:latin typeface="Arial" panose="020B0604020202020204" pitchFamily="34" charset="0"/>
              </a:rPr>
              <a:t> 0,3% </a:t>
            </a:r>
            <a:r>
              <a:rPr lang="en-US" sz="28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maydonini</a:t>
            </a:r>
            <a:r>
              <a:rPr lang="en-US" sz="28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o</a:t>
            </a:r>
            <a:r>
              <a:rPr lang="en-US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‘</a:t>
            </a:r>
            <a:r>
              <a:rPr lang="en-US" sz="28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z</a:t>
            </a:r>
            <a:r>
              <a:rPr lang="en-US" sz="28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ichiga</a:t>
            </a:r>
            <a:r>
              <a:rPr lang="en-US" sz="28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oladi</a:t>
            </a:r>
            <a:r>
              <a:rPr lang="en-US" sz="2800" dirty="0" smtClean="0">
                <a:solidFill>
                  <a:srgbClr val="202122"/>
                </a:solidFill>
                <a:latin typeface="Arial" panose="020B0604020202020204" pitchFamily="34" charset="0"/>
              </a:rPr>
              <a:t>. </a:t>
            </a:r>
            <a:r>
              <a:rPr lang="en-US" sz="28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Unda</a:t>
            </a:r>
            <a:r>
              <a:rPr lang="en-US" sz="28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baliqlar</a:t>
            </a:r>
            <a:r>
              <a:rPr lang="en-US" sz="28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va</a:t>
            </a:r>
            <a:r>
              <a:rPr lang="en-US" sz="28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suv</a:t>
            </a:r>
            <a:r>
              <a:rPr lang="en-US" sz="28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muhiti</a:t>
            </a:r>
            <a:r>
              <a:rPr lang="en-US" sz="28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muhofaza</a:t>
            </a:r>
            <a:r>
              <a:rPr lang="en-US" sz="28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qilinadi</a:t>
            </a:r>
            <a:r>
              <a:rPr lang="en-US" sz="2800" dirty="0" smtClean="0">
                <a:solidFill>
                  <a:srgbClr val="202122"/>
                </a:solidFill>
                <a:latin typeface="Arial" panose="020B0604020202020204" pitchFamily="34" charset="0"/>
              </a:rPr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479186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Janubiy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Afrika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5888" y="982134"/>
            <a:ext cx="1186815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242021"/>
                </a:solidFill>
                <a:latin typeface="TimesTAD"/>
              </a:rPr>
              <a:t>Janubiy</a:t>
            </a:r>
            <a:r>
              <a:rPr lang="en-US" sz="3200" b="1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3200" b="1" dirty="0" err="1">
                <a:solidFill>
                  <a:srgbClr val="242021"/>
                </a:solidFill>
                <a:latin typeface="TimesTAD"/>
              </a:rPr>
              <a:t>Afrika</a:t>
            </a:r>
            <a:r>
              <a:rPr lang="en-US" sz="3200" b="1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TimesTAD"/>
              </a:rPr>
              <a:t>o‘lkasi</a:t>
            </a:r>
            <a:r>
              <a:rPr lang="en-US" sz="3200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TimesTAD"/>
              </a:rPr>
              <a:t>Kongo</a:t>
            </a:r>
            <a:r>
              <a:rPr lang="en-US" sz="3200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3200" dirty="0" smtClean="0">
                <a:solidFill>
                  <a:srgbClr val="242021"/>
                </a:solidFill>
                <a:latin typeface="TimesTAD"/>
              </a:rPr>
              <a:t>- </a:t>
            </a:r>
            <a:r>
              <a:rPr lang="en-US" sz="3200" dirty="0">
                <a:solidFill>
                  <a:srgbClr val="242021"/>
                </a:solidFill>
                <a:latin typeface="TimesTAD"/>
              </a:rPr>
              <a:t>Zambezi </a:t>
            </a:r>
            <a:r>
              <a:rPr lang="en-US" sz="3200" dirty="0" err="1" smtClean="0">
                <a:solidFill>
                  <a:srgbClr val="242021"/>
                </a:solidFill>
                <a:latin typeface="TimesTAD"/>
              </a:rPr>
              <a:t>daryolari</a:t>
            </a:r>
            <a:r>
              <a:rPr lang="en-US" sz="3200" dirty="0" smtClean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TimesTAD"/>
              </a:rPr>
              <a:t>suvayirg‘ichidan</a:t>
            </a:r>
            <a:r>
              <a:rPr lang="en-US" sz="3200" dirty="0" smtClean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TimesTAD"/>
              </a:rPr>
              <a:t>janubdagi</a:t>
            </a:r>
            <a:r>
              <a:rPr lang="en-US" sz="3200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TimesTAD"/>
              </a:rPr>
              <a:t>hududlarni</a:t>
            </a:r>
            <a:r>
              <a:rPr lang="en-US" sz="3200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TimesTAD"/>
              </a:rPr>
              <a:t>egallaydi</a:t>
            </a:r>
            <a:r>
              <a:rPr lang="en-US" sz="3200" dirty="0">
                <a:solidFill>
                  <a:srgbClr val="242021"/>
                </a:solidFill>
                <a:latin typeface="TimesTAD"/>
              </a:rPr>
              <a:t>. </a:t>
            </a:r>
            <a:endParaRPr lang="ru-RU" sz="3200" dirty="0">
              <a:solidFill>
                <a:srgbClr val="242021"/>
              </a:solidFill>
              <a:latin typeface="TimesTAD"/>
            </a:endParaRPr>
          </a:p>
        </p:txBody>
      </p:sp>
      <p:pic>
        <p:nvPicPr>
          <p:cNvPr id="5122" name="Picture 2" descr="Южная Африка планирует ужесточить регулирование криптовалютной индустр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486" y="2176028"/>
            <a:ext cx="11277599" cy="456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2812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Janubiy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Afrika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0391" y="1370730"/>
            <a:ext cx="5360459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o‘lkani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atashadi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iqlimiga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kenglik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uzoqlik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almashib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Tog‘larida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mintaqalanishi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2" name="Picture 2" descr="Южная Африка вносит изменения в налоговый кодекс - беспроцентные кредиты  трасту будут облагаться налогом | InternationalWealth.inf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0850" y="1125009"/>
            <a:ext cx="6499225" cy="479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7997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Janubiy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Afrika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7908" y="1077384"/>
            <a:ext cx="117041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3200" dirty="0">
              <a:solidFill>
                <a:srgbClr val="242021"/>
              </a:solidFill>
              <a:latin typeface="TimesTAD"/>
            </a:endParaRPr>
          </a:p>
        </p:txBody>
      </p:sp>
      <p:pic>
        <p:nvPicPr>
          <p:cNvPr id="16386" name="Picture 2" descr="Наши там. ЮАР: «Южная Африка не такой черт, как его малюют» - Properm.r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19"/>
          <a:stretch/>
        </p:blipFill>
        <p:spPr bwMode="auto">
          <a:xfrm>
            <a:off x="2983" y="982134"/>
            <a:ext cx="6077959" cy="4837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Южная Африка (ЮАР) – контрастная реальность • Форум Винског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942" y="982134"/>
            <a:ext cx="6096000" cy="4837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6313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26999" y="17610"/>
            <a:ext cx="11925301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Afrika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materigining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tabiat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zonalari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26482" y="1091524"/>
            <a:ext cx="3803651" cy="1294130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8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5723468" y="1091524"/>
            <a:ext cx="6453474" cy="1182631"/>
          </a:xfrm>
          <a:prstGeom prst="wedgeRectCallout">
            <a:avLst>
              <a:gd name="adj1" fmla="val -71551"/>
              <a:gd name="adj2" fmla="val -29034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8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xususiyati</a:t>
            </a:r>
            <a:r>
              <a:rPr lang="en-US" sz="28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28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yashilligi</a:t>
            </a:r>
            <a:r>
              <a:rPr lang="en-US" sz="28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yarusliligi</a:t>
            </a:r>
            <a:r>
              <a:rPr lang="en-US" sz="28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qalinligidir</a:t>
            </a:r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ая выноска 11"/>
          <p:cNvSpPr/>
          <p:nvPr/>
        </p:nvSpPr>
        <p:spPr>
          <a:xfrm>
            <a:off x="6335183" y="2413000"/>
            <a:ext cx="5401734" cy="1295400"/>
          </a:xfrm>
          <a:prstGeom prst="wedgeRectCallout">
            <a:avLst>
              <a:gd name="adj1" fmla="val -66128"/>
              <a:gd name="adj2" fmla="val -47990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Tuprog‘i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qizil-sariq</a:t>
            </a:r>
            <a:r>
              <a:rPr lang="en-US" sz="36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ferralit</a:t>
            </a:r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ая выноска 12"/>
          <p:cNvSpPr/>
          <p:nvPr/>
        </p:nvSpPr>
        <p:spPr>
          <a:xfrm>
            <a:off x="126998" y="3708400"/>
            <a:ext cx="4893735" cy="2760133"/>
          </a:xfrm>
          <a:prstGeom prst="wedgeRectCallout">
            <a:avLst>
              <a:gd name="adj1" fmla="val 21470"/>
              <a:gd name="adj2" fmla="val -62464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4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34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34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400" b="1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4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25000 </a:t>
            </a:r>
            <a:r>
              <a:rPr lang="en-US" sz="34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sz="34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jumladan</a:t>
            </a:r>
            <a:r>
              <a:rPr lang="en-US" sz="34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daraxtlarning</a:t>
            </a:r>
            <a:r>
              <a:rPr lang="en-US" sz="34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400" b="1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4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34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000 </a:t>
            </a:r>
            <a:r>
              <a:rPr lang="en-US" sz="34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sz="34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4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ая выноска 13"/>
          <p:cNvSpPr/>
          <p:nvPr/>
        </p:nvSpPr>
        <p:spPr>
          <a:xfrm>
            <a:off x="5334001" y="3933103"/>
            <a:ext cx="6155266" cy="2310725"/>
          </a:xfrm>
          <a:prstGeom prst="wedgeRectCallout">
            <a:avLst>
              <a:gd name="adj1" fmla="val -41020"/>
              <a:gd name="adj2" fmla="val -58477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Hayvonot</a:t>
            </a:r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olami</a:t>
            </a:r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okapi, </a:t>
            </a:r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mitti</a:t>
            </a:r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</a:t>
            </a:r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bug‘uchasi</a:t>
            </a:r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karlik</a:t>
            </a:r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begemot</a:t>
            </a:r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</a:t>
            </a:r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fili</a:t>
            </a:r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gorilla, </a:t>
            </a:r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qoplon</a:t>
            </a:r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226482" y="1093469"/>
            <a:ext cx="3803651" cy="1294130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Ekvatorial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ая выноска 3"/>
          <p:cNvSpPr/>
          <p:nvPr/>
        </p:nvSpPr>
        <p:spPr>
          <a:xfrm>
            <a:off x="226482" y="2487968"/>
            <a:ext cx="5107519" cy="918634"/>
          </a:xfrm>
          <a:prstGeom prst="wedgeRectCallout">
            <a:avLst>
              <a:gd name="adj1" fmla="val -22316"/>
              <a:gd name="adj2" fmla="val -63579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gileya</a:t>
            </a:r>
            <a:r>
              <a:rPr lang="en-US" sz="2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yomg‘irli</a:t>
            </a:r>
            <a:r>
              <a:rPr lang="en-US" sz="2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2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ham </a:t>
            </a:r>
            <a:r>
              <a:rPr lang="en-US" sz="2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atashadi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500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24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Janubiy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Afrika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7908" y="1077384"/>
            <a:ext cx="1170410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Madagaskar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bo‘lishiga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Tabiatiga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savannalar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3442676"/>
              </p:ext>
            </p:extLst>
          </p:nvPr>
        </p:nvGraphicFramePr>
        <p:xfrm>
          <a:off x="100685" y="2249852"/>
          <a:ext cx="5839643" cy="45449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3" name="Image" r:id="rId3" imgW="7619040" imgH="5929920" progId="Photoshop.Image.13">
                  <p:embed/>
                </p:oleObj>
              </mc:Choice>
              <mc:Fallback>
                <p:oleObj name="Image" r:id="rId3" imgW="7619040" imgH="592992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0685" y="2249852"/>
                        <a:ext cx="5839643" cy="45449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6" descr="Рассказы о Мадагаскар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962" y="2249851"/>
            <a:ext cx="5997765" cy="4544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6086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Madagaskar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oroli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19458" name="Picture 2" descr="Тур по трём островам: Мадагаскар, Маврикий, Реюньон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333"/>
          <a:stretch/>
        </p:blipFill>
        <p:spPr bwMode="auto">
          <a:xfrm>
            <a:off x="5985692" y="982133"/>
            <a:ext cx="6206308" cy="4951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Satellite view of Madagascar | Madagascar tourism, Africa tourism, Touris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593" y="982134"/>
            <a:ext cx="5982227" cy="4951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72221" y="5286372"/>
            <a:ext cx="2014482" cy="578180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ln w="38100"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587000 km</a:t>
            </a:r>
            <a:r>
              <a:rPr lang="en-US" sz="20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8353426" y="1123947"/>
            <a:ext cx="3599916" cy="733428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ln w="38100"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Kattaligi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4-o‘rinda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367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0" name="Picture 8" descr="10 удивительных животных, которые живут только на Мадагаска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978" y="982131"/>
            <a:ext cx="4133146" cy="2875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61376212 1278764510 1268833208lemur 550x440 Символы Мадагаскар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925" y="952240"/>
            <a:ext cx="4441355" cy="3286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-10978" y="3248"/>
            <a:ext cx="1199284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Madagaskar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oroli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hayvonot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olami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19460" name="Picture 4" descr="Удивительный остров Мадагаскар (35 фото) » Отдых и туризм - Новости  туризма, энциклопедия курортов, советы и отзыв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324" y="982132"/>
            <a:ext cx="3875581" cy="3256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2" name="Picture 2" descr="Мадагаскар. Путешествие по острову сказок. Лемуры, горы и сапфиры - Мой  отпуск - медиаплатформа МирТесен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900" y="4238624"/>
            <a:ext cx="8151041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10558663" y="3667120"/>
            <a:ext cx="1423204" cy="381003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ln w="38100"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40-50 cm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6882886" y="3800471"/>
            <a:ext cx="1327953" cy="381003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ln w="38100"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Lemur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8" name="Picture 6" descr="ИНТЕРЕСНЫЕ ФАКТЫ ПРО ФОССУ (FOSSA) Фосса, Животные, Мадагаскар, Интересное, Познавательно, Длиннопост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57622"/>
            <a:ext cx="4025901" cy="3019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ая прямоугольная выноска 10"/>
          <p:cNvSpPr/>
          <p:nvPr/>
        </p:nvSpPr>
        <p:spPr>
          <a:xfrm>
            <a:off x="0" y="3857622"/>
            <a:ext cx="1327953" cy="381003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ln w="38100"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Fossa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371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Afrika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aholisi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3008" y="982134"/>
            <a:ext cx="116384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2016-yil 1-iyul – 1 </a:t>
            </a:r>
            <a:r>
              <a:rPr lang="en-US" sz="40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mlrd</a:t>
            </a:r>
            <a:r>
              <a:rPr lang="en-US" sz="40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203 </a:t>
            </a:r>
            <a:r>
              <a:rPr lang="en-US" sz="40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40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506" name="Picture 2" descr="Население Африки - описание и характеристи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963" y="2510584"/>
            <a:ext cx="5797237" cy="3996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Интересные факты о населении Афри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33" y="2510584"/>
            <a:ext cx="5342467" cy="3962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63008" y="1645549"/>
            <a:ext cx="116384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2018-yil 1-yanvar – 1 </a:t>
            </a:r>
            <a:r>
              <a:rPr lang="en-US" sz="40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mlrd</a:t>
            </a:r>
            <a:r>
              <a:rPr lang="en-US" sz="40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 </a:t>
            </a:r>
            <a:r>
              <a:rPr lang="en-US" sz="40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40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79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Afrika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aholisi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3008" y="982134"/>
            <a:ext cx="116384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</a:t>
            </a:r>
            <a:r>
              <a:rPr lang="en-US" sz="32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xaritasida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shimolida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arablar</a:t>
            </a:r>
            <a:r>
              <a:rPr lang="en-US" sz="3200" i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berberlar</a:t>
            </a:r>
            <a:r>
              <a:rPr lang="en-US" sz="3200" i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yevropeoid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irqiga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4991" y="2088998"/>
            <a:ext cx="7668683" cy="459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272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Afrika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aholisi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7283" y="982134"/>
            <a:ext cx="116384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Afrikaning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negroid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irqiga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bantu, </a:t>
            </a:r>
            <a:r>
              <a:rPr lang="en-US" sz="32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gottentot</a:t>
            </a:r>
            <a:r>
              <a:rPr lang="en-US" sz="32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pigmey</a:t>
            </a:r>
            <a:r>
              <a:rPr lang="en-US" sz="32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burlar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Готтентоты: загадочный народ из Африки, которых называют пятой расой людей  | Экватор | Яндекс Дзен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8" r="9468"/>
          <a:stretch/>
        </p:blipFill>
        <p:spPr bwMode="auto">
          <a:xfrm>
            <a:off x="277283" y="2059352"/>
            <a:ext cx="5719476" cy="4379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Банту: наиболее цивилизованная часть Африки | Экватор | Яндекс Дзе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343" y="2059352"/>
            <a:ext cx="5919016" cy="4379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7542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Afrika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aholisi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7199" y="982134"/>
            <a:ext cx="1144905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Afrikada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tubjoy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joyning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pic>
        <p:nvPicPr>
          <p:cNvPr id="23554" name="Picture 2" descr="африка народы - Самое интересное в блога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49" y="2141537"/>
            <a:ext cx="5843779" cy="4383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 descr="Африку ожидает демографический бум: к 2050 году население континента  увеличится вдво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300" y="2162175"/>
            <a:ext cx="5867400" cy="436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2917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Afrika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aholisi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1233" y="982134"/>
            <a:ext cx="11837459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Afrikaning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bo‘ydor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xalqlari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materikning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qismidagi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savannalarida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Ekvatorial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o‘rmonlarda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pigmeylar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past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bo‘yli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yashashadi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Afrikaning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janubidagi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chala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cho‘llarda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bushmenlar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gottentotlar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602" name="Picture 2" descr="ДЕРЕВНЯ MAASAI, КЕНИЯ - 2-ОЕ ЯНВАРЯ 2015: Неопознанные люди Maasai в Кении  Редакционное Стоковое Изображение - изображение насчитывающей января,  деревня: 13588033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49" y="2531533"/>
            <a:ext cx="6241253" cy="4221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ая выноска 4"/>
          <p:cNvSpPr/>
          <p:nvPr/>
        </p:nvSpPr>
        <p:spPr>
          <a:xfrm>
            <a:off x="288924" y="2641877"/>
            <a:ext cx="1609724" cy="695325"/>
          </a:xfrm>
          <a:prstGeom prst="wedgeRectCallout">
            <a:avLst>
              <a:gd name="adj1" fmla="val 84349"/>
              <a:gd name="adj2" fmla="val -3779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180-200 cm.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4" descr="Ученые узнали, почему у пигмеев такой маленький рост ≪ Scisne?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18"/>
          <a:stretch/>
        </p:blipFill>
        <p:spPr bwMode="auto">
          <a:xfrm>
            <a:off x="6605615" y="2438253"/>
            <a:ext cx="5483512" cy="4208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ая выноска 9"/>
          <p:cNvSpPr/>
          <p:nvPr/>
        </p:nvSpPr>
        <p:spPr>
          <a:xfrm>
            <a:off x="3676651" y="2583408"/>
            <a:ext cx="1609724" cy="695325"/>
          </a:xfrm>
          <a:prstGeom prst="wedgeRectCallout">
            <a:avLst>
              <a:gd name="adj1" fmla="val 62784"/>
              <a:gd name="adj2" fmla="val 4744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Tutslar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ximlar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6868584" y="2556950"/>
            <a:ext cx="1464446" cy="355583"/>
          </a:xfrm>
          <a:prstGeom prst="wedgeRectCallout">
            <a:avLst>
              <a:gd name="adj1" fmla="val 53573"/>
              <a:gd name="adj2" fmla="val 41384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Pigmeylar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ая выноска 11"/>
          <p:cNvSpPr/>
          <p:nvPr/>
        </p:nvSpPr>
        <p:spPr>
          <a:xfrm>
            <a:off x="9917904" y="2531533"/>
            <a:ext cx="2119363" cy="635815"/>
          </a:xfrm>
          <a:prstGeom prst="wedgeRectCallout">
            <a:avLst>
              <a:gd name="adj1" fmla="val 677"/>
              <a:gd name="adj2" fmla="val 17651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 cm.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3572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Afrika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aholisi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5750" y="1209674"/>
            <a:ext cx="558588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Madagaskar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orolida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mongoloid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negroid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irqlarning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aralashishidan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malagasiylar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Afrikada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Yevropadan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ko‘chib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aholisiga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ozchilikni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578" name="Picture 2" descr="✈️ Кения: обряды и тради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963" y="1209674"/>
            <a:ext cx="5916952" cy="471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6401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0"/>
          <a:stretch/>
        </p:blipFill>
        <p:spPr bwMode="auto">
          <a:xfrm>
            <a:off x="4477952" y="865458"/>
            <a:ext cx="4385204" cy="5751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Afrika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aholisi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84" y="1366308"/>
            <a:ext cx="4607116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Materikning</a:t>
            </a:r>
            <a:r>
              <a:rPr lang="en-US" sz="3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shimolida</a:t>
            </a:r>
            <a:r>
              <a:rPr lang="en-US" sz="3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4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sohillarida</a:t>
            </a:r>
            <a:r>
              <a:rPr lang="en-US" sz="3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fransuzlar</a:t>
            </a:r>
            <a:r>
              <a:rPr lang="en-US" sz="3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3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janubida</a:t>
            </a:r>
            <a:r>
              <a:rPr lang="en-US" sz="3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inglizlar</a:t>
            </a:r>
            <a:r>
              <a:rPr lang="en-US" sz="3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afrikanerlar</a:t>
            </a:r>
            <a:r>
              <a:rPr lang="en-US" sz="3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niderland</a:t>
            </a:r>
            <a:r>
              <a:rPr lang="en-US" sz="3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avlodlari</a:t>
            </a:r>
            <a:r>
              <a:rPr lang="en-US" sz="3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3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731008" y="1180928"/>
            <a:ext cx="3445934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500" b="1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Afrikanerlar</a:t>
            </a:r>
            <a:r>
              <a:rPr lang="en-US" sz="25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5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25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</a:t>
            </a:r>
            <a:r>
              <a:rPr lang="en-US" sz="25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janubida</a:t>
            </a:r>
            <a:r>
              <a:rPr lang="en-US" sz="25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yashovchi</a:t>
            </a:r>
            <a:r>
              <a:rPr lang="en-US" sz="25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5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25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5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18-asrda </a:t>
            </a:r>
            <a:r>
              <a:rPr lang="en-US" sz="25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koʻchib</a:t>
            </a:r>
            <a:r>
              <a:rPr lang="en-US" sz="25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5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golland</a:t>
            </a:r>
            <a:r>
              <a:rPr lang="en-US" sz="25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2500" dirty="0" smtClean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5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fransuz</a:t>
            </a:r>
            <a:r>
              <a:rPr lang="en-US" sz="25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nemis</a:t>
            </a:r>
            <a:r>
              <a:rPr lang="en-US" sz="25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mustamlakachilarining</a:t>
            </a:r>
            <a:r>
              <a:rPr lang="en-US" sz="25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avlodlari</a:t>
            </a:r>
            <a:r>
              <a:rPr lang="en-US" sz="25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qisman</a:t>
            </a:r>
            <a:r>
              <a:rPr lang="en-US" sz="25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mahalliy</a:t>
            </a:r>
            <a:r>
              <a:rPr lang="en-US" sz="25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25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5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5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aralashib</a:t>
            </a:r>
            <a:r>
              <a:rPr lang="en-US" sz="25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ketganlar</a:t>
            </a:r>
            <a:r>
              <a:rPr lang="en-US" sz="25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122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26999" y="17610"/>
            <a:ext cx="11925301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Afrika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materigining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tabiat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zonalari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26482" y="1091524"/>
            <a:ext cx="3953933" cy="1042751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8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ая выноска 3"/>
          <p:cNvSpPr/>
          <p:nvPr/>
        </p:nvSpPr>
        <p:spPr>
          <a:xfrm>
            <a:off x="226482" y="2386924"/>
            <a:ext cx="5107519" cy="918634"/>
          </a:xfrm>
          <a:prstGeom prst="wedgeRectCallout">
            <a:avLst>
              <a:gd name="adj1" fmla="val -21653"/>
              <a:gd name="adj2" fmla="val -74639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yog‘adi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5723468" y="1091524"/>
            <a:ext cx="6453474" cy="1182631"/>
          </a:xfrm>
          <a:prstGeom prst="wedgeRectCallout">
            <a:avLst>
              <a:gd name="adj1" fmla="val -71551"/>
              <a:gd name="adj2" fmla="val -29034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Materikning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40%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maydonini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ая выноска 11"/>
          <p:cNvSpPr/>
          <p:nvPr/>
        </p:nvSpPr>
        <p:spPr>
          <a:xfrm>
            <a:off x="6335183" y="2413000"/>
            <a:ext cx="5401734" cy="1295400"/>
          </a:xfrm>
          <a:prstGeom prst="wedgeRectCallout">
            <a:avLst>
              <a:gd name="adj1" fmla="val -66128"/>
              <a:gd name="adj2" fmla="val -47990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Tuprog‘i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qizil-qo‘ng‘ir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qizil-ferralit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ая выноска 12"/>
          <p:cNvSpPr/>
          <p:nvPr/>
        </p:nvSpPr>
        <p:spPr>
          <a:xfrm>
            <a:off x="126998" y="3708400"/>
            <a:ext cx="4893735" cy="2760133"/>
          </a:xfrm>
          <a:prstGeom prst="wedgeRectCallout">
            <a:avLst>
              <a:gd name="adj1" fmla="val 21470"/>
              <a:gd name="adj2" fmla="val -62464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O‘simliklari</a:t>
            </a:r>
            <a:r>
              <a:rPr lang="en-US" sz="3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ctr"/>
            <a:r>
              <a:rPr lang="en-US" sz="3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</a:t>
            </a:r>
            <a:r>
              <a:rPr lang="en-US" sz="3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3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akatsiya</a:t>
            </a:r>
            <a:r>
              <a:rPr lang="en-US" sz="3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</a:t>
            </a:r>
            <a:r>
              <a:rPr lang="en-US" sz="3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palmasi</a:t>
            </a:r>
            <a:r>
              <a:rPr lang="en-US" sz="3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molochay</a:t>
            </a:r>
            <a:r>
              <a:rPr lang="en-US" sz="3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baobab, </a:t>
            </a:r>
            <a:r>
              <a:rPr lang="en-US" sz="3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kaktuslar</a:t>
            </a:r>
            <a:endParaRPr lang="en-US" sz="3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ая выноска 13"/>
          <p:cNvSpPr/>
          <p:nvPr/>
        </p:nvSpPr>
        <p:spPr>
          <a:xfrm>
            <a:off x="5164667" y="3933103"/>
            <a:ext cx="6887633" cy="2310725"/>
          </a:xfrm>
          <a:prstGeom prst="wedgeRectCallout">
            <a:avLst>
              <a:gd name="adj1" fmla="val -41020"/>
              <a:gd name="adj2" fmla="val -58477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Hayvonot</a:t>
            </a:r>
            <a:r>
              <a:rPr lang="en-US" sz="3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olami</a:t>
            </a:r>
            <a:r>
              <a:rPr lang="en-US" sz="3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antilopa</a:t>
            </a:r>
            <a:r>
              <a:rPr lang="en-US" sz="3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zebra, </a:t>
            </a:r>
            <a:r>
              <a:rPr lang="en-US" sz="3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jirafa</a:t>
            </a:r>
            <a:r>
              <a:rPr lang="en-US" sz="3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</a:t>
            </a:r>
            <a:r>
              <a:rPr lang="en-US" sz="3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buyvol</a:t>
            </a:r>
            <a:r>
              <a:rPr lang="en-US" sz="3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karkidon</a:t>
            </a:r>
            <a:r>
              <a:rPr lang="en-US" sz="3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begemot</a:t>
            </a:r>
            <a:r>
              <a:rPr lang="en-US" sz="3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sher</a:t>
            </a:r>
            <a:r>
              <a:rPr lang="en-US" sz="3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qoplon</a:t>
            </a:r>
            <a:r>
              <a:rPr lang="en-US" sz="3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sirtlon</a:t>
            </a:r>
            <a:r>
              <a:rPr lang="en-US" sz="3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gepard</a:t>
            </a:r>
            <a:r>
              <a:rPr lang="en-US" sz="3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timsohlar</a:t>
            </a:r>
            <a:r>
              <a:rPr lang="en-US" sz="3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226481" y="1091524"/>
            <a:ext cx="3953933" cy="1042751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Savannalar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123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0" y="3248"/>
            <a:ext cx="12176941" cy="800654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000" kern="0" spc="21" dirty="0" err="1" smtClean="0">
                <a:solidFill>
                  <a:sysClr val="window" lastClr="FFFFFF"/>
                </a:solidFill>
              </a:rPr>
              <a:t>Afrika</a:t>
            </a:r>
            <a:r>
              <a:rPr lang="en-US" sz="50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000" kern="0" spc="21" dirty="0" err="1" smtClean="0">
                <a:solidFill>
                  <a:sysClr val="window" lastClr="FFFFFF"/>
                </a:solidFill>
              </a:rPr>
              <a:t>aholisi</a:t>
            </a:r>
            <a:r>
              <a:rPr lang="en-US" sz="50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000" kern="0" spc="21" dirty="0" err="1" smtClean="0">
                <a:solidFill>
                  <a:sysClr val="window" lastClr="FFFFFF"/>
                </a:solidFill>
              </a:rPr>
              <a:t>juda</a:t>
            </a:r>
            <a:r>
              <a:rPr lang="en-US" sz="50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000" kern="0" spc="21" dirty="0" err="1" smtClean="0">
                <a:solidFill>
                  <a:sysClr val="window" lastClr="FFFFFF"/>
                </a:solidFill>
              </a:rPr>
              <a:t>notekis</a:t>
            </a:r>
            <a:r>
              <a:rPr lang="en-US" sz="50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000" kern="0" spc="21" dirty="0" err="1" smtClean="0">
                <a:solidFill>
                  <a:sysClr val="window" lastClr="FFFFFF"/>
                </a:solidFill>
              </a:rPr>
              <a:t>joylashgan</a:t>
            </a:r>
            <a:endParaRPr lang="en-US" sz="50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3986" y="982134"/>
            <a:ext cx="1186896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joylashishiga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sabablar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ko‘rsatgan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sohillari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Gvineya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qo‘ltig‘i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materikning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janubi-sharqiy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sohillarida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628" name="Picture 4" descr="Народы Африки: культура и тради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4607" y="2048367"/>
            <a:ext cx="6390217" cy="426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075" y="2342890"/>
            <a:ext cx="4000500" cy="4185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730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Insonning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tabiatga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ta’siri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5738" y="1053316"/>
            <a:ext cx="1172845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tabiatini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muhofaza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dolzarb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masalaga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aylangan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000" dirty="0"/>
              <a:t/>
            </a:r>
            <a:br>
              <a:rPr lang="en-US" sz="2000" dirty="0"/>
            </a:br>
            <a:endParaRPr lang="ru-RU" sz="2000" dirty="0"/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4477063" y="1687082"/>
            <a:ext cx="3225800" cy="1223141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ln w="38100"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392 ta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376334" y="2771566"/>
            <a:ext cx="3781425" cy="1236967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ln w="38100"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bog‘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8022167" y="2771566"/>
            <a:ext cx="3852333" cy="1139312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ln w="38100"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Qo‘riqxona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225738" y="4370275"/>
            <a:ext cx="5310188" cy="1827795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ln w="38100"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O‘simliklarni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muhofaza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6089963" y="4346436"/>
            <a:ext cx="5690658" cy="1793522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ln w="38100"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Hayvonot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olamini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muhofaza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4429126" y="3143250"/>
            <a:ext cx="876299" cy="971550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6848103" y="3172866"/>
            <a:ext cx="676275" cy="941934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3657600" y="2201343"/>
            <a:ext cx="747930" cy="475182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7840723" y="2251840"/>
            <a:ext cx="741302" cy="424685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4129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Insonning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tabiatga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ta’siri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5738" y="982134"/>
            <a:ext cx="1172845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Kongo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Demokratik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Respublikasining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15%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hududini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bog‘lar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botanika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bog‘lari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tajriba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stansiyalari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Keniya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davlatida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10%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maydonni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bog‘lar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000" dirty="0" smtClean="0"/>
              <a:t> </a:t>
            </a:r>
            <a:r>
              <a:rPr lang="en-US" sz="2000" dirty="0"/>
              <a:t/>
            </a:r>
            <a:br>
              <a:rPr lang="en-US" sz="2000" dirty="0"/>
            </a:br>
            <a:endParaRPr lang="ru-RU" sz="2000" dirty="0"/>
          </a:p>
        </p:txBody>
      </p:sp>
      <p:pic>
        <p:nvPicPr>
          <p:cNvPr id="7170" name="Picture 2" descr="Демократическая Республика Конго: информация, сведения. Общая  характеристика Демократической Республики Конг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178" y="2634158"/>
            <a:ext cx="4140140" cy="402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ая выноска 3"/>
          <p:cNvSpPr/>
          <p:nvPr/>
        </p:nvSpPr>
        <p:spPr>
          <a:xfrm>
            <a:off x="438150" y="4819372"/>
            <a:ext cx="2293840" cy="863600"/>
          </a:xfrm>
          <a:prstGeom prst="wedgeRectCallout">
            <a:avLst>
              <a:gd name="adj1" fmla="val 80033"/>
              <a:gd name="adj2" fmla="val -3553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Kongo</a:t>
            </a:r>
            <a:r>
              <a:rPr lang="en-US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Demokratik</a:t>
            </a:r>
            <a:r>
              <a:rPr lang="en-US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b="1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4757853"/>
              </p:ext>
            </p:extLst>
          </p:nvPr>
        </p:nvGraphicFramePr>
        <p:xfrm>
          <a:off x="5743575" y="2634158"/>
          <a:ext cx="3765237" cy="4026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6" name="Image" r:id="rId4" imgW="4571280" imgH="4888800" progId="Photoshop.Image.13">
                  <p:embed/>
                </p:oleObj>
              </mc:Choice>
              <mc:Fallback>
                <p:oleObj name="Image" r:id="rId4" imgW="4571280" imgH="488880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743575" y="2634158"/>
                        <a:ext cx="3765237" cy="40267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рямоугольная выноска 7"/>
          <p:cNvSpPr/>
          <p:nvPr/>
        </p:nvSpPr>
        <p:spPr>
          <a:xfrm>
            <a:off x="9314824" y="4718880"/>
            <a:ext cx="1099176" cy="425701"/>
          </a:xfrm>
          <a:prstGeom prst="wedgeRectCallout">
            <a:avLst>
              <a:gd name="adj1" fmla="val -104682"/>
              <a:gd name="adj2" fmla="val -6160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Keniya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053222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Прямоугольник 1"/>
          <p:cNvSpPr/>
          <p:nvPr/>
        </p:nvSpPr>
        <p:spPr>
          <a:xfrm>
            <a:off x="276538" y="982134"/>
            <a:ext cx="1162685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Qo‘riqxonalarga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shug‘ullanuvchilargina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qo‘yiladi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bog‘larga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farqli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o‘laroq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sayyohlar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belgilangan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qoidalarga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qilishlari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Insonning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tabiatga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ta’siri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1310669"/>
              </p:ext>
            </p:extLst>
          </p:nvPr>
        </p:nvGraphicFramePr>
        <p:xfrm>
          <a:off x="511175" y="2367129"/>
          <a:ext cx="4756150" cy="43434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0" name="Image" r:id="rId3" imgW="4609440" imgH="5612400" progId="Photoshop.Image.13">
                  <p:embed/>
                </p:oleObj>
              </mc:Choice>
              <mc:Fallback>
                <p:oleObj name="Image" r:id="rId3" imgW="4609440" imgH="561240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11175" y="2367129"/>
                        <a:ext cx="4756150" cy="43434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098" name="Picture 2" descr="Куда поехать на сафари в Африке? » Отдых и туризм - Новости туризма,  энциклопедия курортов, советы и отзывы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46"/>
          <a:stretch/>
        </p:blipFill>
        <p:spPr bwMode="auto">
          <a:xfrm>
            <a:off x="5365749" y="2367129"/>
            <a:ext cx="6706671" cy="4343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0005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Прямоугольник 1"/>
          <p:cNvSpPr/>
          <p:nvPr/>
        </p:nvSpPr>
        <p:spPr>
          <a:xfrm>
            <a:off x="276538" y="982134"/>
            <a:ext cx="658950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 </a:t>
            </a:r>
            <a:r>
              <a:rPr lang="en-US" sz="28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qo‘riqxonalar</a:t>
            </a:r>
            <a:r>
              <a:rPr lang="en-US" sz="28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Afrikada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yiriklari</a:t>
            </a:r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514350" indent="-514350" algn="just">
              <a:buAutoNum type="arabicPeriod"/>
            </a:pP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Serengeti </a:t>
            </a:r>
          </a:p>
          <a:p>
            <a:pPr marL="514350" indent="-514350" algn="just">
              <a:buAutoNum type="arabicPeriod"/>
            </a:pP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-Mara</a:t>
            </a:r>
          </a:p>
          <a:p>
            <a:pPr marL="514350" indent="-514350" algn="just">
              <a:buAutoNum type="arabicPeriod"/>
            </a:pP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Kryugera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indent="-514350" algn="just">
              <a:buAutoNum type="arabicPeriod"/>
            </a:pP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Chobe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indent="-514350" algn="just">
              <a:buAutoNum type="arabicPeriod"/>
            </a:pP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Etosha</a:t>
            </a:r>
            <a:endParaRPr lang="en-US" sz="28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Sentral-Kalaxari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indent="-514350" algn="just">
              <a:buAutoNum type="arabicPeriod"/>
            </a:pP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Virunga</a:t>
            </a:r>
            <a:endParaRPr lang="en-US" sz="28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Insonning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tabiatga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ta’siri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0"/>
          <a:stretch/>
        </p:blipFill>
        <p:spPr bwMode="auto">
          <a:xfrm>
            <a:off x="7044516" y="1061153"/>
            <a:ext cx="4524375" cy="5751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Ромб 8"/>
          <p:cNvSpPr/>
          <p:nvPr/>
        </p:nvSpPr>
        <p:spPr>
          <a:xfrm>
            <a:off x="10368739" y="4015806"/>
            <a:ext cx="270933" cy="389467"/>
          </a:xfrm>
          <a:prstGeom prst="diamond">
            <a:avLst/>
          </a:prstGeom>
          <a:solidFill>
            <a:srgbClr val="19C13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ru-RU" dirty="0"/>
          </a:p>
        </p:txBody>
      </p:sp>
      <p:sp>
        <p:nvSpPr>
          <p:cNvPr id="10" name="Ромб 9"/>
          <p:cNvSpPr/>
          <p:nvPr/>
        </p:nvSpPr>
        <p:spPr>
          <a:xfrm>
            <a:off x="10531970" y="3742054"/>
            <a:ext cx="270933" cy="389467"/>
          </a:xfrm>
          <a:prstGeom prst="diamond">
            <a:avLst/>
          </a:prstGeom>
          <a:solidFill>
            <a:srgbClr val="19C13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ru-RU" dirty="0"/>
          </a:p>
        </p:txBody>
      </p:sp>
      <p:sp>
        <p:nvSpPr>
          <p:cNvPr id="11" name="Ромб 10"/>
          <p:cNvSpPr/>
          <p:nvPr/>
        </p:nvSpPr>
        <p:spPr>
          <a:xfrm>
            <a:off x="9306703" y="5197337"/>
            <a:ext cx="270933" cy="389467"/>
          </a:xfrm>
          <a:prstGeom prst="diamond">
            <a:avLst/>
          </a:prstGeom>
          <a:solidFill>
            <a:srgbClr val="19C13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ru-RU" dirty="0"/>
          </a:p>
        </p:txBody>
      </p:sp>
      <p:sp>
        <p:nvSpPr>
          <p:cNvPr id="12" name="Ромб 11"/>
          <p:cNvSpPr/>
          <p:nvPr/>
        </p:nvSpPr>
        <p:spPr>
          <a:xfrm>
            <a:off x="10166862" y="5069635"/>
            <a:ext cx="270933" cy="389467"/>
          </a:xfrm>
          <a:prstGeom prst="diamond">
            <a:avLst/>
          </a:prstGeom>
          <a:solidFill>
            <a:srgbClr val="19C13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endParaRPr lang="ru-RU" dirty="0"/>
          </a:p>
        </p:txBody>
      </p:sp>
      <p:sp>
        <p:nvSpPr>
          <p:cNvPr id="13" name="Ромб 12"/>
          <p:cNvSpPr/>
          <p:nvPr/>
        </p:nvSpPr>
        <p:spPr>
          <a:xfrm>
            <a:off x="9485171" y="4923585"/>
            <a:ext cx="270933" cy="389467"/>
          </a:xfrm>
          <a:prstGeom prst="diamond">
            <a:avLst/>
          </a:prstGeom>
          <a:solidFill>
            <a:srgbClr val="19C13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ru-RU" dirty="0"/>
          </a:p>
        </p:txBody>
      </p:sp>
      <p:sp>
        <p:nvSpPr>
          <p:cNvPr id="14" name="Ромб 13"/>
          <p:cNvSpPr/>
          <p:nvPr/>
        </p:nvSpPr>
        <p:spPr>
          <a:xfrm>
            <a:off x="9074414" y="4923585"/>
            <a:ext cx="270933" cy="389467"/>
          </a:xfrm>
          <a:prstGeom prst="diamond">
            <a:avLst/>
          </a:prstGeom>
          <a:solidFill>
            <a:srgbClr val="19C13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ru-RU" dirty="0"/>
          </a:p>
        </p:txBody>
      </p:sp>
      <p:sp>
        <p:nvSpPr>
          <p:cNvPr id="15" name="Ромб 14"/>
          <p:cNvSpPr/>
          <p:nvPr/>
        </p:nvSpPr>
        <p:spPr>
          <a:xfrm>
            <a:off x="9959411" y="3742054"/>
            <a:ext cx="270933" cy="389467"/>
          </a:xfrm>
          <a:prstGeom prst="diamond">
            <a:avLst/>
          </a:prstGeom>
          <a:solidFill>
            <a:srgbClr val="19C13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</a:t>
            </a:r>
            <a:endParaRPr lang="ru-RU" dirty="0"/>
          </a:p>
        </p:txBody>
      </p:sp>
      <p:pic>
        <p:nvPicPr>
          <p:cNvPr id="1026" name="Picture 2" descr="10 известных и интересных национальных парков Африки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28"/>
          <a:stretch/>
        </p:blipFill>
        <p:spPr bwMode="auto">
          <a:xfrm>
            <a:off x="3436090" y="2055554"/>
            <a:ext cx="3457613" cy="2154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Национальный парк Серенгети _ Serengeti (2011) - YouTube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83"/>
          <a:stretch/>
        </p:blipFill>
        <p:spPr bwMode="auto">
          <a:xfrm>
            <a:off x="3642891" y="4405273"/>
            <a:ext cx="3312390" cy="2027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4473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Tabiatni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muhofaza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qilish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5122" name="Picture 2" descr="The 8 Best African Safari Parks - Ready For Adventur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982134"/>
            <a:ext cx="12176942" cy="587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2125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object 2"/>
          <p:cNvSpPr>
            <a:spLocks noChangeArrowheads="1"/>
          </p:cNvSpPr>
          <p:nvPr/>
        </p:nvSpPr>
        <p:spPr bwMode="auto">
          <a:xfrm>
            <a:off x="0" y="0"/>
            <a:ext cx="12174538" cy="1028700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>
              <a:cxn ang="0">
                <a:pos x="5759640" y="0"/>
              </a:cxn>
              <a:cxn ang="0">
                <a:pos x="0" y="0"/>
              </a:cxn>
              <a:cxn ang="0">
                <a:pos x="0" y="1020953"/>
              </a:cxn>
              <a:cxn ang="0">
                <a:pos x="5759640" y="1020953"/>
              </a:cxn>
              <a:cxn ang="0">
                <a:pos x="5759640" y="0"/>
              </a:cxn>
            </a:cxnLst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03" name="object 5"/>
          <p:cNvSpPr>
            <a:spLocks noChangeArrowheads="1"/>
          </p:cNvSpPr>
          <p:nvPr/>
        </p:nvSpPr>
        <p:spPr bwMode="auto">
          <a:xfrm>
            <a:off x="220662" y="1450120"/>
            <a:ext cx="2312988" cy="844550"/>
          </a:xfrm>
          <a:custGeom>
            <a:avLst/>
            <a:gdLst>
              <a:gd name="T0" fmla="*/ 0 w 1094105"/>
              <a:gd name="T1" fmla="*/ 0 h 400050"/>
              <a:gd name="T2" fmla="*/ 1094105 w 1094105"/>
              <a:gd name="T3" fmla="*/ 400050 h 400050"/>
            </a:gdLst>
            <a:ahLst/>
            <a:cxnLst>
              <a:cxn ang="0">
                <a:pos x="1094026" y="0"/>
              </a:cxn>
              <a:cxn ang="0">
                <a:pos x="279684" y="0"/>
              </a:cxn>
              <a:cxn ang="0">
                <a:pos x="234473" y="3677"/>
              </a:cxn>
              <a:cxn ang="0">
                <a:pos x="191527" y="14319"/>
              </a:cxn>
              <a:cxn ang="0">
                <a:pos x="151434" y="31338"/>
              </a:cxn>
              <a:cxn ang="0">
                <a:pos x="114782" y="54147"/>
              </a:cxn>
              <a:cxn ang="0">
                <a:pos x="82156" y="82157"/>
              </a:cxn>
              <a:cxn ang="0">
                <a:pos x="54146" y="114783"/>
              </a:cxn>
              <a:cxn ang="0">
                <a:pos x="31338" y="151435"/>
              </a:cxn>
              <a:cxn ang="0">
                <a:pos x="14319" y="191528"/>
              </a:cxn>
              <a:cxn ang="0">
                <a:pos x="3677" y="234473"/>
              </a:cxn>
              <a:cxn ang="0">
                <a:pos x="0" y="279684"/>
              </a:cxn>
              <a:cxn ang="0">
                <a:pos x="0" y="399604"/>
              </a:cxn>
              <a:cxn ang="0">
                <a:pos x="814341" y="399604"/>
              </a:cxn>
              <a:cxn ang="0">
                <a:pos x="859553" y="395926"/>
              </a:cxn>
              <a:cxn ang="0">
                <a:pos x="902499" y="385284"/>
              </a:cxn>
              <a:cxn ang="0">
                <a:pos x="942592" y="368265"/>
              </a:cxn>
              <a:cxn ang="0">
                <a:pos x="979244" y="345456"/>
              </a:cxn>
              <a:cxn ang="0">
                <a:pos x="1011869" y="317446"/>
              </a:cxn>
              <a:cxn ang="0">
                <a:pos x="1039880" y="284821"/>
              </a:cxn>
              <a:cxn ang="0">
                <a:pos x="1062688" y="248168"/>
              </a:cxn>
              <a:cxn ang="0">
                <a:pos x="1079706" y="208075"/>
              </a:cxn>
              <a:cxn ang="0">
                <a:pos x="1090348" y="165130"/>
              </a:cxn>
              <a:cxn ang="0">
                <a:pos x="1094026" y="119919"/>
              </a:cxn>
              <a:cxn ang="0">
                <a:pos x="1094026" y="0"/>
              </a:cxn>
            </a:cxnLst>
            <a:rect l="T0" t="T1" r="T2" b="T3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04" name="object 10"/>
          <p:cNvSpPr>
            <a:spLocks noChangeArrowheads="1"/>
          </p:cNvSpPr>
          <p:nvPr/>
        </p:nvSpPr>
        <p:spPr bwMode="auto">
          <a:xfrm>
            <a:off x="3473661" y="5568949"/>
            <a:ext cx="6666216" cy="655637"/>
          </a:xfrm>
          <a:custGeom>
            <a:avLst/>
            <a:gdLst>
              <a:gd name="T0" fmla="*/ 0 w 2465704"/>
              <a:gd name="T1" fmla="*/ 0 h 310514"/>
              <a:gd name="T2" fmla="*/ 2465704 w 2465704"/>
              <a:gd name="T3" fmla="*/ 310514 h 310514"/>
            </a:gdLst>
            <a:ahLst/>
            <a:cxnLst>
              <a:cxn ang="0">
                <a:pos x="2465654" y="0"/>
              </a:cxn>
              <a:cxn ang="0">
                <a:pos x="217180" y="0"/>
              </a:cxn>
              <a:cxn ang="0">
                <a:pos x="167538" y="5762"/>
              </a:cxn>
              <a:cxn ang="0">
                <a:pos x="121885" y="22161"/>
              </a:cxn>
              <a:cxn ang="0">
                <a:pos x="81552" y="47868"/>
              </a:cxn>
              <a:cxn ang="0">
                <a:pos x="47867" y="81553"/>
              </a:cxn>
              <a:cxn ang="0">
                <a:pos x="22160" y="121886"/>
              </a:cxn>
              <a:cxn ang="0">
                <a:pos x="5761" y="167537"/>
              </a:cxn>
              <a:cxn ang="0">
                <a:pos x="0" y="217177"/>
              </a:cxn>
              <a:cxn ang="0">
                <a:pos x="0" y="310299"/>
              </a:cxn>
              <a:cxn ang="0">
                <a:pos x="2248472" y="310299"/>
              </a:cxn>
              <a:cxn ang="0">
                <a:pos x="2298115" y="304537"/>
              </a:cxn>
              <a:cxn ang="0">
                <a:pos x="2343767" y="288137"/>
              </a:cxn>
              <a:cxn ang="0">
                <a:pos x="2384101" y="262430"/>
              </a:cxn>
              <a:cxn ang="0">
                <a:pos x="2417786" y="228745"/>
              </a:cxn>
              <a:cxn ang="0">
                <a:pos x="2443493" y="188412"/>
              </a:cxn>
              <a:cxn ang="0">
                <a:pos x="2459892" y="142761"/>
              </a:cxn>
              <a:cxn ang="0">
                <a:pos x="2465654" y="93121"/>
              </a:cxn>
              <a:cxn ang="0">
                <a:pos x="2465654" y="0"/>
              </a:cxn>
            </a:cxnLst>
            <a:rect l="T0" t="T1" r="T2" b="T3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grpSp>
        <p:nvGrpSpPr>
          <p:cNvPr id="2" name="object 13"/>
          <p:cNvGrpSpPr>
            <a:grpSpLocks/>
          </p:cNvGrpSpPr>
          <p:nvPr/>
        </p:nvGrpSpPr>
        <p:grpSpPr bwMode="auto">
          <a:xfrm>
            <a:off x="327025" y="2459804"/>
            <a:ext cx="1916112" cy="2860675"/>
            <a:chOff x="377244" y="1199601"/>
            <a:chExt cx="906780" cy="1353820"/>
          </a:xfrm>
        </p:grpSpPr>
        <p:sp>
          <p:nvSpPr>
            <p:cNvPr id="51212" name="object 14"/>
            <p:cNvSpPr>
              <a:spLocks noChangeArrowheads="1"/>
            </p:cNvSpPr>
            <p:nvPr/>
          </p:nvSpPr>
          <p:spPr bwMode="auto">
            <a:xfrm>
              <a:off x="377240" y="1303972"/>
              <a:ext cx="906780" cy="1249680"/>
            </a:xfrm>
            <a:custGeom>
              <a:avLst/>
              <a:gdLst>
                <a:gd name="T0" fmla="*/ 0 w 906780"/>
                <a:gd name="T1" fmla="*/ 0 h 1249680"/>
                <a:gd name="T2" fmla="*/ 906780 w 906780"/>
                <a:gd name="T3" fmla="*/ 1249680 h 1249680"/>
              </a:gdLst>
              <a:ahLst/>
              <a:cxnLst>
                <a:cxn ang="0">
                  <a:pos x="127190" y="102743"/>
                </a:cxn>
                <a:cxn ang="0">
                  <a:pos x="176110" y="937691"/>
                </a:cxn>
                <a:cxn ang="0">
                  <a:pos x="699592" y="417474"/>
                </a:cxn>
                <a:cxn ang="0">
                  <a:pos x="334302" y="466407"/>
                </a:cxn>
                <a:cxn ang="0">
                  <a:pos x="699592" y="417474"/>
                </a:cxn>
                <a:cxn ang="0">
                  <a:pos x="102730" y="1095870"/>
                </a:cxn>
                <a:cxn ang="0">
                  <a:pos x="882230" y="1144803"/>
                </a:cxn>
                <a:cxn ang="0">
                  <a:pos x="906691" y="0"/>
                </a:cxn>
                <a:cxn ang="0">
                  <a:pos x="752589" y="48933"/>
                </a:cxn>
                <a:cxn ang="0">
                  <a:pos x="857770" y="963790"/>
                </a:cxn>
                <a:cxn ang="0">
                  <a:pos x="849642" y="983373"/>
                </a:cxn>
                <a:cxn ang="0">
                  <a:pos x="830046" y="991501"/>
                </a:cxn>
                <a:cxn ang="0">
                  <a:pos x="69392" y="991844"/>
                </a:cxn>
                <a:cxn ang="0">
                  <a:pos x="55499" y="994498"/>
                </a:cxn>
                <a:cxn ang="0">
                  <a:pos x="48907" y="76657"/>
                </a:cxn>
                <a:cxn ang="0">
                  <a:pos x="57035" y="57061"/>
                </a:cxn>
                <a:cxn ang="0">
                  <a:pos x="76631" y="48933"/>
                </a:cxn>
                <a:cxn ang="0">
                  <a:pos x="517753" y="0"/>
                </a:cxn>
                <a:cxn ang="0">
                  <a:pos x="46837" y="6032"/>
                </a:cxn>
                <a:cxn ang="0">
                  <a:pos x="6032" y="46850"/>
                </a:cxn>
                <a:cxn ang="0">
                  <a:pos x="0" y="1172527"/>
                </a:cxn>
                <a:cxn ang="0">
                  <a:pos x="22466" y="1226693"/>
                </a:cxn>
                <a:cxn ang="0">
                  <a:pos x="76631" y="1249172"/>
                </a:cxn>
                <a:cxn ang="0">
                  <a:pos x="882230" y="1200238"/>
                </a:cxn>
                <a:cxn ang="0">
                  <a:pos x="65849" y="1198067"/>
                </a:cxn>
                <a:cxn ang="0">
                  <a:pos x="51092" y="1183309"/>
                </a:cxn>
                <a:cxn ang="0">
                  <a:pos x="48907" y="1068158"/>
                </a:cxn>
                <a:cxn ang="0">
                  <a:pos x="57035" y="1048562"/>
                </a:cxn>
                <a:cxn ang="0">
                  <a:pos x="76631" y="1040434"/>
                </a:cxn>
                <a:cxn ang="0">
                  <a:pos x="859853" y="1034402"/>
                </a:cxn>
                <a:cxn ang="0">
                  <a:pos x="900658" y="993597"/>
                </a:cxn>
                <a:cxn ang="0">
                  <a:pos x="906691" y="0"/>
                </a:cxn>
              </a:cxnLst>
              <a:rect l="T0" t="T1" r="T2" b="T3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213" name="object 15"/>
            <p:cNvSpPr>
              <a:spLocks noChangeArrowheads="1"/>
            </p:cNvSpPr>
            <p:nvPr/>
          </p:nvSpPr>
          <p:spPr bwMode="auto">
            <a:xfrm>
              <a:off x="660984" y="1199603"/>
              <a:ext cx="492759" cy="1014730"/>
            </a:xfrm>
            <a:custGeom>
              <a:avLst/>
              <a:gdLst>
                <a:gd name="T0" fmla="*/ 0 w 492759"/>
                <a:gd name="T1" fmla="*/ 0 h 1014730"/>
                <a:gd name="T2" fmla="*/ 492759 w 492759"/>
                <a:gd name="T3" fmla="*/ 1014730 h 1014730"/>
              </a:gdLst>
              <a:ahLst/>
              <a:cxnLst>
                <a:cxn ang="0">
                  <a:pos x="154927" y="965415"/>
                </a:cxn>
                <a:cxn ang="0">
                  <a:pos x="102743" y="965415"/>
                </a:cxn>
                <a:cxn ang="0">
                  <a:pos x="102743" y="1014349"/>
                </a:cxn>
                <a:cxn ang="0">
                  <a:pos x="154927" y="1014349"/>
                </a:cxn>
                <a:cxn ang="0">
                  <a:pos x="154927" y="965415"/>
                </a:cxn>
                <a:cxn ang="0">
                  <a:pos x="259295" y="965415"/>
                </a:cxn>
                <a:cxn ang="0">
                  <a:pos x="207111" y="965415"/>
                </a:cxn>
                <a:cxn ang="0">
                  <a:pos x="207111" y="1014349"/>
                </a:cxn>
                <a:cxn ang="0">
                  <a:pos x="259295" y="1014349"/>
                </a:cxn>
                <a:cxn ang="0">
                  <a:pos x="259295" y="965415"/>
                </a:cxn>
                <a:cxn ang="0">
                  <a:pos x="363664" y="965415"/>
                </a:cxn>
                <a:cxn ang="0">
                  <a:pos x="311480" y="965415"/>
                </a:cxn>
                <a:cxn ang="0">
                  <a:pos x="311480" y="1014349"/>
                </a:cxn>
                <a:cxn ang="0">
                  <a:pos x="363664" y="1014349"/>
                </a:cxn>
                <a:cxn ang="0">
                  <a:pos x="363664" y="965415"/>
                </a:cxn>
                <a:cxn ang="0">
                  <a:pos x="466394" y="313105"/>
                </a:cxn>
                <a:cxn ang="0">
                  <a:pos x="0" y="313105"/>
                </a:cxn>
                <a:cxn ang="0">
                  <a:pos x="0" y="466407"/>
                </a:cxn>
                <a:cxn ang="0">
                  <a:pos x="466394" y="466407"/>
                </a:cxn>
                <a:cxn ang="0">
                  <a:pos x="466394" y="313105"/>
                </a:cxn>
                <a:cxn ang="0">
                  <a:pos x="492493" y="50558"/>
                </a:cxn>
                <a:cxn ang="0">
                  <a:pos x="488518" y="30899"/>
                </a:cxn>
                <a:cxn ang="0">
                  <a:pos x="477672" y="14820"/>
                </a:cxn>
                <a:cxn ang="0">
                  <a:pos x="461594" y="3987"/>
                </a:cxn>
                <a:cxn ang="0">
                  <a:pos x="441934" y="0"/>
                </a:cxn>
                <a:cxn ang="0">
                  <a:pos x="337566" y="0"/>
                </a:cxn>
                <a:cxn ang="0">
                  <a:pos x="317906" y="3987"/>
                </a:cxn>
                <a:cxn ang="0">
                  <a:pos x="301840" y="14820"/>
                </a:cxn>
                <a:cxn ang="0">
                  <a:pos x="290995" y="30899"/>
                </a:cxn>
                <a:cxn ang="0">
                  <a:pos x="287007" y="50558"/>
                </a:cxn>
                <a:cxn ang="0">
                  <a:pos x="287007" y="257670"/>
                </a:cxn>
                <a:cxn ang="0">
                  <a:pos x="492493" y="257670"/>
                </a:cxn>
                <a:cxn ang="0">
                  <a:pos x="492493" y="50558"/>
                </a:cxn>
              </a:cxnLst>
              <a:rect l="T0" t="T1" r="T2" b="T3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grpSp>
        <p:nvGrpSpPr>
          <p:cNvPr id="3" name="object 16"/>
          <p:cNvGrpSpPr>
            <a:grpSpLocks/>
          </p:cNvGrpSpPr>
          <p:nvPr/>
        </p:nvGrpSpPr>
        <p:grpSpPr bwMode="auto">
          <a:xfrm>
            <a:off x="327025" y="5664200"/>
            <a:ext cx="2206625" cy="488950"/>
            <a:chOff x="320975" y="2634669"/>
            <a:chExt cx="1043940" cy="231775"/>
          </a:xfrm>
        </p:grpSpPr>
        <p:sp>
          <p:nvSpPr>
            <p:cNvPr id="51210" name="object 17"/>
            <p:cNvSpPr>
              <a:spLocks noChangeArrowheads="1"/>
            </p:cNvSpPr>
            <p:nvPr/>
          </p:nvSpPr>
          <p:spPr bwMode="auto">
            <a:xfrm>
              <a:off x="320975" y="2634669"/>
              <a:ext cx="1043940" cy="231775"/>
            </a:xfrm>
            <a:custGeom>
              <a:avLst/>
              <a:gdLst>
                <a:gd name="T0" fmla="*/ 0 w 1043940"/>
                <a:gd name="T1" fmla="*/ 0 h 231775"/>
                <a:gd name="T2" fmla="*/ 1043940 w 1043940"/>
                <a:gd name="T3" fmla="*/ 231775 h 231775"/>
              </a:gdLst>
              <a:ahLst/>
              <a:cxnLst>
                <a:cxn ang="0">
                  <a:pos x="989877" y="0"/>
                </a:cxn>
                <a:cxn ang="0">
                  <a:pos x="652305" y="0"/>
                </a:cxn>
                <a:cxn ang="0">
                  <a:pos x="652305" y="48930"/>
                </a:cxn>
                <a:cxn ang="0">
                  <a:pos x="940956" y="48930"/>
                </a:cxn>
                <a:cxn ang="0">
                  <a:pos x="940956" y="78277"/>
                </a:cxn>
                <a:cxn ang="0">
                  <a:pos x="94233" y="78277"/>
                </a:cxn>
                <a:cxn ang="0">
                  <a:pos x="42052" y="130463"/>
                </a:cxn>
                <a:cxn ang="0">
                  <a:pos x="0" y="130463"/>
                </a:cxn>
                <a:cxn ang="0">
                  <a:pos x="0" y="179391"/>
                </a:cxn>
                <a:cxn ang="0">
                  <a:pos x="42052" y="179391"/>
                </a:cxn>
                <a:cxn ang="0">
                  <a:pos x="94233" y="231576"/>
                </a:cxn>
                <a:cxn ang="0">
                  <a:pos x="678394" y="231576"/>
                </a:cxn>
                <a:cxn ang="0">
                  <a:pos x="678394" y="182648"/>
                </a:cxn>
                <a:cxn ang="0">
                  <a:pos x="114505" y="182648"/>
                </a:cxn>
                <a:cxn ang="0">
                  <a:pos x="86770" y="154926"/>
                </a:cxn>
                <a:cxn ang="0">
                  <a:pos x="114505" y="127209"/>
                </a:cxn>
                <a:cxn ang="0">
                  <a:pos x="989877" y="127209"/>
                </a:cxn>
                <a:cxn ang="0">
                  <a:pos x="989877" y="0"/>
                </a:cxn>
                <a:cxn ang="0">
                  <a:pos x="781138" y="127209"/>
                </a:cxn>
                <a:cxn ang="0">
                  <a:pos x="732210" y="127209"/>
                </a:cxn>
                <a:cxn ang="0">
                  <a:pos x="732210" y="231576"/>
                </a:cxn>
                <a:cxn ang="0">
                  <a:pos x="989877" y="231576"/>
                </a:cxn>
                <a:cxn ang="0">
                  <a:pos x="989877" y="182648"/>
                </a:cxn>
                <a:cxn ang="0">
                  <a:pos x="781138" y="182648"/>
                </a:cxn>
                <a:cxn ang="0">
                  <a:pos x="781138" y="127209"/>
                </a:cxn>
                <a:cxn ang="0">
                  <a:pos x="259293" y="127209"/>
                </a:cxn>
                <a:cxn ang="0">
                  <a:pos x="210366" y="127209"/>
                </a:cxn>
                <a:cxn ang="0">
                  <a:pos x="210366" y="182648"/>
                </a:cxn>
                <a:cxn ang="0">
                  <a:pos x="259293" y="182648"/>
                </a:cxn>
                <a:cxn ang="0">
                  <a:pos x="259293" y="127209"/>
                </a:cxn>
                <a:cxn ang="0">
                  <a:pos x="989877" y="127209"/>
                </a:cxn>
                <a:cxn ang="0">
                  <a:pos x="940956" y="127209"/>
                </a:cxn>
                <a:cxn ang="0">
                  <a:pos x="940956" y="182648"/>
                </a:cxn>
                <a:cxn ang="0">
                  <a:pos x="989877" y="182648"/>
                </a:cxn>
                <a:cxn ang="0">
                  <a:pos x="989877" y="179391"/>
                </a:cxn>
                <a:cxn ang="0">
                  <a:pos x="1043687" y="179391"/>
                </a:cxn>
                <a:cxn ang="0">
                  <a:pos x="1043687" y="130463"/>
                </a:cxn>
                <a:cxn ang="0">
                  <a:pos x="989877" y="130463"/>
                </a:cxn>
                <a:cxn ang="0">
                  <a:pos x="989877" y="127209"/>
                </a:cxn>
              </a:cxnLst>
              <a:rect l="T0" t="T1" r="T2" b="T3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211" name="object 18"/>
            <p:cNvSpPr>
              <a:spLocks noChangeArrowheads="1"/>
            </p:cNvSpPr>
            <p:nvPr/>
          </p:nvSpPr>
          <p:spPr bwMode="auto">
            <a:xfrm>
              <a:off x="1053186" y="2712947"/>
              <a:ext cx="257810" cy="153670"/>
            </a:xfrm>
            <a:custGeom>
              <a:avLst/>
              <a:gdLst>
                <a:gd name="T0" fmla="*/ 0 w 257809"/>
                <a:gd name="T1" fmla="*/ 0 h 153669"/>
                <a:gd name="T2" fmla="*/ 257809 w 257809"/>
                <a:gd name="T3" fmla="*/ 153669 h 153669"/>
              </a:gdLst>
              <a:ahLst/>
              <a:cxnLst>
                <a:cxn ang="0">
                  <a:pos x="257666" y="0"/>
                </a:cxn>
                <a:cxn ang="0">
                  <a:pos x="0" y="0"/>
                </a:cxn>
                <a:cxn ang="0">
                  <a:pos x="0" y="153299"/>
                </a:cxn>
                <a:cxn ang="0">
                  <a:pos x="257666" y="153299"/>
                </a:cxn>
                <a:cxn ang="0">
                  <a:pos x="257666" y="0"/>
                </a:cxn>
              </a:cxnLst>
              <a:rect l="T0" t="T1" r="T2" b="T3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21" name="Заголовок 1"/>
          <p:cNvSpPr txBox="1">
            <a:spLocks/>
          </p:cNvSpPr>
          <p:nvPr/>
        </p:nvSpPr>
        <p:spPr>
          <a:xfrm>
            <a:off x="2567417" y="1110653"/>
            <a:ext cx="9204325" cy="4237038"/>
          </a:xfrm>
          <a:prstGeom prst="rect">
            <a:avLst/>
          </a:prstGeom>
        </p:spPr>
        <p:txBody>
          <a:bodyPr lIns="91438" tIns="45719" rIns="91438" bIns="45719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indent="-742950" algn="just">
              <a:buFontTx/>
              <a:buAutoNum type="arabicPeriod"/>
            </a:pP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Darslikning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58- 62-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sahifalaridagi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25-26-§ “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Tabiiy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geografik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o‘lkalari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Materik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aholisi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tabiatga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ta’siri</a:t>
            </a:r>
            <a:r>
              <a:rPr lang="es-ES" sz="40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mavzularini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o‘qish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savollarga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yozish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742950" indent="-742950" algn="just">
              <a:buFontTx/>
              <a:buAutoNum type="arabicPeriod"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742950" indent="-742950" algn="just">
              <a:buAutoNum type="arabicPeriod"/>
            </a:pP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Yozuvsiz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xaritaga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Afrika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milliy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bog‘lari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qo‘riqxonalarini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tushirish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 </a:t>
            </a:r>
          </a:p>
        </p:txBody>
      </p:sp>
      <p:sp>
        <p:nvSpPr>
          <p:cNvPr id="51208" name="Прямоугольник 22"/>
          <p:cNvSpPr>
            <a:spLocks noChangeArrowheads="1"/>
          </p:cNvSpPr>
          <p:nvPr/>
        </p:nvSpPr>
        <p:spPr bwMode="auto">
          <a:xfrm>
            <a:off x="457200" y="28575"/>
            <a:ext cx="11404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8" tIns="45719" rIns="91438" bIns="45719">
            <a:spAutoFit/>
          </a:bodyPr>
          <a:lstStyle/>
          <a:p>
            <a:pPr algn="ctr"/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alt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Рисунок 13" descr="question_mark_PNG5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173644" y="5359101"/>
            <a:ext cx="1447006" cy="1447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527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26999" y="17610"/>
            <a:ext cx="11925301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Afrika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materigining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tabiat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zonalari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26481" y="1091524"/>
            <a:ext cx="4591051" cy="1042751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8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5164667" y="996496"/>
            <a:ext cx="6957242" cy="1390428"/>
          </a:xfrm>
          <a:prstGeom prst="wedgeRectCallout">
            <a:avLst>
              <a:gd name="adj1" fmla="val -54577"/>
              <a:gd name="adj2" fmla="val -17432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</a:t>
            </a:r>
            <a:r>
              <a:rPr lang="en-US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kunlik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keskin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o‘zgaradi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Kunduzi</a:t>
            </a:r>
            <a:r>
              <a:rPr lang="en-US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lang="en-US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 +50°C 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2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kechasi</a:t>
            </a:r>
            <a:r>
              <a:rPr lang="en-US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0°C 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pasayadi</a:t>
            </a:r>
            <a:r>
              <a:rPr lang="en-US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ая выноска 11"/>
          <p:cNvSpPr/>
          <p:nvPr/>
        </p:nvSpPr>
        <p:spPr>
          <a:xfrm>
            <a:off x="6335183" y="2413000"/>
            <a:ext cx="5401734" cy="1295400"/>
          </a:xfrm>
          <a:prstGeom prst="wedgeRectCallout">
            <a:avLst>
              <a:gd name="adj1" fmla="val -66128"/>
              <a:gd name="adj2" fmla="val -47990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Chirindisiz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qumoq</a:t>
            </a:r>
            <a:r>
              <a:rPr lang="en-US" sz="2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2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tuproqlari</a:t>
            </a:r>
            <a:r>
              <a:rPr lang="en-US" sz="2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sho‘rxok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</a:t>
            </a:r>
            <a:r>
              <a:rPr lang="en-US" sz="2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</a:t>
            </a:r>
            <a:r>
              <a:rPr lang="en-US" sz="2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shakllangan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ая выноска 12"/>
          <p:cNvSpPr/>
          <p:nvPr/>
        </p:nvSpPr>
        <p:spPr>
          <a:xfrm>
            <a:off x="296330" y="3933103"/>
            <a:ext cx="4521202" cy="2535430"/>
          </a:xfrm>
          <a:prstGeom prst="wedgeRectCallout">
            <a:avLst>
              <a:gd name="adj1" fmla="val 21470"/>
              <a:gd name="adj2" fmla="val -62464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O‘simligi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Sho‘ra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shuvoq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saksovul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yulg‘un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buta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akatsiya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velvichiya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3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ая выноска 13"/>
          <p:cNvSpPr/>
          <p:nvPr/>
        </p:nvSpPr>
        <p:spPr>
          <a:xfrm>
            <a:off x="5164667" y="3933103"/>
            <a:ext cx="6887633" cy="2310725"/>
          </a:xfrm>
          <a:prstGeom prst="wedgeRectCallout">
            <a:avLst>
              <a:gd name="adj1" fmla="val -41020"/>
              <a:gd name="adj2" fmla="val -58477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Hayvonot</a:t>
            </a:r>
            <a:r>
              <a:rPr lang="en-US" sz="3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olami</a:t>
            </a:r>
            <a:r>
              <a:rPr lang="en-US" sz="3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antilopa</a:t>
            </a:r>
            <a:r>
              <a:rPr lang="en-US" sz="3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giyena</a:t>
            </a:r>
            <a:r>
              <a:rPr lang="en-US" sz="3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chipor</a:t>
            </a:r>
            <a:r>
              <a:rPr lang="en-US" sz="3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sirtlon</a:t>
            </a:r>
            <a:r>
              <a:rPr lang="en-US" sz="3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3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tulki</a:t>
            </a:r>
            <a:r>
              <a:rPr lang="en-US" sz="3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en-US" sz="3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chiyabo‘ri</a:t>
            </a:r>
            <a:r>
              <a:rPr lang="en-US" sz="3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tuya</a:t>
            </a:r>
            <a:r>
              <a:rPr lang="en-US" sz="3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kaltakesak</a:t>
            </a:r>
            <a:r>
              <a:rPr lang="en-US" sz="3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echkemar</a:t>
            </a:r>
            <a:r>
              <a:rPr lang="en-US" sz="3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toshbaqa</a:t>
            </a:r>
            <a:r>
              <a:rPr lang="en-US" sz="3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226481" y="1091523"/>
            <a:ext cx="4591051" cy="1042751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cho‘llar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ая выноска 3"/>
          <p:cNvSpPr/>
          <p:nvPr/>
        </p:nvSpPr>
        <p:spPr>
          <a:xfrm>
            <a:off x="226482" y="2386923"/>
            <a:ext cx="5107519" cy="1177543"/>
          </a:xfrm>
          <a:prstGeom prst="wedgeRectCallout">
            <a:avLst>
              <a:gd name="adj1" fmla="val -21653"/>
              <a:gd name="adj2" fmla="val -74639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100 mm 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qismlarida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yog‘maydi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880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5878C00-F2C9-4761-9D34-BF9461E233D9}"/>
              </a:ext>
            </a:extLst>
          </p:cNvPr>
          <p:cNvSpPr txBox="1"/>
          <p:nvPr/>
        </p:nvSpPr>
        <p:spPr>
          <a:xfrm>
            <a:off x="3" y="-30176"/>
            <a:ext cx="12171502" cy="918703"/>
          </a:xfrm>
          <a:prstGeom prst="rect">
            <a:avLst/>
          </a:prstGeom>
          <a:solidFill>
            <a:srgbClr val="0070C0"/>
          </a:solidFill>
        </p:spPr>
        <p:txBody>
          <a:bodyPr wrap="square" lIns="193540" tIns="96769" rIns="193540" bIns="96769" rtlCol="0">
            <a:spAutoFit/>
          </a:bodyPr>
          <a:lstStyle/>
          <a:p>
            <a:pPr algn="ctr"/>
            <a:endParaRPr lang="en-US" sz="47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9EF07B66-D4A0-4714-A872-B8875E7249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95" t="5844" r="6720"/>
          <a:stretch/>
        </p:blipFill>
        <p:spPr>
          <a:xfrm rot="16200000">
            <a:off x="3473376" y="-2281966"/>
            <a:ext cx="5657142" cy="12017178"/>
          </a:xfrm>
          <a:prstGeom prst="rect">
            <a:avLst/>
          </a:prstGeom>
        </p:spPr>
      </p:pic>
      <p:pic>
        <p:nvPicPr>
          <p:cNvPr id="5" name="Picture 4" descr="Как в старину назывался заповедный, непроходимый лес? Vovet.r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25" y="1154037"/>
            <a:ext cx="2513542" cy="2196824"/>
          </a:xfrm>
          <a:prstGeom prst="ellipse">
            <a:avLst/>
          </a:prstGeom>
          <a:ln w="190500" cap="rnd">
            <a:noFill/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Сахара стала пустыней из-за человека | Пикабу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4138060"/>
            <a:ext cx="2514600" cy="2197654"/>
          </a:xfrm>
          <a:prstGeom prst="ellipse">
            <a:avLst/>
          </a:prstGeom>
          <a:ln w="190500" cap="rnd">
            <a:noFill/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Саванны Африки - фото национального парка / Масаи Мара - национальный парк  Кении / Национальные парки и заповедники / Достопримечательности / Кения /  Фоторепортажи - Туры и отдых - специальные предложения зим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4715" y="1369345"/>
            <a:ext cx="2455685" cy="2050912"/>
          </a:xfrm>
          <a:prstGeom prst="ellipse">
            <a:avLst/>
          </a:prstGeom>
          <a:ln w="190500" cap="rnd">
            <a:noFill/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Горы Атлас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1" y="4138060"/>
            <a:ext cx="2593560" cy="2188339"/>
          </a:xfrm>
          <a:prstGeom prst="ellipse">
            <a:avLst/>
          </a:prstGeom>
          <a:ln w="190500" cap="rnd">
            <a:noFill/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Без самосвала (Юрий Маркин -Сентябрь) / Стихи.ру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3260" y="4096575"/>
            <a:ext cx="2524355" cy="2146854"/>
          </a:xfrm>
          <a:prstGeom prst="ellipse">
            <a:avLst/>
          </a:prstGeom>
          <a:ln w="190500" cap="rnd">
            <a:noFill/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8"/>
          <a:srcRect t="5802" r="71459" b="42346"/>
          <a:stretch/>
        </p:blipFill>
        <p:spPr>
          <a:xfrm>
            <a:off x="9282997" y="888527"/>
            <a:ext cx="2293389" cy="2343609"/>
          </a:xfrm>
          <a:prstGeom prst="rect">
            <a:avLst/>
          </a:prstGeom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0"/>
          <a:stretch/>
        </p:blipFill>
        <p:spPr bwMode="auto">
          <a:xfrm>
            <a:off x="126271" y="982134"/>
            <a:ext cx="1888366" cy="2540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36258" y="2585805"/>
            <a:ext cx="13812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kern="0" spc="21" dirty="0" err="1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Ekvatorial</a:t>
            </a:r>
            <a:r>
              <a:rPr lang="en-US" b="1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b="1" kern="0" spc="21" dirty="0" err="1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331205" y="2862804"/>
            <a:ext cx="14427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kern="0" spc="21" dirty="0" err="1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Savannalar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73446" y="5473983"/>
            <a:ext cx="15694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kern="0" spc="21" dirty="0" err="1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Chala</a:t>
            </a:r>
            <a:r>
              <a:rPr lang="en-US" b="1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kern="0" spc="21" dirty="0" err="1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b="1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b="1" kern="0" spc="21" dirty="0" err="1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kern="0" spc="21" dirty="0" err="1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cho‘llar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536483" y="5475958"/>
            <a:ext cx="14453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kern="0" spc="21" dirty="0" err="1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</a:t>
            </a:r>
            <a:r>
              <a:rPr lang="en-US" b="1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b="1" kern="0" spc="21" dirty="0" err="1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2646" y="4521199"/>
            <a:ext cx="1385750" cy="2175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26999" y="17610"/>
            <a:ext cx="11925301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Afrika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materigining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tabiat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zonalari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3985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object 6"/>
          <p:cNvSpPr/>
          <p:nvPr/>
        </p:nvSpPr>
        <p:spPr>
          <a:xfrm>
            <a:off x="3212671" y="2066306"/>
            <a:ext cx="2740829" cy="2766951"/>
          </a:xfrm>
          <a:custGeom>
            <a:avLst/>
            <a:gdLst/>
            <a:ahLst/>
            <a:cxnLst/>
            <a:rect l="l" t="t" r="r" b="b"/>
            <a:pathLst>
              <a:path w="1572895" h="1610360">
                <a:moveTo>
                  <a:pt x="0" y="1609852"/>
                </a:moveTo>
                <a:lnTo>
                  <a:pt x="1572386" y="1609852"/>
                </a:lnTo>
                <a:lnTo>
                  <a:pt x="1572386" y="0"/>
                </a:lnTo>
                <a:lnTo>
                  <a:pt x="0" y="0"/>
                </a:lnTo>
                <a:lnTo>
                  <a:pt x="0" y="1609852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7"/>
          <p:cNvSpPr/>
          <p:nvPr/>
        </p:nvSpPr>
        <p:spPr>
          <a:xfrm>
            <a:off x="238585" y="1205960"/>
            <a:ext cx="11714829" cy="406649"/>
          </a:xfrm>
          <a:custGeom>
            <a:avLst/>
            <a:gdLst/>
            <a:ahLst/>
            <a:cxnLst/>
            <a:rect l="l" t="t" r="r" b="b"/>
            <a:pathLst>
              <a:path w="4895850" h="192404">
                <a:moveTo>
                  <a:pt x="4895596" y="0"/>
                </a:moveTo>
                <a:lnTo>
                  <a:pt x="0" y="0"/>
                </a:lnTo>
                <a:lnTo>
                  <a:pt x="0" y="192011"/>
                </a:lnTo>
                <a:lnTo>
                  <a:pt x="4895596" y="192011"/>
                </a:lnTo>
                <a:lnTo>
                  <a:pt x="4895596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0"/>
          <p:cNvSpPr/>
          <p:nvPr/>
        </p:nvSpPr>
        <p:spPr>
          <a:xfrm>
            <a:off x="275451" y="1724971"/>
            <a:ext cx="2746362" cy="3410212"/>
          </a:xfrm>
          <a:custGeom>
            <a:avLst/>
            <a:gdLst/>
            <a:ahLst/>
            <a:cxnLst/>
            <a:rect l="l" t="t" r="r" b="b"/>
            <a:pathLst>
              <a:path w="1576070" h="1613535">
                <a:moveTo>
                  <a:pt x="0" y="1613027"/>
                </a:moveTo>
                <a:lnTo>
                  <a:pt x="1575562" y="1613027"/>
                </a:lnTo>
                <a:lnTo>
                  <a:pt x="1575562" y="0"/>
                </a:lnTo>
                <a:lnTo>
                  <a:pt x="0" y="0"/>
                </a:lnTo>
                <a:lnTo>
                  <a:pt x="0" y="1613027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4"/>
          <p:cNvSpPr/>
          <p:nvPr/>
        </p:nvSpPr>
        <p:spPr>
          <a:xfrm>
            <a:off x="9186273" y="1973942"/>
            <a:ext cx="2746362" cy="2946401"/>
          </a:xfrm>
          <a:custGeom>
            <a:avLst/>
            <a:gdLst/>
            <a:ahLst/>
            <a:cxnLst/>
            <a:rect l="l" t="t" r="r" b="b"/>
            <a:pathLst>
              <a:path w="1576070" h="1613535">
                <a:moveTo>
                  <a:pt x="0" y="1613027"/>
                </a:moveTo>
                <a:lnTo>
                  <a:pt x="1575562" y="1613027"/>
                </a:lnTo>
                <a:lnTo>
                  <a:pt x="1575562" y="0"/>
                </a:lnTo>
                <a:lnTo>
                  <a:pt x="0" y="0"/>
                </a:lnTo>
                <a:lnTo>
                  <a:pt x="0" y="1613027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5"/>
          <p:cNvSpPr txBox="1"/>
          <p:nvPr/>
        </p:nvSpPr>
        <p:spPr>
          <a:xfrm>
            <a:off x="74696" y="5383012"/>
            <a:ext cx="3135938" cy="1013393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 lvl="0" algn="ctr">
              <a:spcBef>
                <a:spcPts val="222"/>
              </a:spcBef>
            </a:pP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o‘lkalari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38524" y="-6782"/>
            <a:ext cx="591396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O‘rganamiz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…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object 14"/>
          <p:cNvSpPr/>
          <p:nvPr/>
        </p:nvSpPr>
        <p:spPr>
          <a:xfrm>
            <a:off x="6251090" y="1723894"/>
            <a:ext cx="2746362" cy="3410212"/>
          </a:xfrm>
          <a:custGeom>
            <a:avLst/>
            <a:gdLst/>
            <a:ahLst/>
            <a:cxnLst/>
            <a:rect l="l" t="t" r="r" b="b"/>
            <a:pathLst>
              <a:path w="1576070" h="1613535">
                <a:moveTo>
                  <a:pt x="0" y="1613027"/>
                </a:moveTo>
                <a:lnTo>
                  <a:pt x="1575562" y="1613027"/>
                </a:lnTo>
                <a:lnTo>
                  <a:pt x="1575562" y="0"/>
                </a:lnTo>
                <a:lnTo>
                  <a:pt x="0" y="0"/>
                </a:lnTo>
                <a:lnTo>
                  <a:pt x="0" y="1613027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15"/>
          <p:cNvSpPr txBox="1"/>
          <p:nvPr/>
        </p:nvSpPr>
        <p:spPr>
          <a:xfrm>
            <a:off x="6235006" y="5366024"/>
            <a:ext cx="2737509" cy="1013393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3200" b="1" spc="-32" dirty="0" err="1" smtClean="0">
                <a:latin typeface="Arial"/>
                <a:cs typeface="Arial"/>
              </a:rPr>
              <a:t>Insonning</a:t>
            </a:r>
            <a:r>
              <a:rPr lang="en-US" sz="3200" b="1" spc="-32" dirty="0" smtClean="0">
                <a:latin typeface="Arial"/>
                <a:cs typeface="Arial"/>
              </a:rPr>
              <a:t> </a:t>
            </a:r>
            <a:r>
              <a:rPr lang="en-US" sz="3200" b="1" spc="-32" dirty="0" err="1" smtClean="0">
                <a:latin typeface="Arial"/>
                <a:cs typeface="Arial"/>
              </a:rPr>
              <a:t>tabiatga</a:t>
            </a:r>
            <a:r>
              <a:rPr lang="en-US" sz="3200" b="1" spc="-32" dirty="0" smtClean="0">
                <a:latin typeface="Arial"/>
                <a:cs typeface="Arial"/>
              </a:rPr>
              <a:t> </a:t>
            </a:r>
            <a:r>
              <a:rPr lang="en-US" sz="3200" b="1" spc="-32" dirty="0" err="1" smtClean="0">
                <a:latin typeface="Arial"/>
                <a:cs typeface="Arial"/>
              </a:rPr>
              <a:t>ta’siri</a:t>
            </a:r>
            <a:endParaRPr lang="en-US" sz="3200" b="1" spc="-32" dirty="0">
              <a:latin typeface="Arial"/>
              <a:cs typeface="Arial"/>
            </a:endParaRPr>
          </a:p>
        </p:txBody>
      </p:sp>
      <p:sp>
        <p:nvSpPr>
          <p:cNvPr id="25" name="object 15"/>
          <p:cNvSpPr txBox="1"/>
          <p:nvPr/>
        </p:nvSpPr>
        <p:spPr>
          <a:xfrm>
            <a:off x="2958941" y="4930889"/>
            <a:ext cx="2994559" cy="520950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3200" b="1" spc="-32" dirty="0" err="1" smtClean="0">
                <a:latin typeface="Arial"/>
                <a:cs typeface="Arial"/>
              </a:rPr>
              <a:t>Afrika</a:t>
            </a:r>
            <a:r>
              <a:rPr lang="en-US" sz="3200" b="1" spc="-32" dirty="0" smtClean="0">
                <a:latin typeface="Arial"/>
                <a:cs typeface="Arial"/>
              </a:rPr>
              <a:t> </a:t>
            </a:r>
            <a:r>
              <a:rPr lang="en-US" sz="3200" b="1" spc="-32" dirty="0" err="1" smtClean="0">
                <a:latin typeface="Arial"/>
                <a:cs typeface="Arial"/>
              </a:rPr>
              <a:t>aholisi</a:t>
            </a:r>
            <a:endParaRPr lang="en-US" sz="3200" b="1" spc="-32" dirty="0">
              <a:latin typeface="Arial"/>
              <a:cs typeface="Arial"/>
            </a:endParaRPr>
          </a:p>
        </p:txBody>
      </p:sp>
      <p:sp>
        <p:nvSpPr>
          <p:cNvPr id="26" name="object 15"/>
          <p:cNvSpPr txBox="1"/>
          <p:nvPr/>
        </p:nvSpPr>
        <p:spPr>
          <a:xfrm>
            <a:off x="9218372" y="4990255"/>
            <a:ext cx="2755076" cy="1505835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3200" b="1" spc="-32" dirty="0" err="1" smtClean="0">
                <a:latin typeface="Arial"/>
                <a:cs typeface="Arial"/>
              </a:rPr>
              <a:t>Tabiatni</a:t>
            </a:r>
            <a:r>
              <a:rPr lang="en-US" sz="3200" b="1" spc="-32" dirty="0" smtClean="0">
                <a:latin typeface="Arial"/>
                <a:cs typeface="Arial"/>
              </a:rPr>
              <a:t> </a:t>
            </a:r>
            <a:r>
              <a:rPr lang="en-US" sz="3200" b="1" spc="-32" dirty="0" err="1" smtClean="0">
                <a:latin typeface="Arial"/>
                <a:cs typeface="Arial"/>
              </a:rPr>
              <a:t>muhofaza</a:t>
            </a:r>
            <a:r>
              <a:rPr lang="en-US" sz="3200" b="1" spc="-32" dirty="0" smtClean="0">
                <a:latin typeface="Arial"/>
                <a:cs typeface="Arial"/>
              </a:rPr>
              <a:t> </a:t>
            </a:r>
            <a:r>
              <a:rPr lang="en-US" sz="3200" b="1" spc="-32" dirty="0" err="1" smtClean="0">
                <a:latin typeface="Arial"/>
                <a:cs typeface="Arial"/>
              </a:rPr>
              <a:t>qilish</a:t>
            </a:r>
            <a:endParaRPr lang="en-US" sz="3200" b="1" spc="-32" dirty="0">
              <a:latin typeface="Arial"/>
              <a:cs typeface="Arial"/>
            </a:endParaRPr>
          </a:p>
        </p:txBody>
      </p:sp>
      <p:pic>
        <p:nvPicPr>
          <p:cNvPr id="13" name="Picture 4" descr="Природа Марокк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451" y="1731957"/>
            <a:ext cx="2746362" cy="3651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африка народы - Самое интересное в блогах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0634" y="2066306"/>
            <a:ext cx="2731167" cy="2780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Afrikada oxirgi 25 yil ichida chigirtkaning eng katta ko'lamli yopirilishi  kuzatilmoqd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8" r="28610"/>
          <a:stretch/>
        </p:blipFill>
        <p:spPr bwMode="auto">
          <a:xfrm>
            <a:off x="6235006" y="1677328"/>
            <a:ext cx="2758020" cy="3577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Проблема охраны природы Африки - презентация к уроку Географии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93" r="4178"/>
          <a:stretch/>
        </p:blipFill>
        <p:spPr bwMode="auto">
          <a:xfrm>
            <a:off x="9182777" y="1941673"/>
            <a:ext cx="2770637" cy="3010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8825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5878C00-F2C9-4761-9D34-BF9461E233D9}"/>
              </a:ext>
            </a:extLst>
          </p:cNvPr>
          <p:cNvSpPr txBox="1"/>
          <p:nvPr/>
        </p:nvSpPr>
        <p:spPr>
          <a:xfrm>
            <a:off x="3" y="-30176"/>
            <a:ext cx="12171502" cy="918703"/>
          </a:xfrm>
          <a:prstGeom prst="rect">
            <a:avLst/>
          </a:prstGeom>
          <a:solidFill>
            <a:srgbClr val="0070C0"/>
          </a:solidFill>
        </p:spPr>
        <p:txBody>
          <a:bodyPr wrap="square" lIns="193540" tIns="96769" rIns="193540" bIns="96769" rtlCol="0">
            <a:spAutoFit/>
          </a:bodyPr>
          <a:lstStyle/>
          <a:p>
            <a:pPr algn="ctr"/>
            <a:endParaRPr lang="en-US" sz="47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9EF07B66-D4A0-4714-A872-B8875E7249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95" t="5844" r="6720"/>
          <a:stretch/>
        </p:blipFill>
        <p:spPr>
          <a:xfrm rot="16200000">
            <a:off x="4036328" y="-2237954"/>
            <a:ext cx="5657142" cy="1201717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t="5802" r="71459" b="42346"/>
          <a:stretch/>
        </p:blipFill>
        <p:spPr>
          <a:xfrm>
            <a:off x="9455951" y="899527"/>
            <a:ext cx="2293389" cy="234360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090263" y="1556866"/>
            <a:ext cx="1887248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8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endParaRPr lang="en-US" sz="2800" b="1" kern="0" spc="2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o‘lkalari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2646" y="4521199"/>
            <a:ext cx="1385750" cy="2175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6583045" y="1864643"/>
            <a:ext cx="203151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32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Afrika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227454" y="4683650"/>
            <a:ext cx="1937453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endParaRPr lang="en-US" sz="3200" b="1" kern="0" spc="2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Afrika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875911" y="4626061"/>
            <a:ext cx="170713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endParaRPr lang="en-US" sz="3200" b="1" kern="0" spc="2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Afrika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576331" y="4626061"/>
            <a:ext cx="175041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endParaRPr lang="en-US" sz="3200" b="1" kern="0" spc="2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Afrika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26271" y="-27220"/>
            <a:ext cx="11925301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Tabiiy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geografik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o‘lkalari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2050" name="Picture 2" descr="Fil:Африка-regions.png – Wikipedi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14" y="942063"/>
            <a:ext cx="2451097" cy="2664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864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>
                <a:solidFill>
                  <a:sysClr val="window" lastClr="FFFFFF"/>
                </a:solidFill>
              </a:rPr>
              <a:t>Tabiiy</a:t>
            </a:r>
            <a:r>
              <a:rPr lang="en-US" sz="5400" kern="0" spc="21" dirty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>
                <a:solidFill>
                  <a:sysClr val="window" lastClr="FFFFFF"/>
                </a:solidFill>
              </a:rPr>
              <a:t>geografik</a:t>
            </a:r>
            <a:r>
              <a:rPr lang="en-US" sz="5400" kern="0" spc="21" dirty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>
                <a:solidFill>
                  <a:sysClr val="window" lastClr="FFFFFF"/>
                </a:solidFill>
              </a:rPr>
              <a:t>o‘lkalari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1026" name="Picture 2" descr="Северная африка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78"/>
          <a:stretch/>
        </p:blipFill>
        <p:spPr bwMode="auto">
          <a:xfrm>
            <a:off x="151872" y="1046769"/>
            <a:ext cx="5930900" cy="2746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Регионы Северной Африк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420" y="3896365"/>
            <a:ext cx="5818801" cy="2857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420" y="1046769"/>
            <a:ext cx="5818801" cy="2746376"/>
          </a:xfrm>
          <a:prstGeom prst="rect">
            <a:avLst/>
          </a:prstGeom>
        </p:spPr>
      </p:pic>
      <p:pic>
        <p:nvPicPr>
          <p:cNvPr id="7172" name="Picture 4" descr="10 достопримечательностей ЮАР, которые стоит посетить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72" y="3896365"/>
            <a:ext cx="5930900" cy="2789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5484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5204</TotalTime>
  <Words>1077</Words>
  <Application>Microsoft Office PowerPoint</Application>
  <PresentationFormat>Широкоэкранный</PresentationFormat>
  <Paragraphs>206</Paragraphs>
  <Slides>46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53" baseType="lpstr">
      <vt:lpstr>Arial</vt:lpstr>
      <vt:lpstr>Calibri</vt:lpstr>
      <vt:lpstr>Calibri Light</vt:lpstr>
      <vt:lpstr>Tahoma</vt:lpstr>
      <vt:lpstr>TimesTAD</vt:lpstr>
      <vt:lpstr>Тема Office</vt:lpstr>
      <vt:lpstr>Image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User</cp:lastModifiedBy>
  <cp:revision>957</cp:revision>
  <dcterms:created xsi:type="dcterms:W3CDTF">2020-04-09T12:18:10Z</dcterms:created>
  <dcterms:modified xsi:type="dcterms:W3CDTF">2020-10-30T07:19:38Z</dcterms:modified>
</cp:coreProperties>
</file>