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00" r:id="rId2"/>
    <p:sldId id="522" r:id="rId3"/>
    <p:sldId id="418" r:id="rId4"/>
    <p:sldId id="540" r:id="rId5"/>
    <p:sldId id="512" r:id="rId6"/>
    <p:sldId id="539" r:id="rId7"/>
    <p:sldId id="466" r:id="rId8"/>
    <p:sldId id="523" r:id="rId9"/>
    <p:sldId id="524" r:id="rId10"/>
    <p:sldId id="525" r:id="rId11"/>
    <p:sldId id="513" r:id="rId12"/>
    <p:sldId id="514" r:id="rId13"/>
    <p:sldId id="527" r:id="rId14"/>
    <p:sldId id="526" r:id="rId15"/>
    <p:sldId id="530" r:id="rId16"/>
    <p:sldId id="531" r:id="rId17"/>
    <p:sldId id="528" r:id="rId18"/>
    <p:sldId id="532" r:id="rId19"/>
    <p:sldId id="534" r:id="rId20"/>
    <p:sldId id="515" r:id="rId21"/>
    <p:sldId id="403" r:id="rId22"/>
    <p:sldId id="537" r:id="rId23"/>
    <p:sldId id="529" r:id="rId24"/>
    <p:sldId id="538" r:id="rId25"/>
    <p:sldId id="542" r:id="rId26"/>
    <p:sldId id="546" r:id="rId27"/>
    <p:sldId id="548" r:id="rId28"/>
    <p:sldId id="543" r:id="rId29"/>
    <p:sldId id="544" r:id="rId30"/>
    <p:sldId id="549" r:id="rId31"/>
    <p:sldId id="555" r:id="rId32"/>
    <p:sldId id="550" r:id="rId33"/>
    <p:sldId id="551" r:id="rId34"/>
    <p:sldId id="545" r:id="rId35"/>
    <p:sldId id="552" r:id="rId36"/>
    <p:sldId id="487" r:id="rId37"/>
    <p:sldId id="41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522"/>
            <p14:sldId id="418"/>
            <p14:sldId id="540"/>
            <p14:sldId id="512"/>
            <p14:sldId id="539"/>
            <p14:sldId id="466"/>
            <p14:sldId id="523"/>
            <p14:sldId id="524"/>
            <p14:sldId id="525"/>
            <p14:sldId id="513"/>
            <p14:sldId id="514"/>
            <p14:sldId id="527"/>
            <p14:sldId id="526"/>
            <p14:sldId id="530"/>
            <p14:sldId id="531"/>
            <p14:sldId id="528"/>
            <p14:sldId id="532"/>
            <p14:sldId id="534"/>
            <p14:sldId id="515"/>
            <p14:sldId id="403"/>
            <p14:sldId id="537"/>
            <p14:sldId id="529"/>
            <p14:sldId id="538"/>
            <p14:sldId id="542"/>
            <p14:sldId id="546"/>
            <p14:sldId id="548"/>
            <p14:sldId id="543"/>
            <p14:sldId id="544"/>
            <p14:sldId id="549"/>
            <p14:sldId id="555"/>
            <p14:sldId id="550"/>
            <p14:sldId id="551"/>
            <p14:sldId id="545"/>
            <p14:sldId id="552"/>
            <p14:sldId id="487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7FE"/>
    <a:srgbClr val="00DBFF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85270" autoAdjust="0"/>
  </p:normalViewPr>
  <p:slideViewPr>
    <p:cSldViewPr snapToGrid="0">
      <p:cViewPr varScale="1">
        <p:scale>
          <a:sx n="60" d="100"/>
          <a:sy n="60" d="100"/>
        </p:scale>
        <p:origin x="129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o‘rni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O‘rganilish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00B05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relyefi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C3E2A0C7-492D-4F99-9FBD-DB626D169721}">
      <dgm:prSet custT="1"/>
      <dgm:spPr>
        <a:solidFill>
          <a:srgbClr val="00B05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oqimlari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/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/>
        </a:p>
      </dgm:t>
    </dgm:pt>
    <dgm:pt modelId="{6B73165C-8E17-4B12-B343-B3E902D0A277}">
      <dgm:prSet custT="1"/>
      <dgm:spPr>
        <a:solidFill>
          <a:srgbClr val="00B050"/>
        </a:solidFill>
      </dgm:spPr>
      <dgm:t>
        <a:bodyPr/>
        <a:lstStyle/>
        <a:p>
          <a:r>
            <a:rPr lang="en-US" sz="31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Organizmlari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/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1371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50A99-23E7-41E9-B119-85EA8536B7D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11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17.jpeg"/><Relationship Id="rId4" Type="http://schemas.openxmlformats.org/officeDocument/2006/relationships/image" Target="../media/image30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7335" y="2400610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7335" y="4383511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81100" y="2428779"/>
            <a:ext cx="7781827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7200" b="1" dirty="0" err="1" smtClean="0">
                <a:solidFill>
                  <a:srgbClr val="0033CC"/>
                </a:solidFill>
                <a:latin typeface="Arial"/>
                <a:cs typeface="Arial"/>
              </a:rPr>
              <a:t>Mavzu</a:t>
            </a:r>
            <a:r>
              <a:rPr sz="7200" b="1" dirty="0" smtClean="0">
                <a:solidFill>
                  <a:srgbClr val="0033CC"/>
                </a:solidFill>
                <a:latin typeface="Arial"/>
                <a:cs typeface="Arial"/>
              </a:rPr>
              <a:t>:</a:t>
            </a:r>
            <a:r>
              <a:rPr lang="en-US" sz="72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33CC"/>
                </a:solidFill>
                <a:latin typeface="Arial"/>
                <a:cs typeface="Arial"/>
              </a:rPr>
              <a:t>Atlantika</a:t>
            </a:r>
            <a:r>
              <a:rPr lang="en-US" sz="7200" b="1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33CC"/>
                </a:solidFill>
                <a:latin typeface="Arial"/>
                <a:cs typeface="Arial"/>
              </a:rPr>
              <a:t>va</a:t>
            </a:r>
            <a:r>
              <a:rPr lang="en-US" sz="7200" b="1" dirty="0" smtClean="0">
                <a:solidFill>
                  <a:srgbClr val="0033CC"/>
                </a:solidFill>
                <a:latin typeface="Arial"/>
                <a:cs typeface="Arial"/>
              </a:rPr>
              <a:t> Hind </a:t>
            </a:r>
            <a:r>
              <a:rPr lang="en-US" sz="7200" b="1" dirty="0" err="1" smtClean="0">
                <a:solidFill>
                  <a:srgbClr val="0033CC"/>
                </a:solidFill>
                <a:latin typeface="Arial"/>
                <a:cs typeface="Arial"/>
              </a:rPr>
              <a:t>okeanlari</a:t>
            </a:r>
            <a:endParaRPr sz="72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5122" name="Picture 2" descr="Атлантический океан: Интересные факты | Интересные Факты вики | Fand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585" y="2537191"/>
            <a:ext cx="2657663" cy="2524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Мяч Fresh Trend Глобус, d-23 см, артикул: 82320FT - купить в Дочки-Сыночки  в Москв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1644963"/>
            <a:ext cx="3474676" cy="352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740400" y="1110717"/>
            <a:ext cx="5116207" cy="92328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755560" y="2162584"/>
            <a:ext cx="6677024" cy="118764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5630778" y="3523737"/>
            <a:ext cx="6351671" cy="286670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tashiladigan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94620" y="5006443"/>
            <a:ext cx="5237245" cy="151651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Marvarid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durlar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6034" y="1060188"/>
            <a:ext cx="4226478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79636" y="3301174"/>
            <a:ext cx="1510662" cy="72152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3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4331" y="1059484"/>
            <a:ext cx="5730412" cy="129412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91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357256" y="1059484"/>
            <a:ext cx="5486401" cy="129413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76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Мяч Fresh Trend Глобус, d-23 см, артикул: 82320FT - купить в Дочки-Сыночки  в Москв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403" y="2466442"/>
            <a:ext cx="4330106" cy="439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3" y="2353614"/>
            <a:ext cx="4426857" cy="442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 rot="4355721">
            <a:off x="1662387" y="4389242"/>
            <a:ext cx="3029185" cy="3556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 OKEANI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50866" y="4491746"/>
            <a:ext cx="1756194" cy="838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91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194" name="Picture 2" descr="Интересные факты об Атлантическом океане - Интересные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1191"/>
            <a:ext cx="8483600" cy="587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24333" y="1098810"/>
            <a:ext cx="37526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TimesTAD"/>
              </a:rPr>
              <a:t>nomi</a:t>
            </a:r>
            <a:r>
              <a:rPr lang="en-US" sz="32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Atlanta (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yunon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afsonasiga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ko‘ra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, </a:t>
            </a:r>
            <a:r>
              <a:rPr lang="en-US" sz="3200" i="1" dirty="0" err="1">
                <a:solidFill>
                  <a:srgbClr val="242021"/>
                </a:solidFill>
                <a:latin typeface="TimesTAD"/>
              </a:rPr>
              <a:t>yelkasida</a:t>
            </a:r>
            <a:r>
              <a:rPr lang="en-US" sz="3200" i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TimesTAD"/>
              </a:rPr>
              <a:t>osmon</a:t>
            </a:r>
            <a:r>
              <a:rPr lang="en-US" sz="3200" i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TimesTAD"/>
              </a:rPr>
              <a:t>gumbazini</a:t>
            </a:r>
            <a:r>
              <a:rPr lang="en-US" sz="3200" i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TimesTAD"/>
              </a:rPr>
              <a:t>ko‘tarib</a:t>
            </a:r>
            <a:r>
              <a:rPr lang="en-US" sz="3200" i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TimesTAD"/>
              </a:rPr>
              <a:t>turuvchi</a:t>
            </a:r>
            <a:r>
              <a:rPr lang="en-US" sz="3200" i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TimesTAD"/>
              </a:rPr>
              <a:t>pahlavon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)</a:t>
            </a:r>
            <a:br>
              <a:rPr lang="en-US" sz="3200" dirty="0">
                <a:solidFill>
                  <a:srgbClr val="242021"/>
                </a:solidFill>
                <a:latin typeface="TimesTAD"/>
              </a:rPr>
            </a:br>
            <a:r>
              <a:rPr lang="en-US" sz="3200" dirty="0" err="1">
                <a:solidFill>
                  <a:srgbClr val="242021"/>
                </a:solidFill>
                <a:latin typeface="TimesTAD"/>
              </a:rPr>
              <a:t>atamasi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bilan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TimesTAD"/>
              </a:rPr>
              <a:t>bog‘liq</a:t>
            </a:r>
            <a:r>
              <a:rPr lang="en-US" sz="3200" dirty="0">
                <a:solidFill>
                  <a:srgbClr val="242021"/>
                </a:solidFill>
                <a:latin typeface="TimesTAD"/>
              </a:rPr>
              <a:t>. </a:t>
            </a:r>
            <a:endParaRPr lang="ru-RU" sz="32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268133" y="1744327"/>
            <a:ext cx="232833" cy="5008471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 rot="5215636">
            <a:off x="2316840" y="4615941"/>
            <a:ext cx="1647567" cy="4001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en-US" sz="20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77180" y="2842281"/>
            <a:ext cx="1447126" cy="46166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4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9450 km</a:t>
            </a:r>
            <a:endParaRPr lang="en-US" sz="24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09333" y="1550061"/>
            <a:ext cx="1583267" cy="46166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4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2620 km</a:t>
            </a:r>
            <a:endParaRPr lang="en-US" sz="24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3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043" y="1093202"/>
            <a:ext cx="611505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“Hind“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sanskritcha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2586" y="2916485"/>
            <a:ext cx="60478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168" y="982134"/>
            <a:ext cx="4780256" cy="572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296" y="982134"/>
            <a:ext cx="115993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1507-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finikiyaliklar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rimliklar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suzishgan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Моря Атлантического Океан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1" y="2551794"/>
            <a:ext cx="11274424" cy="417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13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Ferdinand Magellan's Fatal Voyage Of Discovery Around The World -  HistoryExt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5" t="13036" r="18763"/>
          <a:stretch/>
        </p:blipFill>
        <p:spPr bwMode="auto">
          <a:xfrm>
            <a:off x="6375226" y="2492681"/>
            <a:ext cx="2831157" cy="342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15239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o‘rganish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151" y="982134"/>
            <a:ext cx="119407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X.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J.Kabot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Vasko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Gama, F. Magellan, J.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sayohatlari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Биография Бартоломеу Диа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25" y="2543987"/>
            <a:ext cx="257175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2953" y="5900485"/>
            <a:ext cx="1873012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Diash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Нетривиальная История...: Открытие Васко да Гамой морского пути в Индию -  1498 год (ЕГЭ по истории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333" y="2551794"/>
            <a:ext cx="2885443" cy="348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44075" y="5744240"/>
            <a:ext cx="3298724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Vasko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da Gama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36461" y="5882167"/>
            <a:ext cx="2470997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F. Magellan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0" name="Picture 8" descr="Джеймс Кук (James Cook)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618" y="2506477"/>
            <a:ext cx="2557851" cy="339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867817" y="5694594"/>
            <a:ext cx="1457257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J.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Kuk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3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12171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7228" y="-67611"/>
            <a:ext cx="12173957" cy="12879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tabiatini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kompleks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o‘rganish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endParaRPr lang="en-US" sz="4000" kern="0" spc="21" dirty="0" smtClean="0">
              <a:solidFill>
                <a:sysClr val="window" lastClr="FFFFFF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smtClean="0">
                <a:solidFill>
                  <a:sysClr val="window" lastClr="FFFFFF"/>
                </a:solidFill>
              </a:rPr>
              <a:t>XIX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asrning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oxiridan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boshlandi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228" y="1123850"/>
            <a:ext cx="120797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Chellenjer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kemasidagi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ekspeditsiyasi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geofizika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yilidagi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(1957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1958)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Iv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Kusto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ekspeditsiyasi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komponentlariga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taalluqli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Жак-Ив Кусто - французский океанограф и путешественник | Благо Дар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33" y="3121836"/>
            <a:ext cx="5788215" cy="36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3428" y="5216009"/>
            <a:ext cx="349369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Iv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Kusto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ekspeditsiyasi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/>
          </a:p>
        </p:txBody>
      </p:sp>
      <p:pic>
        <p:nvPicPr>
          <p:cNvPr id="8" name="Picture 2" descr="Изменение климата придет из океана - ТЕХНО bigmir)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761" y="3202025"/>
            <a:ext cx="5722767" cy="34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4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o‘rganish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5" y="1022739"/>
            <a:ext cx="120751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shumerliklar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ko‘rfazi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av. IV —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finikiyaliklar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av. VI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Eramizning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VII — XII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Hind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o‘zlashtirdilar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atroflicha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Гиф анимация Море волной набегает на прибрежные камн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2" y="3700395"/>
            <a:ext cx="11416988" cy="306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46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o‘rganish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" name="Picture 4" descr="Нетривиальная История...: Открытие Васко да Гамой морского пути в Индию -  1498 год (ЕГЭ по истори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20" y="1068092"/>
            <a:ext cx="2885443" cy="355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2190" y="4737222"/>
            <a:ext cx="4137885" cy="138499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Vasko</a:t>
            </a:r>
            <a:r>
              <a:rPr lang="en-US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da Gama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1498). </a:t>
            </a:r>
            <a:endParaRPr lang="en-US" sz="28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Abel Tasman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325" y="3380429"/>
            <a:ext cx="2611942" cy="34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57115" y="1057897"/>
            <a:ext cx="5275385" cy="224676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Abel 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(1642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1643)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 descr="Джеймс Кук (James Cook)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365" y="1068092"/>
            <a:ext cx="2557851" cy="339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882517" y="4711574"/>
            <a:ext cx="4017418" cy="141064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Kuk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1771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1775)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54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1979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8044" y="0"/>
            <a:ext cx="12173956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6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3600" kern="0" spc="21" dirty="0" err="1" smtClean="0">
                <a:solidFill>
                  <a:sysClr val="window" lastClr="FFFFFF"/>
                </a:solidFill>
              </a:rPr>
              <a:t>okeanini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>
                <a:solidFill>
                  <a:sysClr val="window" lastClr="FFFFFF"/>
                </a:solidFill>
              </a:rPr>
              <a:t>muntazam</a:t>
            </a:r>
            <a:r>
              <a:rPr lang="en-US" sz="3600" kern="0" spc="21" dirty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>
                <a:solidFill>
                  <a:sysClr val="window" lastClr="FFFFFF"/>
                </a:solidFill>
              </a:rPr>
              <a:t>o‘rganish</a:t>
            </a:r>
            <a:r>
              <a:rPr lang="en-US" sz="3600" kern="0" spc="21" dirty="0">
                <a:solidFill>
                  <a:sysClr val="window" lastClr="FFFFFF"/>
                </a:solidFill>
              </a:rPr>
              <a:t> XIX </a:t>
            </a:r>
            <a:r>
              <a:rPr lang="en-US" sz="3600" kern="0" spc="21" dirty="0" err="1">
                <a:solidFill>
                  <a:sysClr val="window" lastClr="FFFFFF"/>
                </a:solidFill>
              </a:rPr>
              <a:t>asrning</a:t>
            </a:r>
            <a:r>
              <a:rPr lang="en-US" sz="3600" kern="0" spc="21" dirty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>
                <a:solidFill>
                  <a:sysClr val="window" lastClr="FFFFFF"/>
                </a:solidFill>
              </a:rPr>
              <a:t>oxiridan</a:t>
            </a:r>
            <a:r>
              <a:rPr lang="en-US" sz="3600" kern="0" spc="21" dirty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 smtClean="0">
                <a:solidFill>
                  <a:sysClr val="window" lastClr="FFFFFF"/>
                </a:solidFill>
              </a:rPr>
              <a:t>boshlandi</a:t>
            </a:r>
            <a:endParaRPr lang="en-US" sz="3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78" y="1696509"/>
            <a:ext cx="62712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Chellenjer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UNESCO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1960-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1965-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ekspeditsiyasi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Индийский оке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316" y="1277408"/>
            <a:ext cx="5653559" cy="517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68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Изменение климата придет из океана - ТЕХНО bigmir)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" y="982134"/>
            <a:ext cx="12189015" cy="59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33361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bo‘ylab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sayohat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8434" name="Picture 2" descr="Письмо «Мы нашли новые пины для вашей доски «Sailboats».» — Pinterest —  Яндекс.Почта | Картины кораблей, Мореплавание, Парусн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85" y="3889727"/>
            <a:ext cx="2710070" cy="29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Pin van Black Flame op sailing | Schepen, Zeilschepen, Achtergrond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5836" y="3880037"/>
            <a:ext cx="2666163" cy="297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9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604858"/>
              </p:ext>
            </p:extLst>
          </p:nvPr>
        </p:nvGraphicFramePr>
        <p:xfrm>
          <a:off x="5740400" y="971128"/>
          <a:ext cx="5880100" cy="5921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4" name="Image" r:id="rId3" imgW="14628240" imgH="14730120" progId="Photoshop.Image.13">
                  <p:embed/>
                </p:oleObj>
              </mc:Choice>
              <mc:Fallback>
                <p:oleObj name="Image" r:id="rId3" imgW="14628240" imgH="14730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40400" y="971128"/>
                        <a:ext cx="5880100" cy="5921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92" y="1154040"/>
            <a:ext cx="5607033" cy="5607033"/>
          </a:xfrm>
          <a:prstGeom prst="rect">
            <a:avLst/>
          </a:prstGeom>
          <a:solidFill>
            <a:srgbClr val="0087FE"/>
          </a:solidFill>
          <a:extLst/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847851" y="2478474"/>
            <a:ext cx="1543049" cy="664775"/>
          </a:xfrm>
          <a:prstGeom prst="wedgeRectCallout">
            <a:avLst>
              <a:gd name="adj1" fmla="val -40605"/>
              <a:gd name="adj2" fmla="val 61171"/>
            </a:avLst>
          </a:prstGeom>
          <a:solidFill>
            <a:srgbClr val="0087F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Puerto-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359276" y="3239501"/>
            <a:ext cx="1262630" cy="329425"/>
          </a:xfrm>
          <a:prstGeom prst="wedgeRectCallout">
            <a:avLst>
              <a:gd name="adj1" fmla="val -24009"/>
              <a:gd name="adj2" fmla="val 46714"/>
            </a:avLst>
          </a:prstGeom>
          <a:solidFill>
            <a:srgbClr val="0087F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8742 m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8523247" y="4215199"/>
            <a:ext cx="1543049" cy="664775"/>
          </a:xfrm>
          <a:prstGeom prst="wedgeRectCallout">
            <a:avLst>
              <a:gd name="adj1" fmla="val 70506"/>
              <a:gd name="adj2" fmla="val 53529"/>
            </a:avLst>
          </a:prstGeom>
          <a:solidFill>
            <a:srgbClr val="0087F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Yava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Zond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r>
              <a:rPr lang="en-US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663456" y="4985644"/>
            <a:ext cx="1262630" cy="329425"/>
          </a:xfrm>
          <a:prstGeom prst="wedgeRectCallout">
            <a:avLst>
              <a:gd name="adj1" fmla="val -24009"/>
              <a:gd name="adj2" fmla="val 46714"/>
            </a:avLst>
          </a:prstGeom>
          <a:solidFill>
            <a:srgbClr val="0087FE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7729 m</a:t>
            </a:r>
            <a:endParaRPr lang="ru-RU" dirty="0"/>
          </a:p>
        </p:txBody>
      </p:sp>
      <p:pic>
        <p:nvPicPr>
          <p:cNvPr id="11295" name="Picture 31" descr="Атлантический океан - второй по величине океа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732" y="982134"/>
            <a:ext cx="2171812" cy="149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8" name="Picture 34" descr="Самая глубокая впадина в мировом океане: максимальная глубина и чудовища  бездны - Учёб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871" y="971127"/>
            <a:ext cx="2521071" cy="166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711725" y="1630054"/>
            <a:ext cx="751507" cy="675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50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723468" y="1091524"/>
            <a:ext cx="6453474" cy="1182631"/>
          </a:xfrm>
          <a:prstGeom prst="wedgeRectCallout">
            <a:avLst>
              <a:gd name="adj1" fmla="val -71862"/>
              <a:gd name="adj2" fmla="val -12041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26999" y="2562226"/>
            <a:ext cx="5078047" cy="3849158"/>
          </a:xfrm>
          <a:prstGeom prst="wedgeRectCallout">
            <a:avLst>
              <a:gd name="adj1" fmla="val 20720"/>
              <a:gd name="adj2" fmla="val -52973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Gondvana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Lavraziya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505451" y="2713055"/>
            <a:ext cx="6219824" cy="3303324"/>
          </a:xfrm>
          <a:prstGeom prst="wedgeRectCallout">
            <a:avLst>
              <a:gd name="adj1" fmla="val -60316"/>
              <a:gd name="adj2" fmla="val -61478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bazaltli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oqizib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loyqa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731023" y="1091524"/>
            <a:ext cx="3268222" cy="129413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2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279398" y="3274058"/>
            <a:ext cx="4673601" cy="2069567"/>
          </a:xfrm>
          <a:prstGeom prst="wedgeRectCallout">
            <a:avLst>
              <a:gd name="adj1" fmla="val -22561"/>
              <a:gd name="adj2" fmla="val -80932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yo‘lakni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5394324" y="1202195"/>
            <a:ext cx="6302375" cy="3236455"/>
          </a:xfrm>
          <a:prstGeom prst="wedgeRectCallout">
            <a:avLst>
              <a:gd name="adj1" fmla="val -66170"/>
              <a:gd name="adj2" fmla="val -2808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Folklend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072717" y="4857750"/>
            <a:ext cx="6271155" cy="1226083"/>
          </a:xfrm>
          <a:prstGeom prst="wedgeRectCallout">
            <a:avLst>
              <a:gd name="adj1" fmla="val -47577"/>
              <a:gd name="adj2" fmla="val -7172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495928" y="1202195"/>
            <a:ext cx="3657072" cy="129413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4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34" y="1030058"/>
            <a:ext cx="4957233" cy="5635561"/>
          </a:xfrm>
          <a:prstGeom prst="rect">
            <a:avLst/>
          </a:prstGeom>
        </p:spPr>
      </p:pic>
      <p:sp>
        <p:nvSpPr>
          <p:cNvPr id="8" name="Прямоугольная выноска 7"/>
          <p:cNvSpPr/>
          <p:nvPr/>
        </p:nvSpPr>
        <p:spPr>
          <a:xfrm>
            <a:off x="5537232" y="5136490"/>
            <a:ext cx="6450452" cy="1425842"/>
          </a:xfrm>
          <a:prstGeom prst="wedgeRectCallout">
            <a:avLst>
              <a:gd name="adj1" fmla="val -70405"/>
              <a:gd name="adj2" fmla="val -102791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7000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49867" y="2162462"/>
            <a:ext cx="69421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bo‘ylama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5666628" y="1030058"/>
            <a:ext cx="6008816" cy="1153563"/>
          </a:xfrm>
          <a:prstGeom prst="wedgeRectCallout">
            <a:avLst>
              <a:gd name="adj1" fmla="val -109884"/>
              <a:gd name="adj2" fmla="val 66551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suvosti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- 15000 km</a:t>
            </a:r>
            <a:endParaRPr lang="en-US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3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346386" y="2749694"/>
            <a:ext cx="4940490" cy="3374342"/>
          </a:xfrm>
          <a:prstGeom prst="wedgeRectCallout">
            <a:avLst>
              <a:gd name="adj1" fmla="val -22871"/>
              <a:gd name="adj2" fmla="val -5720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Arabiston-Hindiston</a:t>
            </a:r>
            <a:r>
              <a:rPr lang="en-US" sz="3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Avstraliya-Antarktida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ko‘tarilmalaridir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5610224" y="4078678"/>
            <a:ext cx="5891965" cy="1911116"/>
          </a:xfrm>
          <a:prstGeom prst="wedgeRectCallout">
            <a:avLst>
              <a:gd name="adj1" fmla="val -47583"/>
              <a:gd name="adj2" fmla="val -6523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tizmalarining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400 - 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km, </a:t>
            </a:r>
            <a:endParaRPr lang="en-US" sz="3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km. </a:t>
            </a:r>
            <a:endParaRPr lang="ru-RU" sz="3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803869" y="1125352"/>
            <a:ext cx="3007444" cy="129413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610224" y="1125352"/>
            <a:ext cx="6276976" cy="2471957"/>
          </a:xfrm>
          <a:prstGeom prst="wedgeRectCallout">
            <a:avLst>
              <a:gd name="adj1" fmla="val -71456"/>
              <a:gd name="adj2" fmla="val -2626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52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169" y="1159934"/>
            <a:ext cx="52644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past.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sababchidir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030" y="982134"/>
            <a:ext cx="4957233" cy="5635561"/>
          </a:xfrm>
          <a:prstGeom prst="rect">
            <a:avLst/>
          </a:prstGeom>
        </p:spPr>
      </p:pic>
      <p:sp>
        <p:nvSpPr>
          <p:cNvPr id="9" name="Прямоугольная выноска 8"/>
          <p:cNvSpPr/>
          <p:nvPr/>
        </p:nvSpPr>
        <p:spPr>
          <a:xfrm>
            <a:off x="5366084" y="4983149"/>
            <a:ext cx="2035030" cy="701100"/>
          </a:xfrm>
          <a:prstGeom prst="wedgeRectCallout">
            <a:avLst>
              <a:gd name="adj1" fmla="val 116867"/>
              <a:gd name="adj2" fmla="val -101722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16,5 °C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0466760" y="3513663"/>
            <a:ext cx="1626670" cy="885585"/>
          </a:xfrm>
          <a:prstGeom prst="wedgeRectCallout">
            <a:avLst>
              <a:gd name="adj1" fmla="val -149353"/>
              <a:gd name="adj2" fmla="val -43141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27-28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7590991" y="1294956"/>
            <a:ext cx="2035030" cy="701100"/>
          </a:xfrm>
          <a:prstGeom prst="wedgeRectCallout">
            <a:avLst>
              <a:gd name="adj1" fmla="val 46867"/>
              <a:gd name="adj2" fmla="val 261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0-1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7590991" y="5916595"/>
            <a:ext cx="2035030" cy="701100"/>
          </a:xfrm>
          <a:prstGeom prst="wedgeRectCallout">
            <a:avLst>
              <a:gd name="adj1" fmla="val 46867"/>
              <a:gd name="adj2" fmla="val 261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0-1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37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127038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500" y="982134"/>
            <a:ext cx="118795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kengliklarida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kuzatilsa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subtropiklarda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haftalab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shtil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shamolsiz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89377" y="2663479"/>
            <a:ext cx="3207192" cy="102108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5248445" y="2524637"/>
            <a:ext cx="3975942" cy="709963"/>
          </a:xfrm>
          <a:prstGeom prst="wedgeRectCallout">
            <a:avLst>
              <a:gd name="adj1" fmla="val -84481"/>
              <a:gd name="adj2" fmla="val 1975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37,5 ‰</a:t>
            </a:r>
            <a:endParaRPr lang="ru-RU" sz="3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4510018" y="3302059"/>
            <a:ext cx="7250965" cy="1030826"/>
          </a:xfrm>
          <a:prstGeom prst="wedgeRectCallout">
            <a:avLst>
              <a:gd name="adj1" fmla="val -61058"/>
              <a:gd name="adj2" fmla="val -38463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- 35 ‰,</a:t>
            </a:r>
            <a:endParaRPr lang="ru-RU" sz="3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89377" y="4370938"/>
            <a:ext cx="3508281" cy="1737047"/>
          </a:xfrm>
          <a:prstGeom prst="wedgeRectCallout">
            <a:avLst>
              <a:gd name="adj1" fmla="val -23751"/>
              <a:gd name="adj2" fmla="val -8329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37 - 39 ‰)</a:t>
            </a:r>
            <a:endParaRPr lang="ru-RU" sz="3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Мӱлӓндӹ лоштыш тангыж — Википед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455" y="4449279"/>
            <a:ext cx="3605136" cy="22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Отдых на Средиземном море: ТОП-5 самых удивительных курорт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388" y="4449279"/>
            <a:ext cx="3881126" cy="227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16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07" y="982134"/>
            <a:ext cx="4542744" cy="6344299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140396" y="3502039"/>
            <a:ext cx="1626670" cy="885585"/>
          </a:xfrm>
          <a:prstGeom prst="wedgeRectCallout">
            <a:avLst>
              <a:gd name="adj1" fmla="val -94323"/>
              <a:gd name="adj2" fmla="val -3662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+25+28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503319" y="4877067"/>
            <a:ext cx="1687762" cy="701100"/>
          </a:xfrm>
          <a:prstGeom prst="wedgeRectCallout">
            <a:avLst>
              <a:gd name="adj1" fmla="val 46867"/>
              <a:gd name="adj2" fmla="val 261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99337" y="1125205"/>
            <a:ext cx="6801780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sho‘rligidan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05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05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(100 mm)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756080" y="1024721"/>
            <a:ext cx="2271372" cy="664561"/>
          </a:xfrm>
          <a:prstGeom prst="wedgeRectCallout">
            <a:avLst>
              <a:gd name="adj1" fmla="val -50593"/>
              <a:gd name="adj2" fmla="val 104298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(42 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‰)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493556" y="2538681"/>
            <a:ext cx="2300438" cy="905020"/>
          </a:xfrm>
          <a:prstGeom prst="wedgeRectCallout">
            <a:avLst>
              <a:gd name="adj1" fmla="val -34978"/>
              <a:gd name="adj2" fmla="val -7826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Bengaliya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(30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- 34 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‰)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25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33212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242" y="1083734"/>
            <a:ext cx="1185944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subantarktika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Фото Красного моря (222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83" y="2479786"/>
            <a:ext cx="6431339" cy="408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236" y="2032652"/>
            <a:ext cx="3869356" cy="461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4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oqimlari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238" y="982134"/>
            <a:ext cx="676357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Golfstrim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muztog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aysberg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tumanli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Морские течения Атлантического оке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21" y="1075034"/>
            <a:ext cx="4914054" cy="535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 rot="20529767">
            <a:off x="7850348" y="2828335"/>
            <a:ext cx="1947045" cy="47163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Golfstrim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15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Синоптики: вода в Черном море потеплеет через несколько дн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727200"/>
            <a:ext cx="3680649" cy="32802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91302670"/>
              </p:ext>
            </p:extLst>
          </p:nvPr>
        </p:nvGraphicFramePr>
        <p:xfrm>
          <a:off x="2835730" y="975605"/>
          <a:ext cx="91276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657" y="4546599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73255" y="3248"/>
            <a:ext cx="1181019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3082" y="1200163"/>
            <a:ext cx="58491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okeanining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1770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‰ga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subqutbiy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qutbiy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mintaqalarda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353" y="982134"/>
            <a:ext cx="4832952" cy="563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7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73255" y="3248"/>
            <a:ext cx="1181019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Sargasso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dengizi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255" y="1073862"/>
            <a:ext cx="63208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Sargasso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SARGASSO SEA COMMISS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03"/>
          <a:stretch/>
        </p:blipFill>
        <p:spPr bwMode="auto">
          <a:xfrm>
            <a:off x="6631806" y="1190538"/>
            <a:ext cx="5280259" cy="362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479856" y="3089710"/>
            <a:ext cx="885525" cy="384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Sargasso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494068" y="4980546"/>
            <a:ext cx="3628724" cy="1457582"/>
          </a:xfrm>
          <a:prstGeom prst="wedgeRectCallout">
            <a:avLst>
              <a:gd name="adj1" fmla="val 19169"/>
              <a:gd name="adj2" fmla="val -140494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sho‘rligi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‰ 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7878278" y="982134"/>
            <a:ext cx="4129237" cy="1457582"/>
          </a:xfrm>
          <a:prstGeom prst="wedgeRectCallout">
            <a:avLst>
              <a:gd name="adj1" fmla="val -24505"/>
              <a:gd name="adj2" fmla="val 73847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23°C,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28°C 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4" name="Picture 4" descr="Саргассово море – Vunderkind.Inf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3" y="2828188"/>
            <a:ext cx="5907730" cy="360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42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73255" y="3248"/>
            <a:ext cx="1181019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64" y="990794"/>
            <a:ext cx="5401478" cy="540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388639" y="1131614"/>
            <a:ext cx="5396143" cy="1457582"/>
          </a:xfrm>
          <a:prstGeom prst="wedgeRectCallout">
            <a:avLst>
              <a:gd name="adj1" fmla="val 64792"/>
              <a:gd name="adj2" fmla="val 2327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11156" y="2738676"/>
            <a:ext cx="5965639" cy="1149930"/>
          </a:xfrm>
          <a:prstGeom prst="wedgeRectCallout">
            <a:avLst>
              <a:gd name="adj1" fmla="val 55904"/>
              <a:gd name="adj2" fmla="val 1111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07783" y="4038086"/>
            <a:ext cx="6277184" cy="1058915"/>
          </a:xfrm>
          <a:prstGeom prst="wedgeRectCallout">
            <a:avLst>
              <a:gd name="adj1" fmla="val 54096"/>
              <a:gd name="adj2" fmla="val 10293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Transportdagi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07783" y="5302555"/>
            <a:ext cx="6277184" cy="1058915"/>
          </a:xfrm>
          <a:prstGeom prst="wedgeRectCallout">
            <a:avLst>
              <a:gd name="adj1" fmla="val 54403"/>
              <a:gd name="adj2" fmla="val -36065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turizmida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 rot="4355721">
            <a:off x="8381665" y="3420770"/>
            <a:ext cx="3029185" cy="3556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 OKEANI</a:t>
            </a:r>
            <a:endParaRPr lang="ru-RU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22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73255" y="3248"/>
            <a:ext cx="1181019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9108" y="982134"/>
            <a:ext cx="681034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Suvaysh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(1869-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Panama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(1914-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kanallarining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tushirilishi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shelflaridan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457" y="1395663"/>
            <a:ext cx="4923996" cy="492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 rot="4355721">
            <a:off x="8400916" y="3729420"/>
            <a:ext cx="3029185" cy="3556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 OKEANI</a:t>
            </a:r>
            <a:endParaRPr lang="ru-RU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Мировой объем продукции морского рыболовст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14" y="3657599"/>
            <a:ext cx="6280483" cy="305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32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150215" y="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organizmlari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6253" y="982134"/>
            <a:ext cx="1209574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planktonlar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Planktonlar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sardinella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skumbriya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akula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molluskalar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sayozliklarida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marjon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suvosti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o‘tloqlarini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Обитатели Индийского океана: фотоподбор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703" y="3601338"/>
            <a:ext cx="4746239" cy="308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Обитатели глубин атлантического океана | Моря и Океаны Ми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07" y="3601338"/>
            <a:ext cx="4141574" cy="308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В Индийском океане акула убила борца с акулами • Новости • Сибдеп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781" y="3601279"/>
            <a:ext cx="3503402" cy="308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32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61586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23147" y="1057654"/>
            <a:ext cx="7154064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i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subantarktika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53" y="1057654"/>
            <a:ext cx="4672379" cy="5933877"/>
          </a:xfrm>
          <a:prstGeom prst="rect">
            <a:avLst/>
          </a:prstGeom>
        </p:spPr>
      </p:pic>
      <p:sp>
        <p:nvSpPr>
          <p:cNvPr id="6" name="Прямоугольная выноска 5"/>
          <p:cNvSpPr/>
          <p:nvPr/>
        </p:nvSpPr>
        <p:spPr>
          <a:xfrm>
            <a:off x="3305564" y="1906244"/>
            <a:ext cx="1507068" cy="1462598"/>
          </a:xfrm>
          <a:prstGeom prst="wedgeRectCallout">
            <a:avLst>
              <a:gd name="adj1" fmla="val -136335"/>
              <a:gd name="adj2" fmla="val -2926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20-28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495688" y="1501982"/>
            <a:ext cx="2454442" cy="654077"/>
          </a:xfrm>
          <a:prstGeom prst="wedgeRectCallout">
            <a:avLst>
              <a:gd name="adj1" fmla="val -1455"/>
              <a:gd name="adj2" fmla="val 81640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2000-3000 mm.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56120" y="3940763"/>
            <a:ext cx="2894010" cy="633032"/>
          </a:xfrm>
          <a:prstGeom prst="wedgeRectCallout">
            <a:avLst>
              <a:gd name="adj1" fmla="val -10082"/>
              <a:gd name="adj2" fmla="val -105251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5265019" y="3624247"/>
            <a:ext cx="2894010" cy="633032"/>
          </a:xfrm>
          <a:prstGeom prst="wedgeRectCallout">
            <a:avLst>
              <a:gd name="adj1" fmla="val -113851"/>
              <a:gd name="adj2" fmla="val -47472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60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765921" y="-2194582"/>
            <a:ext cx="5657142" cy="120171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45736" y="1760194"/>
            <a:ext cx="24189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331" y="4134292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282080" y="1868273"/>
            <a:ext cx="21212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3403" y="4808779"/>
            <a:ext cx="247080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O‘rganilish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35790" y="4794895"/>
            <a:ext cx="242162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902341" y="4626061"/>
            <a:ext cx="26049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organizmlari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32291" y="2687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4" name="Picture 2" descr="Делтон туристическая компа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12" y="1111954"/>
            <a:ext cx="2148853" cy="225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кое самое красивое море в мире? Назва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086" y="1019717"/>
            <a:ext cx="2487867" cy="219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73661" y="5568949"/>
            <a:ext cx="6666216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567417" y="1339733"/>
            <a:ext cx="9204325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Tx/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62- 67-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27-28-§ “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Atlantika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Hind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okeanlari</a:t>
            </a:r>
            <a:r>
              <a:rPr lang="es-ES" sz="40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FontTx/>
              <a:buAutoNum type="arabicPeriod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Atlantika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Hind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okeanlari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890" y="4771231"/>
            <a:ext cx="178593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opographic 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2799"/>
            <a:ext cx="12192000" cy="6045201"/>
          </a:xfrm>
          <a:prstGeom prst="rect">
            <a:avLst/>
          </a:prstGeom>
          <a:noFill/>
        </p:spPr>
      </p:pic>
      <p:sp>
        <p:nvSpPr>
          <p:cNvPr id="1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25" y="0"/>
            <a:ext cx="11798300" cy="95047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lang="en-US" sz="6000" b="1" spc="-32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60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spc="-32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okeani</a:t>
            </a:r>
            <a:endParaRPr sz="6000" b="1" spc="-3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4426" y="3276600"/>
            <a:ext cx="94297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95776" y="2700067"/>
            <a:ext cx="942974" cy="7003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353426" y="4175185"/>
            <a:ext cx="942974" cy="730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53276" y="1097711"/>
            <a:ext cx="638174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84180" y="1066080"/>
            <a:ext cx="2734573" cy="5089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0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Muz</a:t>
            </a:r>
            <a:r>
              <a:rPr lang="en-US" sz="20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okeani</a:t>
            </a:r>
            <a:endParaRPr lang="ru-RU" sz="2000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774" y="3216215"/>
            <a:ext cx="1588277" cy="10351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Tinch</a:t>
            </a:r>
            <a:r>
              <a:rPr lang="en-US" sz="2500" b="1" dirty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500" b="1" dirty="0" smtClean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</a:t>
            </a:r>
            <a:endParaRPr lang="ru-RU" sz="2500" b="1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90513" y="2674189"/>
            <a:ext cx="1526876" cy="7504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Atlantika</a:t>
            </a:r>
            <a:r>
              <a:rPr lang="en-US" sz="25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okeani</a:t>
            </a:r>
            <a:endParaRPr lang="ru-RU" sz="2500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57071" y="4166558"/>
            <a:ext cx="1483744" cy="7677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Hind</a:t>
            </a:r>
          </a:p>
          <a:p>
            <a:pPr algn="ctr"/>
            <a:r>
              <a:rPr lang="en-US" sz="2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okeani</a:t>
            </a:r>
            <a:endParaRPr lang="ru-RU" sz="2500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147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9218" name="Picture 2" descr="Dunyodagi barcha dengizlar. Dunyoda qancha dengiz bor? Tafsilotlarini bilib  ol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96"/>
          <a:stretch/>
        </p:blipFill>
        <p:spPr bwMode="auto">
          <a:xfrm>
            <a:off x="0" y="982134"/>
            <a:ext cx="12176942" cy="587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60863" y="4307720"/>
            <a:ext cx="2325880" cy="838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300062" y="4726820"/>
            <a:ext cx="1756194" cy="838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76520" y="3081867"/>
            <a:ext cx="2296852" cy="838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88471" y="982134"/>
            <a:ext cx="4343367" cy="433657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SHIMOLIY MUZ OKEANI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81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146" name="Picture 2" descr="Изменение климата придет из океана - ТЕХНО bigmir)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" y="982134"/>
            <a:ext cx="5988241" cy="59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Индийский оке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4" y="982134"/>
            <a:ext cx="6185717" cy="587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89" y="1746052"/>
            <a:ext cx="3313371" cy="331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438650" y="2052672"/>
            <a:ext cx="7481925" cy="92328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yarimsharlarda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438650" y="3122004"/>
            <a:ext cx="7481925" cy="136947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okeandan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057775" y="1042189"/>
            <a:ext cx="5638866" cy="8644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Qirg‘oqsiz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4476750" y="4653200"/>
            <a:ext cx="7443825" cy="132832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eridianal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95286" y="5160512"/>
            <a:ext cx="3686176" cy="129052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6034" y="1060188"/>
            <a:ext cx="4226478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48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3" y="1646035"/>
            <a:ext cx="3435533" cy="319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Atlantika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6034" y="1060188"/>
            <a:ext cx="4226478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580618" y="1156878"/>
            <a:ext cx="7365706" cy="73129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port-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656667" y="2092666"/>
            <a:ext cx="7244913" cy="113861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okeanga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213056" y="4838700"/>
            <a:ext cx="6688524" cy="133632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dreyfi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gipotezasiga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32442" y="4838700"/>
            <a:ext cx="4801507" cy="177235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4580618" y="3463890"/>
            <a:ext cx="7128791" cy="121039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qalqish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okeanda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01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Hind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934613" y="2152084"/>
            <a:ext cx="6748499" cy="92328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ko‘rfazi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489919" y="3243426"/>
            <a:ext cx="7379386" cy="97374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suvosti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deltasi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360179" y="1108576"/>
            <a:ext cx="5638866" cy="8644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4769354" y="4504442"/>
            <a:ext cx="7079016" cy="132832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ho‘kindi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(5,5 km, Gang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deltasi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08884" y="5168603"/>
            <a:ext cx="4283628" cy="136699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6566" y="1049564"/>
            <a:ext cx="4226478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en-US" sz="32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Землетрясение в Индийском океане 09 декабря 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01" y="1729722"/>
            <a:ext cx="3498594" cy="327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694007" y="2904713"/>
            <a:ext cx="1373346" cy="83820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46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5752</TotalTime>
  <Words>1340</Words>
  <Application>Microsoft Office PowerPoint</Application>
  <PresentationFormat>Широкоэкранный</PresentationFormat>
  <Paragraphs>221</Paragraphs>
  <Slides>37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Tahoma</vt:lpstr>
      <vt:lpstr>TimesTAD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Dunyo okeani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1091</cp:revision>
  <dcterms:created xsi:type="dcterms:W3CDTF">2020-04-09T12:18:10Z</dcterms:created>
  <dcterms:modified xsi:type="dcterms:W3CDTF">2020-11-11T05:58:06Z</dcterms:modified>
</cp:coreProperties>
</file>