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fif" ContentType="image/j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400" r:id="rId2"/>
    <p:sldId id="466" r:id="rId3"/>
    <p:sldId id="581" r:id="rId4"/>
    <p:sldId id="539" r:id="rId5"/>
    <p:sldId id="515" r:id="rId6"/>
    <p:sldId id="582" r:id="rId7"/>
    <p:sldId id="556" r:id="rId8"/>
    <p:sldId id="583" r:id="rId9"/>
    <p:sldId id="557" r:id="rId10"/>
    <p:sldId id="527" r:id="rId11"/>
    <p:sldId id="418" r:id="rId12"/>
    <p:sldId id="569" r:id="rId13"/>
    <p:sldId id="572" r:id="rId14"/>
    <p:sldId id="571" r:id="rId15"/>
    <p:sldId id="562" r:id="rId16"/>
    <p:sldId id="575" r:id="rId17"/>
    <p:sldId id="573" r:id="rId18"/>
    <p:sldId id="574" r:id="rId19"/>
    <p:sldId id="585" r:id="rId20"/>
    <p:sldId id="588" r:id="rId21"/>
    <p:sldId id="578" r:id="rId22"/>
    <p:sldId id="530" r:id="rId23"/>
    <p:sldId id="563" r:id="rId24"/>
    <p:sldId id="586" r:id="rId25"/>
    <p:sldId id="589" r:id="rId26"/>
    <p:sldId id="561" r:id="rId27"/>
    <p:sldId id="565" r:id="rId28"/>
    <p:sldId id="590" r:id="rId29"/>
    <p:sldId id="592" r:id="rId30"/>
    <p:sldId id="576" r:id="rId31"/>
    <p:sldId id="593" r:id="rId32"/>
    <p:sldId id="595" r:id="rId33"/>
    <p:sldId id="594" r:id="rId34"/>
    <p:sldId id="596" r:id="rId35"/>
    <p:sldId id="558" r:id="rId36"/>
    <p:sldId id="487" r:id="rId37"/>
    <p:sldId id="597" r:id="rId38"/>
    <p:sldId id="537" r:id="rId39"/>
    <p:sldId id="567" r:id="rId40"/>
    <p:sldId id="566" r:id="rId41"/>
    <p:sldId id="559" r:id="rId42"/>
    <p:sldId id="417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400"/>
            <p14:sldId id="466"/>
            <p14:sldId id="581"/>
            <p14:sldId id="539"/>
            <p14:sldId id="515"/>
            <p14:sldId id="582"/>
            <p14:sldId id="556"/>
            <p14:sldId id="583"/>
            <p14:sldId id="557"/>
            <p14:sldId id="527"/>
            <p14:sldId id="418"/>
            <p14:sldId id="569"/>
            <p14:sldId id="572"/>
            <p14:sldId id="571"/>
            <p14:sldId id="562"/>
            <p14:sldId id="575"/>
            <p14:sldId id="573"/>
            <p14:sldId id="574"/>
            <p14:sldId id="585"/>
            <p14:sldId id="588"/>
            <p14:sldId id="578"/>
            <p14:sldId id="530"/>
            <p14:sldId id="563"/>
            <p14:sldId id="586"/>
            <p14:sldId id="589"/>
            <p14:sldId id="561"/>
            <p14:sldId id="565"/>
            <p14:sldId id="590"/>
            <p14:sldId id="592"/>
            <p14:sldId id="576"/>
            <p14:sldId id="593"/>
            <p14:sldId id="595"/>
            <p14:sldId id="594"/>
            <p14:sldId id="596"/>
            <p14:sldId id="558"/>
            <p14:sldId id="487"/>
            <p14:sldId id="597"/>
            <p14:sldId id="537"/>
            <p14:sldId id="567"/>
            <p14:sldId id="566"/>
            <p14:sldId id="559"/>
            <p14:sldId id="4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9C2E"/>
    <a:srgbClr val="19C139"/>
    <a:srgbClr val="000000"/>
    <a:srgbClr val="0033CC"/>
    <a:srgbClr val="006666"/>
    <a:srgbClr val="A80058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00" autoAdjust="0"/>
    <p:restoredTop sz="85270" autoAdjust="0"/>
  </p:normalViewPr>
  <p:slideViewPr>
    <p:cSldViewPr snapToGrid="0">
      <p:cViewPr varScale="1">
        <p:scale>
          <a:sx n="55" d="100"/>
          <a:sy n="55" d="100"/>
        </p:scale>
        <p:origin x="124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2C47F5-6AAC-4341-A3BC-3AF22EB431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F7AC78-8664-43E7-95C3-2E69F6978AFF}">
      <dgm:prSet phldrT="[Текст]" custT="1"/>
      <dgm:spPr>
        <a:solidFill>
          <a:srgbClr val="149C2E"/>
        </a:solidFill>
      </dgm:spPr>
      <dgm:t>
        <a:bodyPr/>
        <a:lstStyle/>
        <a:p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Asosiy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xususiyatlari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08638D-1E99-4064-B05A-448599AB3463}" type="parTrans" cxnId="{F85B3B50-9CCF-4017-B4E1-B54A1DDF2883}">
      <dgm:prSet/>
      <dgm:spPr/>
      <dgm:t>
        <a:bodyPr/>
        <a:lstStyle/>
        <a:p>
          <a:endParaRPr lang="ru-RU"/>
        </a:p>
      </dgm:t>
    </dgm:pt>
    <dgm:pt modelId="{CF6888BF-C46E-4D55-8C0B-604A85FB5E7C}" type="sibTrans" cxnId="{F85B3B50-9CCF-4017-B4E1-B54A1DDF2883}">
      <dgm:prSet/>
      <dgm:spPr/>
      <dgm:t>
        <a:bodyPr/>
        <a:lstStyle/>
        <a:p>
          <a:endParaRPr lang="ru-RU"/>
        </a:p>
      </dgm:t>
    </dgm:pt>
    <dgm:pt modelId="{B4130079-A0C2-4938-9CFB-C129C55DE706}">
      <dgm:prSet phldrT="[Текст]" custT="1"/>
      <dgm:spPr>
        <a:solidFill>
          <a:srgbClr val="149C2E"/>
        </a:solidFill>
      </dgm:spPr>
      <dgm:t>
        <a:bodyPr/>
        <a:lstStyle/>
        <a:p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Geografik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o‘rni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484C4C-AF7D-4EBA-890C-F1E074795101}" type="parTrans" cxnId="{072ADC7C-EFF8-46A2-81B2-8FBF75B3B07D}">
      <dgm:prSet/>
      <dgm:spPr/>
      <dgm:t>
        <a:bodyPr/>
        <a:lstStyle/>
        <a:p>
          <a:endParaRPr lang="ru-RU"/>
        </a:p>
      </dgm:t>
    </dgm:pt>
    <dgm:pt modelId="{08CD3CFE-4090-4690-B432-F660ECEFF97D}" type="sibTrans" cxnId="{072ADC7C-EFF8-46A2-81B2-8FBF75B3B07D}">
      <dgm:prSet/>
      <dgm:spPr/>
      <dgm:t>
        <a:bodyPr/>
        <a:lstStyle/>
        <a:p>
          <a:endParaRPr lang="ru-RU"/>
        </a:p>
      </dgm:t>
    </dgm:pt>
    <dgm:pt modelId="{9059AA3A-DBF7-489F-861D-539C63A992FD}">
      <dgm:prSet phldrT="[Текст]" custT="1"/>
      <dgm:spPr>
        <a:solidFill>
          <a:srgbClr val="149C2E"/>
        </a:solidFill>
      </dgm:spPr>
      <dgm:t>
        <a:bodyPr/>
        <a:lstStyle/>
        <a:p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O‘rganilish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tarixi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E43125-241E-4204-AABC-0A6B5D104B31}" type="parTrans" cxnId="{472529F0-0963-45C7-9780-901776F99DD9}">
      <dgm:prSet/>
      <dgm:spPr/>
      <dgm:t>
        <a:bodyPr/>
        <a:lstStyle/>
        <a:p>
          <a:endParaRPr lang="ru-RU"/>
        </a:p>
      </dgm:t>
    </dgm:pt>
    <dgm:pt modelId="{FA81A5D5-236F-458A-9909-32110E4B3C9D}" type="sibTrans" cxnId="{472529F0-0963-45C7-9780-901776F99DD9}">
      <dgm:prSet/>
      <dgm:spPr/>
      <dgm:t>
        <a:bodyPr/>
        <a:lstStyle/>
        <a:p>
          <a:endParaRPr lang="ru-RU"/>
        </a:p>
      </dgm:t>
    </dgm:pt>
    <dgm:pt modelId="{1BD29492-7057-4B4E-9D84-E739C8ABB464}">
      <dgm:prSet custT="1"/>
      <dgm:spPr>
        <a:solidFill>
          <a:srgbClr val="149C2E"/>
        </a:solidFill>
      </dgm:spPr>
      <dgm:t>
        <a:bodyPr/>
        <a:lstStyle/>
        <a:p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Geologik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tuzilishi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963676-ACC1-418B-8879-B7DBF4876BC2}" type="parTrans" cxnId="{C541FEB0-DF83-4A36-B809-B56C643F88C8}">
      <dgm:prSet/>
      <dgm:spPr/>
      <dgm:t>
        <a:bodyPr/>
        <a:lstStyle/>
        <a:p>
          <a:endParaRPr lang="ru-RU"/>
        </a:p>
      </dgm:t>
    </dgm:pt>
    <dgm:pt modelId="{38D5DB3A-448D-48F2-80C3-4F165A1ED9F5}" type="sibTrans" cxnId="{C541FEB0-DF83-4A36-B809-B56C643F88C8}">
      <dgm:prSet/>
      <dgm:spPr/>
      <dgm:t>
        <a:bodyPr/>
        <a:lstStyle/>
        <a:p>
          <a:endParaRPr lang="ru-RU"/>
        </a:p>
      </dgm:t>
    </dgm:pt>
    <dgm:pt modelId="{C3E2A0C7-492D-4F99-9FBD-DB626D169721}">
      <dgm:prSet custT="1"/>
      <dgm:spPr>
        <a:solidFill>
          <a:srgbClr val="149C2E"/>
        </a:solidFill>
      </dgm:spPr>
      <dgm:t>
        <a:bodyPr/>
        <a:lstStyle/>
        <a:p>
          <a:r>
            <a:rPr lang="en-US" sz="28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Foydali</a:t>
          </a:r>
          <a:r>
            <a:rPr lang="en-U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qazilmalari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9B72DC-2E14-4E1E-9952-5B7A96F414D6}" type="parTrans" cxnId="{C1BFDBEE-E3D6-4C60-AA2D-3177B28029A5}">
      <dgm:prSet/>
      <dgm:spPr/>
      <dgm:t>
        <a:bodyPr/>
        <a:lstStyle/>
        <a:p>
          <a:endParaRPr lang="ru-RU"/>
        </a:p>
      </dgm:t>
    </dgm:pt>
    <dgm:pt modelId="{532D310E-D29D-4E3F-95DE-555419B936AE}" type="sibTrans" cxnId="{C1BFDBEE-E3D6-4C60-AA2D-3177B28029A5}">
      <dgm:prSet/>
      <dgm:spPr/>
      <dgm:t>
        <a:bodyPr/>
        <a:lstStyle/>
        <a:p>
          <a:endParaRPr lang="ru-RU"/>
        </a:p>
      </dgm:t>
    </dgm:pt>
    <dgm:pt modelId="{6B73165C-8E17-4B12-B343-B3E902D0A277}">
      <dgm:prSet custT="1"/>
      <dgm:spPr>
        <a:solidFill>
          <a:srgbClr val="149C2E"/>
        </a:solidFill>
      </dgm:spPr>
      <dgm:t>
        <a:bodyPr/>
        <a:lstStyle/>
        <a:p>
          <a:r>
            <a:rPr lang="en-US" sz="3100" b="1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600" b="1" dirty="0" err="1" smtClean="0">
              <a:latin typeface="Arial" panose="020B0604020202020204" pitchFamily="34" charset="0"/>
              <a:cs typeface="Arial" panose="020B0604020202020204" pitchFamily="34" charset="0"/>
            </a:rPr>
            <a:t>Relyefi</a:t>
          </a:r>
          <a:endParaRPr lang="ru-RU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E9ECBC-99B7-4EF9-8313-9141961B8D5C}" type="parTrans" cxnId="{2FE83134-653F-4145-B5E9-6C3529F48BCD}">
      <dgm:prSet/>
      <dgm:spPr/>
      <dgm:t>
        <a:bodyPr/>
        <a:lstStyle/>
        <a:p>
          <a:endParaRPr lang="ru-RU"/>
        </a:p>
      </dgm:t>
    </dgm:pt>
    <dgm:pt modelId="{F3561B50-0342-4DB6-9C19-91B656CCA453}" type="sibTrans" cxnId="{2FE83134-653F-4145-B5E9-6C3529F48BCD}">
      <dgm:prSet/>
      <dgm:spPr/>
      <dgm:t>
        <a:bodyPr/>
        <a:lstStyle/>
        <a:p>
          <a:endParaRPr lang="ru-RU"/>
        </a:p>
      </dgm:t>
    </dgm:pt>
    <dgm:pt modelId="{772EDB40-77F2-42C6-A4BA-5D2ACCBCA5FC}" type="pres">
      <dgm:prSet presAssocID="{4C2C47F5-6AAC-4341-A3BC-3AF22EB431B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ED54BC2-CFB8-4CE3-835B-7CC0ACF4EC60}" type="pres">
      <dgm:prSet presAssocID="{4C2C47F5-6AAC-4341-A3BC-3AF22EB431B0}" presName="Name1" presStyleCnt="0"/>
      <dgm:spPr/>
      <dgm:t>
        <a:bodyPr/>
        <a:lstStyle/>
        <a:p>
          <a:endParaRPr lang="ru-RU"/>
        </a:p>
      </dgm:t>
    </dgm:pt>
    <dgm:pt modelId="{4CBC4C8F-0C14-4FFA-A1EB-68031F2094B5}" type="pres">
      <dgm:prSet presAssocID="{4C2C47F5-6AAC-4341-A3BC-3AF22EB431B0}" presName="cycle" presStyleCnt="0"/>
      <dgm:spPr/>
      <dgm:t>
        <a:bodyPr/>
        <a:lstStyle/>
        <a:p>
          <a:endParaRPr lang="ru-RU"/>
        </a:p>
      </dgm:t>
    </dgm:pt>
    <dgm:pt modelId="{2BE2DDFF-D336-41AD-B2B0-5CA8294810DF}" type="pres">
      <dgm:prSet presAssocID="{4C2C47F5-6AAC-4341-A3BC-3AF22EB431B0}" presName="srcNode" presStyleLbl="node1" presStyleIdx="0" presStyleCnt="6"/>
      <dgm:spPr/>
      <dgm:t>
        <a:bodyPr/>
        <a:lstStyle/>
        <a:p>
          <a:endParaRPr lang="ru-RU"/>
        </a:p>
      </dgm:t>
    </dgm:pt>
    <dgm:pt modelId="{6C71938F-0DD3-4BCE-8772-5B33F44F5AC6}" type="pres">
      <dgm:prSet presAssocID="{4C2C47F5-6AAC-4341-A3BC-3AF22EB431B0}" presName="conn" presStyleLbl="parChTrans1D2" presStyleIdx="0" presStyleCnt="1"/>
      <dgm:spPr/>
      <dgm:t>
        <a:bodyPr/>
        <a:lstStyle/>
        <a:p>
          <a:endParaRPr lang="ru-RU"/>
        </a:p>
      </dgm:t>
    </dgm:pt>
    <dgm:pt modelId="{C1B5F98C-42B3-4225-9695-C004CEC37CAC}" type="pres">
      <dgm:prSet presAssocID="{4C2C47F5-6AAC-4341-A3BC-3AF22EB431B0}" presName="extraNode" presStyleLbl="node1" presStyleIdx="0" presStyleCnt="6"/>
      <dgm:spPr/>
      <dgm:t>
        <a:bodyPr/>
        <a:lstStyle/>
        <a:p>
          <a:endParaRPr lang="ru-RU"/>
        </a:p>
      </dgm:t>
    </dgm:pt>
    <dgm:pt modelId="{1F1A7FA3-1418-4703-B01A-F581247AE70C}" type="pres">
      <dgm:prSet presAssocID="{4C2C47F5-6AAC-4341-A3BC-3AF22EB431B0}" presName="dstNode" presStyleLbl="node1" presStyleIdx="0" presStyleCnt="6"/>
      <dgm:spPr/>
      <dgm:t>
        <a:bodyPr/>
        <a:lstStyle/>
        <a:p>
          <a:endParaRPr lang="ru-RU"/>
        </a:p>
      </dgm:t>
    </dgm:pt>
    <dgm:pt modelId="{49DB3445-41D2-403E-A9A8-15195F48272B}" type="pres">
      <dgm:prSet presAssocID="{9CF7AC78-8664-43E7-95C3-2E69F6978AFF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71E5FD-696C-47C3-8458-1DFCFC5A8FE6}" type="pres">
      <dgm:prSet presAssocID="{9CF7AC78-8664-43E7-95C3-2E69F6978AFF}" presName="accent_1" presStyleCnt="0"/>
      <dgm:spPr/>
      <dgm:t>
        <a:bodyPr/>
        <a:lstStyle/>
        <a:p>
          <a:endParaRPr lang="ru-RU"/>
        </a:p>
      </dgm:t>
    </dgm:pt>
    <dgm:pt modelId="{DD2C4514-8196-44F3-AEFD-C878E137F15F}" type="pres">
      <dgm:prSet presAssocID="{9CF7AC78-8664-43E7-95C3-2E69F6978AFF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E44D6FA-4D64-40D0-B130-A3FC5146E0D6}" type="pres">
      <dgm:prSet presAssocID="{B4130079-A0C2-4938-9CFB-C129C55DE706}" presName="text_2" presStyleLbl="node1" presStyleIdx="1" presStyleCnt="6" custScaleX="98984" custScaleY="1008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D3551A-4E05-4735-B34B-4CC3AA299F3E}" type="pres">
      <dgm:prSet presAssocID="{B4130079-A0C2-4938-9CFB-C129C55DE706}" presName="accent_2" presStyleCnt="0"/>
      <dgm:spPr/>
      <dgm:t>
        <a:bodyPr/>
        <a:lstStyle/>
        <a:p>
          <a:endParaRPr lang="ru-RU"/>
        </a:p>
      </dgm:t>
    </dgm:pt>
    <dgm:pt modelId="{3FF523FB-8E08-4A14-B93E-E824CD441555}" type="pres">
      <dgm:prSet presAssocID="{B4130079-A0C2-4938-9CFB-C129C55DE706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07D9ED-17A7-4E68-A041-6E0350DF7893}" type="pres">
      <dgm:prSet presAssocID="{9059AA3A-DBF7-489F-861D-539C63A992FD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91F75-EBEC-44E6-BE78-43A6658762A3}" type="pres">
      <dgm:prSet presAssocID="{9059AA3A-DBF7-489F-861D-539C63A992FD}" presName="accent_3" presStyleCnt="0"/>
      <dgm:spPr/>
      <dgm:t>
        <a:bodyPr/>
        <a:lstStyle/>
        <a:p>
          <a:endParaRPr lang="ru-RU"/>
        </a:p>
      </dgm:t>
    </dgm:pt>
    <dgm:pt modelId="{AFBCFC25-00CE-4DD9-B468-38B567D3D019}" type="pres">
      <dgm:prSet presAssocID="{9059AA3A-DBF7-489F-861D-539C63A992FD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76DD715-9F2E-4732-9558-05104E925C2E}" type="pres">
      <dgm:prSet presAssocID="{1BD29492-7057-4B4E-9D84-E739C8ABB464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80D8D-85C0-4945-A225-369A097D20AB}" type="pres">
      <dgm:prSet presAssocID="{1BD29492-7057-4B4E-9D84-E739C8ABB464}" presName="accent_4" presStyleCnt="0"/>
      <dgm:spPr/>
      <dgm:t>
        <a:bodyPr/>
        <a:lstStyle/>
        <a:p>
          <a:endParaRPr lang="ru-RU"/>
        </a:p>
      </dgm:t>
    </dgm:pt>
    <dgm:pt modelId="{0D28CA85-B0AC-48AA-B73D-2FEAF2306343}" type="pres">
      <dgm:prSet presAssocID="{1BD29492-7057-4B4E-9D84-E739C8ABB464}" presName="accentRepeatNode" presStyleLbl="solidFgAcc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A533CB2-2C18-45DD-B513-29A32E9D9434}" type="pres">
      <dgm:prSet presAssocID="{C3E2A0C7-492D-4F99-9FBD-DB626D169721}" presName="text_5" presStyleLbl="node1" presStyleIdx="4" presStyleCnt="6" custScaleY="1177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4A57A2-B99D-4E0E-BD49-FCBDA8D0D652}" type="pres">
      <dgm:prSet presAssocID="{C3E2A0C7-492D-4F99-9FBD-DB626D169721}" presName="accent_5" presStyleCnt="0"/>
      <dgm:spPr/>
      <dgm:t>
        <a:bodyPr/>
        <a:lstStyle/>
        <a:p>
          <a:endParaRPr lang="ru-RU"/>
        </a:p>
      </dgm:t>
    </dgm:pt>
    <dgm:pt modelId="{28C03092-EE96-40C8-9447-915F9EC99FB1}" type="pres">
      <dgm:prSet presAssocID="{C3E2A0C7-492D-4F99-9FBD-DB626D169721}" presName="accentRepeatNode" presStyleLbl="solidFgAcc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5730490-6963-4EA1-8389-5AC953C1A509}" type="pres">
      <dgm:prSet presAssocID="{6B73165C-8E17-4B12-B343-B3E902D0A277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5D22A-A384-4529-92AD-CB62954A9219}" type="pres">
      <dgm:prSet presAssocID="{6B73165C-8E17-4B12-B343-B3E902D0A277}" presName="accent_6" presStyleCnt="0"/>
      <dgm:spPr/>
    </dgm:pt>
    <dgm:pt modelId="{7D5CA92C-475A-427C-92DC-923B8509B835}" type="pres">
      <dgm:prSet presAssocID="{6B73165C-8E17-4B12-B343-B3E902D0A277}" presName="accentRepeatNode" presStyleLbl="solidFgAcc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3DE228F-2F8F-4486-8E93-C3834041902B}" type="presOf" srcId="{C3E2A0C7-492D-4F99-9FBD-DB626D169721}" destId="{3A533CB2-2C18-45DD-B513-29A32E9D9434}" srcOrd="0" destOrd="0" presId="urn:microsoft.com/office/officeart/2008/layout/VerticalCurvedList"/>
    <dgm:cxn modelId="{7D88C422-7A44-41EC-98AD-2F91FD8D647E}" type="presOf" srcId="{CF6888BF-C46E-4D55-8C0B-604A85FB5E7C}" destId="{6C71938F-0DD3-4BCE-8772-5B33F44F5AC6}" srcOrd="0" destOrd="0" presId="urn:microsoft.com/office/officeart/2008/layout/VerticalCurvedList"/>
    <dgm:cxn modelId="{117A5657-6C3B-46A2-8087-AD26D175F381}" type="presOf" srcId="{1BD29492-7057-4B4E-9D84-E739C8ABB464}" destId="{776DD715-9F2E-4732-9558-05104E925C2E}" srcOrd="0" destOrd="0" presId="urn:microsoft.com/office/officeart/2008/layout/VerticalCurvedList"/>
    <dgm:cxn modelId="{C1BFDBEE-E3D6-4C60-AA2D-3177B28029A5}" srcId="{4C2C47F5-6AAC-4341-A3BC-3AF22EB431B0}" destId="{C3E2A0C7-492D-4F99-9FBD-DB626D169721}" srcOrd="4" destOrd="0" parTransId="{4E9B72DC-2E14-4E1E-9952-5B7A96F414D6}" sibTransId="{532D310E-D29D-4E3F-95DE-555419B936AE}"/>
    <dgm:cxn modelId="{072ADC7C-EFF8-46A2-81B2-8FBF75B3B07D}" srcId="{4C2C47F5-6AAC-4341-A3BC-3AF22EB431B0}" destId="{B4130079-A0C2-4938-9CFB-C129C55DE706}" srcOrd="1" destOrd="0" parTransId="{3F484C4C-AF7D-4EBA-890C-F1E074795101}" sibTransId="{08CD3CFE-4090-4690-B432-F660ECEFF97D}"/>
    <dgm:cxn modelId="{F85B3B50-9CCF-4017-B4E1-B54A1DDF2883}" srcId="{4C2C47F5-6AAC-4341-A3BC-3AF22EB431B0}" destId="{9CF7AC78-8664-43E7-95C3-2E69F6978AFF}" srcOrd="0" destOrd="0" parTransId="{C308638D-1E99-4064-B05A-448599AB3463}" sibTransId="{CF6888BF-C46E-4D55-8C0B-604A85FB5E7C}"/>
    <dgm:cxn modelId="{03753016-7A77-42C3-BD65-BF97807F54DB}" type="presOf" srcId="{9059AA3A-DBF7-489F-861D-539C63A992FD}" destId="{3B07D9ED-17A7-4E68-A041-6E0350DF7893}" srcOrd="0" destOrd="0" presId="urn:microsoft.com/office/officeart/2008/layout/VerticalCurvedList"/>
    <dgm:cxn modelId="{12A2B917-572A-4C57-8272-C23ABA48178C}" type="presOf" srcId="{B4130079-A0C2-4938-9CFB-C129C55DE706}" destId="{4E44D6FA-4D64-40D0-B130-A3FC5146E0D6}" srcOrd="0" destOrd="0" presId="urn:microsoft.com/office/officeart/2008/layout/VerticalCurvedList"/>
    <dgm:cxn modelId="{C541FEB0-DF83-4A36-B809-B56C643F88C8}" srcId="{4C2C47F5-6AAC-4341-A3BC-3AF22EB431B0}" destId="{1BD29492-7057-4B4E-9D84-E739C8ABB464}" srcOrd="3" destOrd="0" parTransId="{BB963676-ACC1-418B-8879-B7DBF4876BC2}" sibTransId="{38D5DB3A-448D-48F2-80C3-4F165A1ED9F5}"/>
    <dgm:cxn modelId="{6FBA4D47-BB21-4492-ACC6-D2E96B01A02A}" type="presOf" srcId="{6B73165C-8E17-4B12-B343-B3E902D0A277}" destId="{F5730490-6963-4EA1-8389-5AC953C1A509}" srcOrd="0" destOrd="0" presId="urn:microsoft.com/office/officeart/2008/layout/VerticalCurvedList"/>
    <dgm:cxn modelId="{F24B628F-5785-4DF0-8E5A-B40DC4D9B773}" type="presOf" srcId="{9CF7AC78-8664-43E7-95C3-2E69F6978AFF}" destId="{49DB3445-41D2-403E-A9A8-15195F48272B}" srcOrd="0" destOrd="0" presId="urn:microsoft.com/office/officeart/2008/layout/VerticalCurvedList"/>
    <dgm:cxn modelId="{2FE83134-653F-4145-B5E9-6C3529F48BCD}" srcId="{4C2C47F5-6AAC-4341-A3BC-3AF22EB431B0}" destId="{6B73165C-8E17-4B12-B343-B3E902D0A277}" srcOrd="5" destOrd="0" parTransId="{04E9ECBC-99B7-4EF9-8313-9141961B8D5C}" sibTransId="{F3561B50-0342-4DB6-9C19-91B656CCA453}"/>
    <dgm:cxn modelId="{97772FD7-786B-4CAA-B90D-CFE335783D41}" type="presOf" srcId="{4C2C47F5-6AAC-4341-A3BC-3AF22EB431B0}" destId="{772EDB40-77F2-42C6-A4BA-5D2ACCBCA5FC}" srcOrd="0" destOrd="0" presId="urn:microsoft.com/office/officeart/2008/layout/VerticalCurvedList"/>
    <dgm:cxn modelId="{472529F0-0963-45C7-9780-901776F99DD9}" srcId="{4C2C47F5-6AAC-4341-A3BC-3AF22EB431B0}" destId="{9059AA3A-DBF7-489F-861D-539C63A992FD}" srcOrd="2" destOrd="0" parTransId="{22E43125-241E-4204-AABC-0A6B5D104B31}" sibTransId="{FA81A5D5-236F-458A-9909-32110E4B3C9D}"/>
    <dgm:cxn modelId="{255938F9-6330-4689-9693-B006715B8F01}" type="presParOf" srcId="{772EDB40-77F2-42C6-A4BA-5D2ACCBCA5FC}" destId="{0ED54BC2-CFB8-4CE3-835B-7CC0ACF4EC60}" srcOrd="0" destOrd="0" presId="urn:microsoft.com/office/officeart/2008/layout/VerticalCurvedList"/>
    <dgm:cxn modelId="{6F9DBA94-A56B-4D67-9E8C-3FC8288584FD}" type="presParOf" srcId="{0ED54BC2-CFB8-4CE3-835B-7CC0ACF4EC60}" destId="{4CBC4C8F-0C14-4FFA-A1EB-68031F2094B5}" srcOrd="0" destOrd="0" presId="urn:microsoft.com/office/officeart/2008/layout/VerticalCurvedList"/>
    <dgm:cxn modelId="{069CCA18-DF06-46E7-AA81-E6C47851C5A4}" type="presParOf" srcId="{4CBC4C8F-0C14-4FFA-A1EB-68031F2094B5}" destId="{2BE2DDFF-D336-41AD-B2B0-5CA8294810DF}" srcOrd="0" destOrd="0" presId="urn:microsoft.com/office/officeart/2008/layout/VerticalCurvedList"/>
    <dgm:cxn modelId="{B67A60ED-3CBB-45E7-B283-2952A317B37A}" type="presParOf" srcId="{4CBC4C8F-0C14-4FFA-A1EB-68031F2094B5}" destId="{6C71938F-0DD3-4BCE-8772-5B33F44F5AC6}" srcOrd="1" destOrd="0" presId="urn:microsoft.com/office/officeart/2008/layout/VerticalCurvedList"/>
    <dgm:cxn modelId="{44284BDE-2253-4FDC-800B-A6A2439ED54A}" type="presParOf" srcId="{4CBC4C8F-0C14-4FFA-A1EB-68031F2094B5}" destId="{C1B5F98C-42B3-4225-9695-C004CEC37CAC}" srcOrd="2" destOrd="0" presId="urn:microsoft.com/office/officeart/2008/layout/VerticalCurvedList"/>
    <dgm:cxn modelId="{88C40A9A-9824-434A-95F0-B5363E1F3FFD}" type="presParOf" srcId="{4CBC4C8F-0C14-4FFA-A1EB-68031F2094B5}" destId="{1F1A7FA3-1418-4703-B01A-F581247AE70C}" srcOrd="3" destOrd="0" presId="urn:microsoft.com/office/officeart/2008/layout/VerticalCurvedList"/>
    <dgm:cxn modelId="{6A484F3F-7936-49F8-9B1A-3E9D20579521}" type="presParOf" srcId="{0ED54BC2-CFB8-4CE3-835B-7CC0ACF4EC60}" destId="{49DB3445-41D2-403E-A9A8-15195F48272B}" srcOrd="1" destOrd="0" presId="urn:microsoft.com/office/officeart/2008/layout/VerticalCurvedList"/>
    <dgm:cxn modelId="{3EC59DA8-2939-47B8-9B72-6FA38F89778D}" type="presParOf" srcId="{0ED54BC2-CFB8-4CE3-835B-7CC0ACF4EC60}" destId="{2771E5FD-696C-47C3-8458-1DFCFC5A8FE6}" srcOrd="2" destOrd="0" presId="urn:microsoft.com/office/officeart/2008/layout/VerticalCurvedList"/>
    <dgm:cxn modelId="{56278258-5EDE-4D73-A3A9-3F53C21F2C6B}" type="presParOf" srcId="{2771E5FD-696C-47C3-8458-1DFCFC5A8FE6}" destId="{DD2C4514-8196-44F3-AEFD-C878E137F15F}" srcOrd="0" destOrd="0" presId="urn:microsoft.com/office/officeart/2008/layout/VerticalCurvedList"/>
    <dgm:cxn modelId="{C2FF629D-7869-4FAA-88E2-7EE28258423A}" type="presParOf" srcId="{0ED54BC2-CFB8-4CE3-835B-7CC0ACF4EC60}" destId="{4E44D6FA-4D64-40D0-B130-A3FC5146E0D6}" srcOrd="3" destOrd="0" presId="urn:microsoft.com/office/officeart/2008/layout/VerticalCurvedList"/>
    <dgm:cxn modelId="{B8B437C6-9325-4B2B-8E11-A7F3FB462798}" type="presParOf" srcId="{0ED54BC2-CFB8-4CE3-835B-7CC0ACF4EC60}" destId="{5FD3551A-4E05-4735-B34B-4CC3AA299F3E}" srcOrd="4" destOrd="0" presId="urn:microsoft.com/office/officeart/2008/layout/VerticalCurvedList"/>
    <dgm:cxn modelId="{87152778-54A1-418F-BD59-FE80E3E6319E}" type="presParOf" srcId="{5FD3551A-4E05-4735-B34B-4CC3AA299F3E}" destId="{3FF523FB-8E08-4A14-B93E-E824CD441555}" srcOrd="0" destOrd="0" presId="urn:microsoft.com/office/officeart/2008/layout/VerticalCurvedList"/>
    <dgm:cxn modelId="{1F9AF621-ADEC-4067-BE46-13FFD65EF183}" type="presParOf" srcId="{0ED54BC2-CFB8-4CE3-835B-7CC0ACF4EC60}" destId="{3B07D9ED-17A7-4E68-A041-6E0350DF7893}" srcOrd="5" destOrd="0" presId="urn:microsoft.com/office/officeart/2008/layout/VerticalCurvedList"/>
    <dgm:cxn modelId="{0ACF08B1-4F61-49A3-B615-5EB0CD5F41D6}" type="presParOf" srcId="{0ED54BC2-CFB8-4CE3-835B-7CC0ACF4EC60}" destId="{2AB91F75-EBEC-44E6-BE78-43A6658762A3}" srcOrd="6" destOrd="0" presId="urn:microsoft.com/office/officeart/2008/layout/VerticalCurvedList"/>
    <dgm:cxn modelId="{2379591D-0DCA-436F-8AB5-A99D4717084A}" type="presParOf" srcId="{2AB91F75-EBEC-44E6-BE78-43A6658762A3}" destId="{AFBCFC25-00CE-4DD9-B468-38B567D3D019}" srcOrd="0" destOrd="0" presId="urn:microsoft.com/office/officeart/2008/layout/VerticalCurvedList"/>
    <dgm:cxn modelId="{559929CC-4FC7-4EC3-BDF6-5E03FDE0B05E}" type="presParOf" srcId="{0ED54BC2-CFB8-4CE3-835B-7CC0ACF4EC60}" destId="{776DD715-9F2E-4732-9558-05104E925C2E}" srcOrd="7" destOrd="0" presId="urn:microsoft.com/office/officeart/2008/layout/VerticalCurvedList"/>
    <dgm:cxn modelId="{7BA43CDD-D074-4734-A5FF-1D8D5D8F780D}" type="presParOf" srcId="{0ED54BC2-CFB8-4CE3-835B-7CC0ACF4EC60}" destId="{84180D8D-85C0-4945-A225-369A097D20AB}" srcOrd="8" destOrd="0" presId="urn:microsoft.com/office/officeart/2008/layout/VerticalCurvedList"/>
    <dgm:cxn modelId="{68EF9322-9B5F-4C39-A87C-10319FAB1158}" type="presParOf" srcId="{84180D8D-85C0-4945-A225-369A097D20AB}" destId="{0D28CA85-B0AC-48AA-B73D-2FEAF2306343}" srcOrd="0" destOrd="0" presId="urn:microsoft.com/office/officeart/2008/layout/VerticalCurvedList"/>
    <dgm:cxn modelId="{90CC50A9-6CFA-41E7-B815-B10BC1C24CBF}" type="presParOf" srcId="{0ED54BC2-CFB8-4CE3-835B-7CC0ACF4EC60}" destId="{3A533CB2-2C18-45DD-B513-29A32E9D9434}" srcOrd="9" destOrd="0" presId="urn:microsoft.com/office/officeart/2008/layout/VerticalCurvedList"/>
    <dgm:cxn modelId="{B39F3D16-577E-4AC4-85C8-8CCE050200D1}" type="presParOf" srcId="{0ED54BC2-CFB8-4CE3-835B-7CC0ACF4EC60}" destId="{DF4A57A2-B99D-4E0E-BD49-FCBDA8D0D652}" srcOrd="10" destOrd="0" presId="urn:microsoft.com/office/officeart/2008/layout/VerticalCurvedList"/>
    <dgm:cxn modelId="{5B9CCC8B-BA29-425E-9AA9-B0A72576D225}" type="presParOf" srcId="{DF4A57A2-B99D-4E0E-BD49-FCBDA8D0D652}" destId="{28C03092-EE96-40C8-9447-915F9EC99FB1}" srcOrd="0" destOrd="0" presId="urn:microsoft.com/office/officeart/2008/layout/VerticalCurvedList"/>
    <dgm:cxn modelId="{32502053-C7D4-45CF-8AD7-B424710C6B20}" type="presParOf" srcId="{0ED54BC2-CFB8-4CE3-835B-7CC0ACF4EC60}" destId="{F5730490-6963-4EA1-8389-5AC953C1A509}" srcOrd="11" destOrd="0" presId="urn:microsoft.com/office/officeart/2008/layout/VerticalCurvedList"/>
    <dgm:cxn modelId="{F8BA2AE3-C630-436A-819E-682D50F31604}" type="presParOf" srcId="{0ED54BC2-CFB8-4CE3-835B-7CC0ACF4EC60}" destId="{0025D22A-A384-4529-92AD-CB62954A9219}" srcOrd="12" destOrd="0" presId="urn:microsoft.com/office/officeart/2008/layout/VerticalCurvedList"/>
    <dgm:cxn modelId="{ED85C257-6C2F-42E2-9FBE-2DBC846D648F}" type="presParOf" srcId="{0025D22A-A384-4529-92AD-CB62954A9219}" destId="{7D5CA92C-475A-427C-92DC-923B8509B83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1938F-0DD3-4BCE-8772-5B33F44F5AC6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B3445-41D2-403E-A9A8-15195F48272B}">
      <dsp:nvSpPr>
        <dsp:cNvPr id="0" name=""/>
        <dsp:cNvSpPr/>
      </dsp:nvSpPr>
      <dsp:spPr>
        <a:xfrm>
          <a:off x="434398" y="285347"/>
          <a:ext cx="7465315" cy="570477"/>
        </a:xfrm>
        <a:prstGeom prst="rect">
          <a:avLst/>
        </a:prstGeom>
        <a:solidFill>
          <a:srgbClr val="149C2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Asosiy</a:t>
          </a:r>
          <a:r>
            <a:rPr lang="en-US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xususiyatlari</a:t>
          </a:r>
          <a:endParaRPr lang="ru-RU" sz="3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4398" y="285347"/>
        <a:ext cx="7465315" cy="570477"/>
      </dsp:txXfrm>
    </dsp:sp>
    <dsp:sp modelId="{DD2C4514-8196-44F3-AEFD-C878E137F15F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4D6FA-4D64-40D0-B130-A3FC5146E0D6}">
      <dsp:nvSpPr>
        <dsp:cNvPr id="0" name=""/>
        <dsp:cNvSpPr/>
      </dsp:nvSpPr>
      <dsp:spPr>
        <a:xfrm>
          <a:off x="939194" y="1138646"/>
          <a:ext cx="6924979" cy="575092"/>
        </a:xfrm>
        <a:prstGeom prst="rect">
          <a:avLst/>
        </a:prstGeom>
        <a:solidFill>
          <a:srgbClr val="149C2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Geografik</a:t>
          </a:r>
          <a:r>
            <a:rPr lang="en-US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o‘rni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9194" y="1138646"/>
        <a:ext cx="6924979" cy="575092"/>
      </dsp:txXfrm>
    </dsp:sp>
    <dsp:sp modelId="{3FF523FB-8E08-4A14-B93E-E824CD441555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7D9ED-17A7-4E68-A041-6E0350DF7893}">
      <dsp:nvSpPr>
        <dsp:cNvPr id="0" name=""/>
        <dsp:cNvSpPr/>
      </dsp:nvSpPr>
      <dsp:spPr>
        <a:xfrm>
          <a:off x="1118233" y="1996562"/>
          <a:ext cx="6781479" cy="570477"/>
        </a:xfrm>
        <a:prstGeom prst="rect">
          <a:avLst/>
        </a:prstGeom>
        <a:solidFill>
          <a:srgbClr val="149C2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O‘rganilish</a:t>
          </a:r>
          <a:r>
            <a:rPr lang="en-US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tarixi</a:t>
          </a:r>
          <a:endParaRPr lang="ru-RU" sz="3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18233" y="1996562"/>
        <a:ext cx="6781479" cy="570477"/>
      </dsp:txXfrm>
    </dsp:sp>
    <dsp:sp modelId="{AFBCFC25-00CE-4DD9-B468-38B567D3D019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6DD715-9F2E-4732-9558-05104E925C2E}">
      <dsp:nvSpPr>
        <dsp:cNvPr id="0" name=""/>
        <dsp:cNvSpPr/>
      </dsp:nvSpPr>
      <dsp:spPr>
        <a:xfrm>
          <a:off x="1118233" y="2851627"/>
          <a:ext cx="6781479" cy="570477"/>
        </a:xfrm>
        <a:prstGeom prst="rect">
          <a:avLst/>
        </a:prstGeom>
        <a:solidFill>
          <a:srgbClr val="149C2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Geologik</a:t>
          </a:r>
          <a:r>
            <a:rPr lang="en-US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tuzilishi</a:t>
          </a:r>
          <a:r>
            <a:rPr lang="en-US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ru-RU" sz="3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18233" y="2851627"/>
        <a:ext cx="6781479" cy="570477"/>
      </dsp:txXfrm>
    </dsp:sp>
    <dsp:sp modelId="{0D28CA85-B0AC-48AA-B73D-2FEAF2306343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33CB2-2C18-45DD-B513-29A32E9D9434}">
      <dsp:nvSpPr>
        <dsp:cNvPr id="0" name=""/>
        <dsp:cNvSpPr/>
      </dsp:nvSpPr>
      <dsp:spPr>
        <a:xfrm>
          <a:off x="903654" y="3656685"/>
          <a:ext cx="6996059" cy="671577"/>
        </a:xfrm>
        <a:prstGeom prst="rect">
          <a:avLst/>
        </a:prstGeom>
        <a:solidFill>
          <a:srgbClr val="149C2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Foydali</a:t>
          </a:r>
          <a:r>
            <a:rPr lang="en-US" sz="36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qazilmalari</a:t>
          </a:r>
          <a:endParaRPr lang="ru-RU" sz="3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03654" y="3656685"/>
        <a:ext cx="6996059" cy="671577"/>
      </dsp:txXfrm>
    </dsp:sp>
    <dsp:sp modelId="{28C03092-EE96-40C8-9447-915F9EC99FB1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730490-6963-4EA1-8389-5AC953C1A509}">
      <dsp:nvSpPr>
        <dsp:cNvPr id="0" name=""/>
        <dsp:cNvSpPr/>
      </dsp:nvSpPr>
      <dsp:spPr>
        <a:xfrm>
          <a:off x="434398" y="4562842"/>
          <a:ext cx="7465315" cy="570477"/>
        </a:xfrm>
        <a:prstGeom prst="rect">
          <a:avLst/>
        </a:prstGeom>
        <a:solidFill>
          <a:srgbClr val="149C2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8740" rIns="78740" bIns="7874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36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Relyefi</a:t>
          </a:r>
          <a:endParaRPr lang="ru-RU" sz="3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4398" y="4562842"/>
        <a:ext cx="7465315" cy="570477"/>
      </dsp:txXfrm>
    </dsp:sp>
    <dsp:sp modelId="{7D5CA92C-475A-427C-92DC-923B8509B835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6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FD875-137C-4C13-BA90-335D197E9F7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62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.wmf"/><Relationship Id="rId4" Type="http://schemas.openxmlformats.org/officeDocument/2006/relationships/diagramLayout" Target="../diagrams/layout1.xml"/><Relationship Id="rId9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f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4.jpeg"/><Relationship Id="rId5" Type="http://schemas.openxmlformats.org/officeDocument/2006/relationships/image" Target="../media/image38.jpeg"/><Relationship Id="rId4" Type="http://schemas.openxmlformats.org/officeDocument/2006/relationships/image" Target="../media/image3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6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8.jpeg"/><Relationship Id="rId4" Type="http://schemas.openxmlformats.org/officeDocument/2006/relationships/image" Target="../media/image47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image" Target="../media/image3.wmf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oleObject" Target="../embeddings/oleObject14.bin"/><Relationship Id="rId7" Type="http://schemas.openxmlformats.org/officeDocument/2006/relationships/image" Target="../media/image32.jf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9.wmf"/><Relationship Id="rId11" Type="http://schemas.openxmlformats.org/officeDocument/2006/relationships/image" Target="../media/image34.jpeg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63.jpeg"/><Relationship Id="rId4" Type="http://schemas.openxmlformats.org/officeDocument/2006/relationships/image" Target="../media/image62.wmf"/><Relationship Id="rId9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jpeg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png"/><Relationship Id="rId5" Type="http://schemas.openxmlformats.org/officeDocument/2006/relationships/image" Target="../media/image4.jpeg"/><Relationship Id="rId4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20992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30907" y="2375470"/>
            <a:ext cx="773730" cy="165337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30907" y="4384805"/>
            <a:ext cx="773730" cy="165614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84154" y="295880"/>
            <a:ext cx="5801871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2" name="object 9"/>
          <p:cNvSpPr>
            <a:spLocks noChangeArrowheads="1"/>
          </p:cNvSpPr>
          <p:nvPr/>
        </p:nvSpPr>
        <p:spPr bwMode="auto">
          <a:xfrm>
            <a:off x="8991600" y="341373"/>
            <a:ext cx="2171700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1218848">
              <a:spcBef>
                <a:spcPts val="201"/>
              </a:spcBef>
              <a:defRPr/>
            </a:pPr>
            <a:endParaRPr lang="en-US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4" name="object 12">
            <a:extLst/>
          </p:cNvPr>
          <p:cNvSpPr txBox="1"/>
          <p:nvPr/>
        </p:nvSpPr>
        <p:spPr>
          <a:xfrm>
            <a:off x="9075422" y="540768"/>
            <a:ext cx="2048285" cy="772542"/>
          </a:xfrm>
          <a:prstGeom prst="rect">
            <a:avLst/>
          </a:prstGeom>
        </p:spPr>
        <p:txBody>
          <a:bodyPr wrap="square" lIns="0" tIns="33551" rIns="0" bIns="0">
            <a:spAutoFit/>
          </a:bodyPr>
          <a:lstStyle/>
          <a:p>
            <a:pPr algn="ctr" defTabSz="1218848">
              <a:spcBef>
                <a:spcPts val="265"/>
              </a:spcBef>
              <a:defRPr/>
            </a:pPr>
            <a:r>
              <a:rPr lang="en-US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6- </a:t>
            </a:r>
            <a:r>
              <a:rPr lang="en-US" sz="4800" b="1" spc="-1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181100" y="2295227"/>
            <a:ext cx="10738185" cy="2061139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sz="4400" b="1" dirty="0" err="1" smtClean="0">
                <a:latin typeface="Arial"/>
                <a:cs typeface="Arial"/>
              </a:rPr>
              <a:t>Mavzu</a:t>
            </a:r>
            <a:r>
              <a:rPr sz="4400" b="1" dirty="0" smtClean="0">
                <a:latin typeface="Arial"/>
                <a:cs typeface="Arial"/>
              </a:rPr>
              <a:t>: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Avstraliyaning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geografik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o‘rni</a:t>
            </a:r>
            <a:r>
              <a:rPr lang="en-US" sz="4400" b="1" dirty="0" smtClean="0">
                <a:latin typeface="Arial"/>
                <a:cs typeface="Arial"/>
              </a:rPr>
              <a:t>, </a:t>
            </a:r>
            <a:r>
              <a:rPr lang="en-US" sz="4400" b="1" dirty="0" err="1" smtClean="0">
                <a:latin typeface="Arial"/>
                <a:cs typeface="Arial"/>
              </a:rPr>
              <a:t>o‘rganilish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tarixi</a:t>
            </a:r>
            <a:r>
              <a:rPr lang="en-US" sz="4400" b="1" dirty="0" smtClean="0">
                <a:latin typeface="Arial"/>
                <a:cs typeface="Arial"/>
              </a:rPr>
              <a:t>, </a:t>
            </a:r>
            <a:r>
              <a:rPr lang="en-US" sz="4400" b="1" dirty="0" err="1" smtClean="0">
                <a:latin typeface="Arial"/>
                <a:cs typeface="Arial"/>
              </a:rPr>
              <a:t>geologik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tuzilishi</a:t>
            </a:r>
            <a:r>
              <a:rPr lang="en-US" sz="4400" b="1" dirty="0" smtClean="0">
                <a:latin typeface="Arial"/>
                <a:cs typeface="Arial"/>
              </a:rPr>
              <a:t>, </a:t>
            </a:r>
            <a:r>
              <a:rPr lang="en-US" sz="4400" b="1" dirty="0" err="1" smtClean="0">
                <a:latin typeface="Arial"/>
                <a:cs typeface="Arial"/>
              </a:rPr>
              <a:t>foydali</a:t>
            </a:r>
            <a:r>
              <a:rPr lang="en-US" sz="4400" b="1" dirty="0" smtClean="0">
                <a:latin typeface="Arial"/>
                <a:cs typeface="Arial"/>
              </a:rPr>
              <a:t> </a:t>
            </a:r>
            <a:r>
              <a:rPr lang="en-US" sz="4400" b="1" dirty="0" err="1" smtClean="0">
                <a:latin typeface="Arial"/>
                <a:cs typeface="Arial"/>
              </a:rPr>
              <a:t>qazilmalari</a:t>
            </a:r>
            <a:r>
              <a:rPr lang="en-US" sz="4400" b="1" dirty="0" smtClean="0">
                <a:latin typeface="Arial"/>
                <a:cs typeface="Arial"/>
              </a:rPr>
              <a:t>. </a:t>
            </a:r>
            <a:r>
              <a:rPr lang="en-US" sz="4400" b="1" dirty="0" err="1" smtClean="0">
                <a:latin typeface="Arial"/>
                <a:cs typeface="Arial"/>
              </a:rPr>
              <a:t>Relyefi</a:t>
            </a:r>
            <a:endParaRPr sz="4400" b="1" dirty="0">
              <a:latin typeface="Arial"/>
              <a:cs typeface="Arial"/>
            </a:endParaRPr>
          </a:p>
        </p:txBody>
      </p:sp>
      <p:pic>
        <p:nvPicPr>
          <p:cNvPr id="11" name="Picture 2" descr="ASSALOMU ALAYKUM HURMATLI BILIMDONLAR va JAMOA AZOLARI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600" y="194733"/>
            <a:ext cx="1575000" cy="1575000"/>
          </a:xfrm>
          <a:prstGeom prst="rect">
            <a:avLst/>
          </a:prstGeom>
          <a:noFill/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3044184"/>
              </p:ext>
            </p:extLst>
          </p:nvPr>
        </p:nvGraphicFramePr>
        <p:xfrm>
          <a:off x="4634741" y="4356366"/>
          <a:ext cx="3188357" cy="236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6" name="Image" r:id="rId4" imgW="12698280" imgH="7834680" progId="Photoshop.Image.13">
                  <p:embed/>
                </p:oleObj>
              </mc:Choice>
              <mc:Fallback>
                <p:oleObj name="Image" r:id="rId4" imgW="12698280" imgH="78346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34741" y="4356366"/>
                        <a:ext cx="3188357" cy="2368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003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3314" name="Picture 2" descr="Очертания материка — задание. Окружающий мир, 2 класс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t="3294" r="11147" b="2308"/>
          <a:stretch/>
        </p:blipFill>
        <p:spPr bwMode="auto">
          <a:xfrm>
            <a:off x="150725" y="1115366"/>
            <a:ext cx="5858189" cy="554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Kangaroo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96" y="1404165"/>
            <a:ext cx="6037585" cy="396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3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21657" y="-3281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-215899" y="17610"/>
            <a:ext cx="12268200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83642209"/>
              </p:ext>
            </p:extLst>
          </p:nvPr>
        </p:nvGraphicFramePr>
        <p:xfrm>
          <a:off x="2835730" y="975605"/>
          <a:ext cx="797629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409496" y="-59117"/>
            <a:ext cx="5913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27" y="4355029"/>
            <a:ext cx="1761772" cy="244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6875292"/>
              </p:ext>
            </p:extLst>
          </p:nvPr>
        </p:nvGraphicFramePr>
        <p:xfrm>
          <a:off x="130629" y="2128977"/>
          <a:ext cx="3149622" cy="2226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0" name="Image" r:id="rId9" imgW="12698280" imgH="7834680" progId="Photoshop.Image.13">
                  <p:embed/>
                </p:oleObj>
              </mc:Choice>
              <mc:Fallback>
                <p:oleObj name="Image" r:id="rId9" imgW="12698280" imgH="78346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0629" y="2128977"/>
                        <a:ext cx="3149622" cy="2226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643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" y="799703"/>
            <a:ext cx="5459914" cy="532691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endParaRPr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758175" y="1110996"/>
            <a:ext cx="5234721" cy="1191816"/>
          </a:xfrm>
          <a:prstGeom prst="roundRect">
            <a:avLst/>
          </a:prstGeom>
          <a:solidFill>
            <a:srgbClr val="149C2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Avstraliya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to‘liq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janubiy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yarimsharda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joylashgan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. </a:t>
            </a:r>
            <a:endParaRPr lang="ru-RU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614929" y="2407551"/>
            <a:ext cx="6350088" cy="1191816"/>
          </a:xfrm>
          <a:prstGeom prst="roundRect">
            <a:avLst/>
          </a:prstGeom>
          <a:solidFill>
            <a:srgbClr val="149C2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Lotincha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“</a:t>
            </a:r>
            <a:r>
              <a:rPr lang="en-US" sz="3200" b="1" dirty="0" err="1" smtClean="0">
                <a:solidFill>
                  <a:schemeClr val="bg1"/>
                </a:solidFill>
                <a:latin typeface="Arial"/>
                <a:cs typeface="Arial"/>
              </a:rPr>
              <a:t>australius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” 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janubiy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degan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ma’noni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/>
                <a:cs typeface="Arial"/>
              </a:rPr>
              <a:t>anglatadi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lang="ru-RU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62496" y="5256350"/>
            <a:ext cx="7354029" cy="1191816"/>
          </a:xfrm>
          <a:prstGeom prst="roundRect">
            <a:avLst/>
          </a:prstGeom>
          <a:solidFill>
            <a:srgbClr val="149C2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Maydonining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kichikligiga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ko‘ra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unga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materik-orol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nisbatini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berishgan</a:t>
            </a:r>
            <a:r>
              <a:rPr lang="en-US" sz="3200" b="1" dirty="0" smtClean="0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lang="ru-RU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30359" y="3003457"/>
            <a:ext cx="1266093" cy="91940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Hind </a:t>
            </a:r>
            <a:r>
              <a:rPr lang="en-US" sz="2400" b="1" dirty="0" err="1" smtClean="0">
                <a:latin typeface="Arial"/>
                <a:cs typeface="Arial"/>
              </a:rPr>
              <a:t>okeani</a:t>
            </a:r>
            <a:endParaRPr lang="ru-RU" sz="2400" b="1" dirty="0">
              <a:latin typeface="Arial"/>
              <a:cs typeface="Arial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 rot="2935086">
            <a:off x="3118234" y="2655598"/>
            <a:ext cx="2279686" cy="51077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latin typeface="Arial"/>
                <a:cs typeface="Arial"/>
              </a:rPr>
              <a:t>Tinch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okean</a:t>
            </a:r>
            <a:endParaRPr lang="ru-RU" sz="2400" b="1" dirty="0">
              <a:latin typeface="Arial"/>
              <a:cs typeface="Arial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162049" y="3704106"/>
            <a:ext cx="6802968" cy="1191816"/>
          </a:xfrm>
          <a:prstGeom prst="roundRect">
            <a:avLst/>
          </a:prstGeom>
          <a:solidFill>
            <a:srgbClr val="149C2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Odam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yashaydigan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materiklardan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ancha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uzoqda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/>
                <a:cs typeface="Arial"/>
              </a:rPr>
              <a:t>joylashgan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lang="ru-RU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104" y="4932861"/>
            <a:ext cx="1167030" cy="162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33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95032" y="4747649"/>
            <a:ext cx="2450313" cy="1191816"/>
          </a:xfrm>
          <a:prstGeom prst="roundRect">
            <a:avLst/>
          </a:prstGeom>
          <a:solidFill>
            <a:srgbClr val="19C13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mitti</a:t>
            </a:r>
            <a:r>
              <a:rPr lang="en-US" sz="32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endParaRPr lang="en-US" sz="3200" b="1" kern="0" spc="2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58778" y="1029765"/>
            <a:ext cx="3878664" cy="646986"/>
          </a:xfrm>
          <a:prstGeom prst="roundRect">
            <a:avLst/>
          </a:prstGeom>
          <a:solidFill>
            <a:srgbClr val="19C13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endParaRPr lang="en-US" sz="3200" b="1" kern="0" spc="2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2432" y="1077396"/>
            <a:ext cx="4101449" cy="646986"/>
          </a:xfrm>
          <a:prstGeom prst="roundRect">
            <a:avLst/>
          </a:prstGeom>
          <a:solidFill>
            <a:srgbClr val="19C13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32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endParaRPr lang="en-US" sz="3200" b="1" kern="0" spc="2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464" y="1078171"/>
            <a:ext cx="3573441" cy="3573441"/>
          </a:xfrm>
          <a:prstGeom prst="rect">
            <a:avLst/>
          </a:prstGeom>
        </p:spPr>
      </p:pic>
      <p:pic>
        <p:nvPicPr>
          <p:cNvPr id="17412" name="Picture 4" descr="Пустыни Австралии | Мои 100 дорог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" y="1724382"/>
            <a:ext cx="4340345" cy="3670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Красная пустыня в Австралии – уникальные особенности | Всё про Австралию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787" y="1724382"/>
            <a:ext cx="4348155" cy="3648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28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8" name="Picture 2" descr="Очертания материка — задание. Окружающий мир, 2 класс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80" y="2566546"/>
            <a:ext cx="3584277" cy="3100725"/>
          </a:xfrm>
          <a:prstGeom prst="ellipse">
            <a:avLst/>
          </a:prstGeom>
          <a:ln w="63500" cap="rnd">
            <a:solidFill>
              <a:srgbClr val="19C13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690164"/>
              </p:ext>
            </p:extLst>
          </p:nvPr>
        </p:nvGraphicFramePr>
        <p:xfrm>
          <a:off x="4240404" y="1035785"/>
          <a:ext cx="3795264" cy="37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7" name="Image" r:id="rId5" imgW="5130000" imgH="5079240" progId="Photoshop.Image.13">
                  <p:embed/>
                </p:oleObj>
              </mc:Choice>
              <mc:Fallback>
                <p:oleObj name="Image" r:id="rId5" imgW="5130000" imgH="50792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240404" y="1035785"/>
                        <a:ext cx="3795264" cy="3758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Скругленный прямоугольник 15"/>
          <p:cNvSpPr/>
          <p:nvPr/>
        </p:nvSpPr>
        <p:spPr>
          <a:xfrm>
            <a:off x="0" y="1004079"/>
            <a:ext cx="4891334" cy="1191816"/>
          </a:xfrm>
          <a:prstGeom prst="roundRect">
            <a:avLst/>
          </a:prstGeom>
          <a:solidFill>
            <a:srgbClr val="149C2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32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32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kern="0" spc="2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32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2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659 </a:t>
            </a:r>
            <a:r>
              <a:rPr lang="en-US" sz="32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32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32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km. </a:t>
            </a:r>
            <a:endParaRPr lang="ru-RU" sz="3200" b="1" kern="0" spc="2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84914" y="2453545"/>
            <a:ext cx="2426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4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876648" y="4674347"/>
            <a:ext cx="4075620" cy="1736646"/>
          </a:xfrm>
          <a:prstGeom prst="roundRect">
            <a:avLst/>
          </a:prstGeom>
          <a:solidFill>
            <a:srgbClr val="149C2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O‘rtasidan</a:t>
            </a:r>
            <a:r>
              <a:rPr lang="en-US" sz="32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32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chizig‘i</a:t>
            </a:r>
            <a:r>
              <a:rPr lang="en-US" sz="32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32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kern="0" spc="2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28" name="Picture 40" descr="Файл:Tropic-capri-australia2.jpg — Википедия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1" r="22856"/>
          <a:stretch/>
        </p:blipFill>
        <p:spPr bwMode="auto">
          <a:xfrm>
            <a:off x="8209284" y="1035785"/>
            <a:ext cx="3505200" cy="483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45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Kangaroos are Adorable Animals, Not Some Delicacy! | Yes Vegetar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206" y="982134"/>
            <a:ext cx="2903308" cy="424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53980" y="5223836"/>
            <a:ext cx="3713138" cy="1191816"/>
          </a:xfrm>
          <a:prstGeom prst="roundRect">
            <a:avLst/>
          </a:prstGeom>
          <a:solidFill>
            <a:srgbClr val="149C2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Xaltali</a:t>
            </a:r>
            <a:r>
              <a:rPr lang="en-US" sz="32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32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vatani</a:t>
            </a:r>
            <a:endParaRPr lang="en-US" sz="3200" b="1" kern="0" spc="2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8945" y="982134"/>
            <a:ext cx="3537019" cy="1736646"/>
          </a:xfrm>
          <a:prstGeom prst="roundRect">
            <a:avLst/>
          </a:prstGeom>
          <a:solidFill>
            <a:srgbClr val="149C2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Sayyoramizning</a:t>
            </a:r>
            <a:r>
              <a:rPr lang="en-US" sz="32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yaxlit</a:t>
            </a:r>
            <a:r>
              <a:rPr lang="en-US" sz="32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noyob</a:t>
            </a:r>
            <a:r>
              <a:rPr lang="en-US" sz="32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qo‘riqxonasi</a:t>
            </a:r>
            <a:endParaRPr lang="en-US" sz="3200" b="1" kern="0" spc="2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204336" y="1052472"/>
            <a:ext cx="4861742" cy="1015881"/>
          </a:xfrm>
          <a:prstGeom prst="roundRect">
            <a:avLst/>
          </a:prstGeom>
          <a:solidFill>
            <a:srgbClr val="149C2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Evkalipt</a:t>
            </a:r>
            <a:r>
              <a:rPr lang="en-US" sz="32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daraxti</a:t>
            </a:r>
            <a:r>
              <a:rPr lang="en-US" sz="32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vatani</a:t>
            </a:r>
            <a:endParaRPr lang="en-US" sz="3200" b="1" kern="0" spc="2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81" algn="ctr" defTabSz="1935419">
              <a:spcBef>
                <a:spcPts val="241"/>
              </a:spcBef>
              <a:defRPr/>
            </a:pPr>
            <a:r>
              <a:rPr lang="en-US" sz="20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en-US" sz="20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m </a:t>
            </a:r>
            <a:r>
              <a:rPr lang="en-US" sz="20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0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150 m </a:t>
            </a:r>
            <a:r>
              <a:rPr lang="en-US" sz="20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20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7" name="Picture 6" descr="Животные Австралии – фото, описание, список представителей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6"/>
          <a:stretch/>
        </p:blipFill>
        <p:spPr bwMode="auto">
          <a:xfrm>
            <a:off x="551553" y="2718780"/>
            <a:ext cx="3024267" cy="372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Гигантские эвкалипты Австрали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00" y="2068353"/>
            <a:ext cx="3603401" cy="405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37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8710831"/>
              </p:ext>
            </p:extLst>
          </p:nvPr>
        </p:nvGraphicFramePr>
        <p:xfrm>
          <a:off x="-136986" y="3370238"/>
          <a:ext cx="4469159" cy="33798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5" name="Image" r:id="rId3" imgW="5777640" imgH="4368240" progId="Photoshop.Image.13">
                  <p:embed/>
                </p:oleObj>
              </mc:Choice>
              <mc:Fallback>
                <p:oleObj name="Image" r:id="rId3" imgW="5777640" imgH="43682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36986" y="3370238"/>
                        <a:ext cx="4469159" cy="33798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411" y="1060386"/>
            <a:ext cx="4024366" cy="2309852"/>
          </a:xfrm>
          <a:prstGeom prst="roundRect">
            <a:avLst/>
          </a:prstGeom>
          <a:solidFill>
            <a:srgbClr val="149C2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Materikdagi</a:t>
            </a:r>
            <a:r>
              <a:rPr lang="en-US" sz="32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</a:t>
            </a:r>
            <a:r>
              <a:rPr lang="en-US" sz="32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</a:t>
            </a:r>
            <a:r>
              <a:rPr lang="en-US" sz="32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32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kern="0" spc="2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(60%) </a:t>
            </a:r>
            <a:r>
              <a:rPr lang="en-US" sz="32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32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2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o‘rinda</a:t>
            </a:r>
            <a:r>
              <a:rPr lang="en-US" sz="32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kern="0" spc="2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192203" y="4171085"/>
            <a:ext cx="3395018" cy="1778114"/>
          </a:xfrm>
          <a:prstGeom prst="roundRect">
            <a:avLst/>
          </a:prstGeom>
          <a:solidFill>
            <a:srgbClr val="149C2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Yagona</a:t>
            </a:r>
            <a:r>
              <a:rPr lang="en-US" sz="32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2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32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32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Ittifoqi</a:t>
            </a:r>
            <a:r>
              <a:rPr lang="en-US" sz="32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endParaRPr lang="en-US" sz="3200" b="1" kern="0" spc="2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669647" y="982134"/>
            <a:ext cx="4480849" cy="2281476"/>
          </a:xfrm>
          <a:prstGeom prst="roundRect">
            <a:avLst/>
          </a:prstGeom>
          <a:solidFill>
            <a:srgbClr val="149C2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32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32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yarmi</a:t>
            </a:r>
            <a:r>
              <a:rPr lang="en-US" sz="32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32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shaharda</a:t>
            </a:r>
            <a:r>
              <a:rPr lang="en-US" sz="32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(Sidney, </a:t>
            </a: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Melburn</a:t>
            </a:r>
            <a:r>
              <a:rPr lang="en-US" sz="3200" b="1" kern="0" spc="2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endParaRPr lang="en-US" sz="3200" b="1" kern="0" spc="2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4" name="Picture 4" descr="Климат и внутренние воды Австралии. География 7 класс. - YouTube | Sydney  tours, Dream travel destinations, Most beautiful citi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10501" r="5465" b="5859"/>
          <a:stretch/>
        </p:blipFill>
        <p:spPr bwMode="auto">
          <a:xfrm>
            <a:off x="7669647" y="3370238"/>
            <a:ext cx="4249791" cy="286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Австралия День Австралии Границы - Бесплатная векторная графика на Pixab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203" y="1242454"/>
            <a:ext cx="3312592" cy="273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84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Очертания материка — задание. Окружающий мир, 2 класс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t="3294" r="11147" b="2308"/>
          <a:stretch/>
        </p:blipFill>
        <p:spPr bwMode="auto">
          <a:xfrm>
            <a:off x="150725" y="1115366"/>
            <a:ext cx="6062814" cy="574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82174" y="-360048"/>
            <a:ext cx="10278534" cy="141620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6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Geografik</a:t>
            </a:r>
            <a:r>
              <a:rPr lang="en-US" sz="6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o‘rni</a:t>
            </a:r>
            <a:endParaRPr lang="ru-RU" sz="6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/>
          <p:cNvCxnSpPr>
            <a:stCxn id="26" idx="3"/>
            <a:endCxn id="28" idx="1"/>
          </p:cNvCxnSpPr>
          <p:nvPr/>
        </p:nvCxnSpPr>
        <p:spPr>
          <a:xfrm>
            <a:off x="4601810" y="1408599"/>
            <a:ext cx="892" cy="4054491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endCxn id="27" idx="1"/>
          </p:cNvCxnSpPr>
          <p:nvPr/>
        </p:nvCxnSpPr>
        <p:spPr>
          <a:xfrm>
            <a:off x="514853" y="3441259"/>
            <a:ext cx="5266132" cy="561377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ая выноска 11"/>
          <p:cNvSpPr/>
          <p:nvPr/>
        </p:nvSpPr>
        <p:spPr>
          <a:xfrm>
            <a:off x="150726" y="1774860"/>
            <a:ext cx="1235948" cy="764138"/>
          </a:xfrm>
          <a:prstGeom prst="wedgeRectCallout">
            <a:avLst>
              <a:gd name="adj1" fmla="val -27875"/>
              <a:gd name="adj2" fmla="val 1585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Stip-Poynt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 rot="363700">
            <a:off x="2175701" y="3221698"/>
            <a:ext cx="1453503" cy="322054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4100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5157457" y="1224951"/>
            <a:ext cx="1435755" cy="321827"/>
          </a:xfrm>
          <a:prstGeom prst="wedgeRectCallout">
            <a:avLst>
              <a:gd name="adj1" fmla="val -90128"/>
              <a:gd name="adj2" fmla="val 163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York 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986972" y="5684739"/>
            <a:ext cx="2655174" cy="643790"/>
          </a:xfrm>
          <a:prstGeom prst="wedgeRectCallout">
            <a:avLst>
              <a:gd name="adj1" fmla="val 92641"/>
              <a:gd name="adj2" fmla="val -8287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Saut-Ist-Poynt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b.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ятно 1 24"/>
          <p:cNvSpPr/>
          <p:nvPr/>
        </p:nvSpPr>
        <p:spPr>
          <a:xfrm>
            <a:off x="362605" y="3319894"/>
            <a:ext cx="145151" cy="190144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ятно 1 25"/>
          <p:cNvSpPr/>
          <p:nvPr/>
        </p:nvSpPr>
        <p:spPr>
          <a:xfrm>
            <a:off x="4456659" y="1291608"/>
            <a:ext cx="145151" cy="190144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ятно 1 26"/>
          <p:cNvSpPr/>
          <p:nvPr/>
        </p:nvSpPr>
        <p:spPr>
          <a:xfrm>
            <a:off x="5780985" y="3926798"/>
            <a:ext cx="145151" cy="190144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ятно 1 27"/>
          <p:cNvSpPr/>
          <p:nvPr/>
        </p:nvSpPr>
        <p:spPr>
          <a:xfrm>
            <a:off x="4602702" y="5387252"/>
            <a:ext cx="145151" cy="190144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 rot="5400000">
            <a:off x="3720999" y="2929124"/>
            <a:ext cx="1186741" cy="3989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3200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Загнутый угол 29"/>
          <p:cNvSpPr/>
          <p:nvPr/>
        </p:nvSpPr>
        <p:spPr>
          <a:xfrm>
            <a:off x="6769186" y="1113427"/>
            <a:ext cx="5501344" cy="4273825"/>
          </a:xfrm>
          <a:prstGeom prst="foldedCorne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yashaydigan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materiklardan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uzoqda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shimolidagi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Arnem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-Lend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Keyp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-York.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Tasmaniya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Avstraliyadan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Bass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bo‘g‘izi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5033184" y="4488175"/>
            <a:ext cx="1576514" cy="483368"/>
          </a:xfrm>
          <a:prstGeom prst="wedgeRectCallout">
            <a:avLst>
              <a:gd name="adj1" fmla="val 2405"/>
              <a:gd name="adj2" fmla="val -13394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Bayron</a:t>
            </a: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31" descr="Поймай дьявола: удивительный остров Тасма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560" y="5301249"/>
            <a:ext cx="3011982" cy="141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H="1" flipV="1">
            <a:off x="5047728" y="6458857"/>
            <a:ext cx="733257" cy="14514"/>
          </a:xfrm>
          <a:prstGeom prst="straightConnector1">
            <a:avLst/>
          </a:prstGeom>
          <a:ln w="57150">
            <a:solidFill>
              <a:srgbClr val="19C13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63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Очертания материка — задание. Окружающий мир, 2 класс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217" y="1079726"/>
            <a:ext cx="4533418" cy="39218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0696" y="-58580"/>
            <a:ext cx="10278534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6000" kern="0" spc="21" dirty="0" err="1" smtClean="0">
                <a:solidFill>
                  <a:sysClr val="window" lastClr="FFFFFF"/>
                </a:solidFill>
              </a:rPr>
              <a:t>Uilyam</a:t>
            </a:r>
            <a:r>
              <a:rPr lang="en-US" sz="6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6000" kern="0" spc="21" dirty="0" err="1" smtClean="0">
                <a:solidFill>
                  <a:sysClr val="window" lastClr="FFFFFF"/>
                </a:solidFill>
              </a:rPr>
              <a:t>Yanszon</a:t>
            </a: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6626" name="Picture 2" descr="Янсзон, Виллем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297" y="1017303"/>
            <a:ext cx="4930645" cy="362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54" y="1079726"/>
            <a:ext cx="3132101" cy="369146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861" y="5001545"/>
            <a:ext cx="120742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Yevropaliklardan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quruqligiga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qadam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qo‘ygan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niderlandiyalik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Uilyam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Yanszon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2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7857" t="59559" r="32302" b="16314"/>
          <a:stretch/>
        </p:blipFill>
        <p:spPr>
          <a:xfrm>
            <a:off x="3368534" y="1104538"/>
            <a:ext cx="5442857" cy="3722915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0696" y="-58580"/>
            <a:ext cx="10278534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6000" kern="0" spc="21" dirty="0" err="1" smtClean="0">
                <a:solidFill>
                  <a:sysClr val="window" lastClr="FFFFFF"/>
                </a:solidFill>
              </a:rPr>
              <a:t>Uilyam</a:t>
            </a:r>
            <a:r>
              <a:rPr lang="en-US" sz="6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6000" kern="0" spc="21" dirty="0" err="1" smtClean="0">
                <a:solidFill>
                  <a:sysClr val="window" lastClr="FFFFFF"/>
                </a:solidFill>
              </a:rPr>
              <a:t>Yanszon</a:t>
            </a: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" y="982134"/>
            <a:ext cx="3132101" cy="36914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83200" y="2642831"/>
            <a:ext cx="190137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Gollandiya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3420" y="4759771"/>
            <a:ext cx="117666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1606-yilda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-York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yarimorolini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tekshirdi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materikka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Gollandiya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nom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Shu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Avstraliyaning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kashf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geografiya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tarixiga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7" name="Picture 2" descr="Янсзон, Виллем — Википед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609" y="1344528"/>
            <a:ext cx="3182896" cy="259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26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атлантический океан карты иллюстрация вектора. иллюстрации насчитывающей  карты - 73824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1" y="982134"/>
            <a:ext cx="5470768" cy="547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722983"/>
              </p:ext>
            </p:extLst>
          </p:nvPr>
        </p:nvGraphicFramePr>
        <p:xfrm>
          <a:off x="6256739" y="945100"/>
          <a:ext cx="5880100" cy="5921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2" name="Image" r:id="rId4" imgW="14628240" imgH="14730120" progId="Photoshop.Image.13">
                  <p:embed/>
                </p:oleObj>
              </mc:Choice>
              <mc:Fallback>
                <p:oleObj name="Image" r:id="rId4" imgW="14628240" imgH="14730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56739" y="945100"/>
                        <a:ext cx="5880100" cy="5921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nomini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toping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 flipH="1">
            <a:off x="287106" y="1098810"/>
            <a:ext cx="10734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60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 sz="60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6216636" y="1098810"/>
            <a:ext cx="10734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60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en-US" sz="60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3645204" y="3597860"/>
            <a:ext cx="10734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6000" b="1" kern="0" spc="2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0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8781443" y="4613523"/>
            <a:ext cx="10734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6000" b="1" kern="0" spc="2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0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15" y="5457371"/>
            <a:ext cx="1380466" cy="1380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48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Luis Torres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4416" y="5241157"/>
            <a:ext cx="11811093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Keyinchalik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ispaniyalik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Luis Torres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o‘rgandi</a:t>
            </a:r>
            <a:r>
              <a:rPr lang="en-US" sz="3600" dirty="0" smtClean="0">
                <a:solidFill>
                  <a:srgbClr val="000000"/>
                </a:solidFill>
                <a:latin typeface="TimesTAD"/>
              </a:rPr>
              <a:t>.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6416" name="Picture 32" descr="Модель корабля Корабль Абеля Янзона Тасмана &quot;Зехан&quot;. Фото №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070" y="1210528"/>
            <a:ext cx="2822297" cy="387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Луис Ваэс де Торрес | Великие путешественни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2" y="1078317"/>
            <a:ext cx="3385911" cy="404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upload.wikimedia.org/wikipedia/commons/thumb/e/ed/Australia_satellite_plane.jpg/320px-Australia_satellite_pla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754" y="1210528"/>
            <a:ext cx="4658903" cy="382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14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390623"/>
              </p:ext>
            </p:extLst>
          </p:nvPr>
        </p:nvGraphicFramePr>
        <p:xfrm>
          <a:off x="2798431" y="1008938"/>
          <a:ext cx="6597484" cy="4232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6" name="Image" r:id="rId3" imgW="13155480" imgH="7834680" progId="Photoshop.Image.13">
                  <p:embed/>
                </p:oleObj>
              </mc:Choice>
              <mc:Fallback>
                <p:oleObj name="Image" r:id="rId3" imgW="13155480" imgH="78346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98431" y="1008938"/>
                        <a:ext cx="6597484" cy="42322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Abel Tasman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8674" name="Picture 2" descr="Биография Абель Тасма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6" y="1294561"/>
            <a:ext cx="2676525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84416" y="5241157"/>
            <a:ext cx="11811093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Niderlandiyalik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Abel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Tasman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o‘rgangan</a:t>
            </a:r>
            <a:r>
              <a:rPr lang="en-US" sz="3600" dirty="0" smtClean="0">
                <a:solidFill>
                  <a:srgbClr val="000000"/>
                </a:solidFill>
                <a:latin typeface="TimesTAD"/>
              </a:rPr>
              <a:t>.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6416" name="Picture 32" descr="Модель корабля Корабль Абеля Янзона Тасмана &quot;Зехан&quot;. Фото №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915" y="1138346"/>
            <a:ext cx="2630827" cy="39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79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0696" y="15239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Jeyms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Kuk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65714" y="4080873"/>
            <a:ext cx="2399888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Jeyms</a:t>
            </a: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Kuk</a:t>
            </a:r>
            <a:endParaRPr lang="en-US" sz="32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074323"/>
              </p:ext>
            </p:extLst>
          </p:nvPr>
        </p:nvGraphicFramePr>
        <p:xfrm>
          <a:off x="5427441" y="1143511"/>
          <a:ext cx="6472687" cy="3741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6" name="Image" r:id="rId3" imgW="12279240" imgH="7098120" progId="Photoshop.Image.13">
                  <p:embed/>
                </p:oleObj>
              </mc:Choice>
              <mc:Fallback>
                <p:oleObj name="Image" r:id="rId3" imgW="12279240" imgH="7098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27441" y="1143511"/>
                        <a:ext cx="6472687" cy="37417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05" name="Picture 5" descr="Индевор&quot;, корабль Джеймса Кука — OneK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740" y="959040"/>
            <a:ext cx="1626202" cy="1427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7" name="Picture 17" descr="Джеймс Кук Краткая Биография - Самое Главное Kratkoe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4897"/>
            <a:ext cx="5357781" cy="293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7313" y="4827025"/>
            <a:ext cx="119252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1770-yilning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Jeyms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Kuk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qirg‘oqlariga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qirg‘og‘ini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marjon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qoya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to‘siqlarini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o‘rgangan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tushirgan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93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Без имени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619" y="909002"/>
            <a:ext cx="5056746" cy="3183466"/>
          </a:xfrm>
          <a:prstGeom prst="rect">
            <a:avLst/>
          </a:prstGeom>
          <a:noFill/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Geologik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tuzilishi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814" y="4209144"/>
            <a:ext cx="56285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o‘tmishda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Gondvana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materigining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5379" y="2840812"/>
            <a:ext cx="5886286" cy="322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711372" y="1116075"/>
            <a:ext cx="61502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Mezozoy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erasining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oxiriga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tariqasida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2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Geologik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tuzilishi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863" y="1152907"/>
            <a:ext cx="496765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asosini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Hind-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litosfera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plitasining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bo‘lagidir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Platformaning</a:t>
            </a:r>
            <a:r>
              <a:rPr lang="en-US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kristalli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zamini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shimolida</a:t>
            </a:r>
            <a:r>
              <a:rPr lang="en-US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g‘arbida</a:t>
            </a:r>
            <a:r>
              <a:rPr lang="en-US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qismlarida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yuzasiga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chiqib</a:t>
            </a:r>
            <a:r>
              <a:rPr lang="en-US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yotadi</a:t>
            </a:r>
            <a:r>
              <a:rPr lang="en-US" sz="3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1178" y="1152907"/>
            <a:ext cx="7225764" cy="480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0507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Geologik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tuzilishi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8256" y="1171087"/>
            <a:ext cx="5593571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Suvayirg‘ich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tizmasi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gersin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burmalanishida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ko‘tarilgan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Gvineya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Tasmaniya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quruqlikdan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zilzilalar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kuzatilmaydi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География Австралии: климатические зоны, рельеф, моря омывающие материк,  флора и фау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862" y="1289536"/>
            <a:ext cx="5525225" cy="493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77862" y="4746171"/>
            <a:ext cx="2627086" cy="1480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804948" y="5875019"/>
            <a:ext cx="3265132" cy="922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911810" y="5414009"/>
            <a:ext cx="2426750" cy="153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006840" y="5776018"/>
            <a:ext cx="304800" cy="175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1299318" y="5788023"/>
            <a:ext cx="304800" cy="175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13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Foydali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qazilmalari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22437"/>
              </p:ext>
            </p:extLst>
          </p:nvPr>
        </p:nvGraphicFramePr>
        <p:xfrm>
          <a:off x="2985" y="980571"/>
          <a:ext cx="9725025" cy="569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0" name="Image" r:id="rId3" imgW="12965040" imgH="7593480" progId="Photoshop.Image.13">
                  <p:embed/>
                </p:oleObj>
              </mc:Choice>
              <mc:Fallback>
                <p:oleObj name="Image" r:id="rId3" imgW="12965040" imgH="75934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85" y="980571"/>
                        <a:ext cx="9725025" cy="569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844852" y="980571"/>
            <a:ext cx="27055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Nikel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rudasi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67169" y="1492776"/>
            <a:ext cx="17664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Olmos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39429" y="1970267"/>
            <a:ext cx="25211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Toshko‘mir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37697" y="2542453"/>
            <a:ext cx="27055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94933" y="3114639"/>
            <a:ext cx="1205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94154" y="3634672"/>
            <a:ext cx="27055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rudasi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472795" y="4142116"/>
            <a:ext cx="1155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98815" y="4726891"/>
            <a:ext cx="27055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rudasi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816370" y="5207870"/>
            <a:ext cx="27055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Titan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rudasi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472794" y="5688849"/>
            <a:ext cx="21530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Boksit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894154" y="6169828"/>
            <a:ext cx="27055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Qalay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rudasi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48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relyefi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3297434"/>
              </p:ext>
            </p:extLst>
          </p:nvPr>
        </p:nvGraphicFramePr>
        <p:xfrm>
          <a:off x="6089963" y="982134"/>
          <a:ext cx="6034958" cy="5837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5" name="Image" r:id="rId3" imgW="6221880" imgH="6018840" progId="Photoshop.Image.13">
                  <p:embed/>
                </p:oleObj>
              </mc:Choice>
              <mc:Fallback>
                <p:oleObj name="Image" r:id="rId3" imgW="6221880" imgH="60188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89963" y="982134"/>
                        <a:ext cx="6034958" cy="5837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ая выноска 5"/>
          <p:cNvSpPr/>
          <p:nvPr/>
        </p:nvSpPr>
        <p:spPr>
          <a:xfrm>
            <a:off x="2985" y="1004590"/>
            <a:ext cx="6145561" cy="1637014"/>
          </a:xfrm>
          <a:prstGeom prst="wedgeRectCallout">
            <a:avLst>
              <a:gd name="adj1" fmla="val 28988"/>
              <a:gd name="adj2" fmla="val 49238"/>
            </a:avLst>
          </a:prstGeom>
          <a:solidFill>
            <a:srgbClr val="149C2E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pasttekislik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tog‘liklardan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3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tog‘lardan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1" name="Picture 5" descr="Презентация по географии на тему &quot;Путешествие по Австралии&quot;. 5 класс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t="17884" r="24201" b="-209"/>
          <a:stretch/>
        </p:blipFill>
        <p:spPr bwMode="auto">
          <a:xfrm>
            <a:off x="329664" y="2649876"/>
            <a:ext cx="5251986" cy="416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9338880">
            <a:off x="541964" y="4126692"/>
            <a:ext cx="251623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1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1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1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tog‘ligi</a:t>
            </a:r>
            <a:endParaRPr lang="en-US" sz="14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07561" y="4667519"/>
            <a:ext cx="133581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1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pasttekislik</a:t>
            </a:r>
            <a:endParaRPr lang="en-US" sz="14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33902" y="2762511"/>
            <a:ext cx="175606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1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Suvayirg‘ich</a:t>
            </a:r>
            <a:r>
              <a:rPr lang="en-US" sz="1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</a:t>
            </a:r>
            <a:endParaRPr lang="en-US" sz="14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640760">
            <a:off x="1186845" y="6003792"/>
            <a:ext cx="107525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 </a:t>
            </a:r>
            <a:r>
              <a:rPr lang="en-US" sz="1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en-US" sz="14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7523260">
            <a:off x="152398" y="3116315"/>
            <a:ext cx="106277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 </a:t>
            </a:r>
            <a:r>
              <a:rPr lang="en-US" sz="1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en-US" sz="14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56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0696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tog‘ligi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3497" y="982134"/>
            <a:ext cx="11692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tog‘lik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tekisliklardan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Nurash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yemirilib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balandliklar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qoldiq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ko‘zga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yaqqol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tashlanadi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/>
          </a:p>
        </p:txBody>
      </p:sp>
      <p:pic>
        <p:nvPicPr>
          <p:cNvPr id="35842" name="Picture 2" descr="Особенности рельефа Австралии - презентация к уроку Географи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6" b="15400"/>
          <a:stretch/>
        </p:blipFill>
        <p:spPr bwMode="auto">
          <a:xfrm>
            <a:off x="505886" y="2551794"/>
            <a:ext cx="9804390" cy="401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45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Хамерсли (хребет) — Википед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393" y="2059351"/>
            <a:ext cx="5683036" cy="420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0696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tog‘ligi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3497" y="982134"/>
            <a:ext cx="116929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Bunga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tog‘liklar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kelib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chiqishiga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palaxsali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guruhiga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kiritish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/>
          </a:p>
        </p:txBody>
      </p:sp>
      <p:pic>
        <p:nvPicPr>
          <p:cNvPr id="37890" name="Picture 2" descr="Австралия. Австралийская литосферная плита. Хребты. Полезные ископаемые -  online present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3" r="14542"/>
          <a:stretch/>
        </p:blipFill>
        <p:spPr bwMode="auto">
          <a:xfrm>
            <a:off x="243497" y="2176028"/>
            <a:ext cx="5621111" cy="408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46549" y="2176028"/>
            <a:ext cx="391805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Zil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- 1510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273115" y="2037787"/>
            <a:ext cx="431881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Brus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- 1226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3497" y="5737062"/>
            <a:ext cx="311976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Makdonnell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53393" y="5737062"/>
            <a:ext cx="262443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Xamersli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88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атлантический океан карты иллюстрация вектора. иллюстрации насчитывающей  карты - 73824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1" y="982134"/>
            <a:ext cx="5470768" cy="547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6256739" y="945100"/>
          <a:ext cx="5880100" cy="5921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5" name="Image" r:id="rId4" imgW="14628240" imgH="14730120" progId="Photoshop.Image.13">
                  <p:embed/>
                </p:oleObj>
              </mc:Choice>
              <mc:Fallback>
                <p:oleObj name="Image" r:id="rId4" imgW="14628240" imgH="14730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56739" y="945100"/>
                        <a:ext cx="5880100" cy="5921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2591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To‘g‘ri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javob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: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 rot="4355721">
            <a:off x="2417131" y="3539718"/>
            <a:ext cx="3029185" cy="3556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ATLANTIKA OKEANI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269000" y="4506260"/>
            <a:ext cx="1756194" cy="838200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HIND</a:t>
            </a:r>
          </a:p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249229" y="1086566"/>
            <a:ext cx="10734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60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 sz="60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flipH="1">
            <a:off x="6081496" y="1068182"/>
            <a:ext cx="10734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6000" b="1" kern="0" spc="2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60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60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753" y="4410700"/>
            <a:ext cx="1761772" cy="244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05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Markaziy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pasttekislik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8855" y="1172877"/>
            <a:ext cx="635959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pasttekislik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tekisliklaridan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yotqiziqlaridan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tuzilgan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Tekislikning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mutlaq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100 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oshmaydi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/>
          </a:p>
        </p:txBody>
      </p:sp>
      <p:pic>
        <p:nvPicPr>
          <p:cNvPr id="6" name="Picture 5" descr="Презентация по географии на тему &quot;Путешествие по Австралии&quot;. 5 клас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0" t="17884" r="24201" b="-209"/>
          <a:stretch/>
        </p:blipFill>
        <p:spPr bwMode="auto">
          <a:xfrm>
            <a:off x="6832613" y="1172877"/>
            <a:ext cx="5251986" cy="416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7523260">
            <a:off x="6579058" y="1656484"/>
            <a:ext cx="106277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 </a:t>
            </a:r>
            <a:r>
              <a:rPr lang="en-US" sz="1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en-US" sz="14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76145" y="4447810"/>
            <a:ext cx="106277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Hind </a:t>
            </a:r>
            <a:r>
              <a:rPr lang="en-US" sz="1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en-US" sz="14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9338880">
            <a:off x="7044914" y="2684009"/>
            <a:ext cx="251623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1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1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14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tog‘ligi</a:t>
            </a:r>
            <a:endParaRPr lang="en-US" sz="14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328538" y="1707858"/>
            <a:ext cx="175606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1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Suvayirg‘ich</a:t>
            </a:r>
            <a:r>
              <a:rPr lang="en-US" sz="1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</a:t>
            </a:r>
            <a:endParaRPr lang="en-US" sz="14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435789" y="3259674"/>
            <a:ext cx="144387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1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pasttekislik</a:t>
            </a:r>
            <a:endParaRPr lang="en-US" sz="1400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20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Markaziy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pasttekislik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3158" y="982134"/>
            <a:ext cx="1187481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Eyr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-Nord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–16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m)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havza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deb 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pasttekislikning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shimolida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Karpentariya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tekisligi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bor.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havzada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toshloq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vodiylar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krik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kattalari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Kuper-krik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Eyr-kriklardir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kriklar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o‘lkasi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ru-RU" dirty="0"/>
          </a:p>
        </p:txBody>
      </p:sp>
      <p:pic>
        <p:nvPicPr>
          <p:cNvPr id="10" name="Picture 2" descr="Австралия (континент)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63" y="3201539"/>
            <a:ext cx="304800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Центральная Австрал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331" y="3201539"/>
            <a:ext cx="4056157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6" name="Picture 10" descr="Красота исчезающего озера Эйр в Австрали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457" y="3201539"/>
            <a:ext cx="4471517" cy="284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54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Markaziy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pasttekislik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3158" y="982134"/>
            <a:ext cx="1187481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havzada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toshloq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vodiylar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krik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joylar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kriklar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o‘lkasi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ru-RU" dirty="0"/>
          </a:p>
        </p:txBody>
      </p:sp>
      <p:pic>
        <p:nvPicPr>
          <p:cNvPr id="39944" name="Picture 8" descr="Самое крупное озеро в Австралии Эй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566" y="2107008"/>
            <a:ext cx="5465822" cy="404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Купер-Крик - лучшее место для любителей раков - ЯПлакалъ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58" y="2085215"/>
            <a:ext cx="5721718" cy="408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3158" y="2094077"/>
            <a:ext cx="2751074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Kuper-krik</a:t>
            </a:r>
            <a:endParaRPr lang="ru-RU" sz="4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10566" y="2045617"/>
            <a:ext cx="2097049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Eyr-krik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84413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Suvayirg‘ich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tizma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3158" y="982134"/>
            <a:ext cx="120037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sharqida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masofaga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cho‘zilgan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uchinchi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Suvayirg‘ich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tizmasini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40962" name="Picture 2" descr="Большой Водораздельный хребет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58" y="2217285"/>
            <a:ext cx="11523600" cy="437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71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Suvayirg‘ich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tizma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3158" y="982134"/>
            <a:ext cx="1169293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Bu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tizmaning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joyi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qismidagi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Alp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yoriqlar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daralar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vodiylari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tog‘larni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alohida-alohida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massivlarga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yuborgan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ru-RU" dirty="0"/>
          </a:p>
        </p:txBody>
      </p:sp>
      <p:pic>
        <p:nvPicPr>
          <p:cNvPr id="43010" name="Picture 2" descr="Гора Косцюшко - Мир вокруг на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463" y="2655391"/>
            <a:ext cx="6704019" cy="403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ая выноска 7"/>
          <p:cNvSpPr/>
          <p:nvPr/>
        </p:nvSpPr>
        <p:spPr>
          <a:xfrm>
            <a:off x="234258" y="2745826"/>
            <a:ext cx="3458401" cy="2493038"/>
          </a:xfrm>
          <a:prstGeom prst="wedgeRectCallout">
            <a:avLst>
              <a:gd name="adj1" fmla="val 139085"/>
              <a:gd name="adj2" fmla="val -31040"/>
            </a:avLst>
          </a:prstGeom>
          <a:solidFill>
            <a:srgbClr val="149C2E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Kossyushko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2 228 m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Xulosa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092725"/>
              </p:ext>
            </p:extLst>
          </p:nvPr>
        </p:nvGraphicFramePr>
        <p:xfrm>
          <a:off x="1198963" y="981075"/>
          <a:ext cx="9525000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0" name="Image" r:id="rId3" imgW="12698280" imgH="7834680" progId="Photoshop.Image.13">
                  <p:embed/>
                </p:oleObj>
              </mc:Choice>
              <mc:Fallback>
                <p:oleObj name="Image" r:id="rId3" imgW="12698280" imgH="78346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8963" y="981075"/>
                        <a:ext cx="9525000" cy="5876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987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5878C00-F2C9-4761-9D34-BF9461E233D9}"/>
              </a:ext>
            </a:extLst>
          </p:cNvPr>
          <p:cNvSpPr txBox="1"/>
          <p:nvPr/>
        </p:nvSpPr>
        <p:spPr>
          <a:xfrm>
            <a:off x="3" y="-30176"/>
            <a:ext cx="12171502" cy="918703"/>
          </a:xfrm>
          <a:prstGeom prst="rect">
            <a:avLst/>
          </a:prstGeom>
          <a:solidFill>
            <a:srgbClr val="0070C0"/>
          </a:solidFill>
        </p:spPr>
        <p:txBody>
          <a:bodyPr wrap="square" lIns="193540" tIns="96769" rIns="193540" bIns="96769" rtlCol="0">
            <a:spAutoFit/>
          </a:bodyPr>
          <a:lstStyle/>
          <a:p>
            <a:pPr algn="ctr"/>
            <a:endParaRPr lang="en-US" sz="47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F07B66-D4A0-4714-A872-B8875E724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5" t="5844" r="6720"/>
          <a:stretch/>
        </p:blipFill>
        <p:spPr>
          <a:xfrm rot="16200000">
            <a:off x="3476644" y="-2122470"/>
            <a:ext cx="5657142" cy="120147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24398" y="1860256"/>
            <a:ext cx="241899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950" y="4245537"/>
            <a:ext cx="1385750" cy="21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890194" y="2010389"/>
            <a:ext cx="212128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endParaRPr lang="en-US" sz="3200" b="1" kern="0" spc="2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1808" y="4794895"/>
            <a:ext cx="247080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O‘rganilish</a:t>
            </a: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tarixi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26342" y="4683649"/>
            <a:ext cx="195829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endParaRPr lang="en-US" sz="3200" b="1" kern="0" spc="2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569061" y="4594840"/>
            <a:ext cx="26049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30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qazilmalari</a:t>
            </a:r>
            <a:r>
              <a:rPr lang="en-US" sz="30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032291" y="2687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8" y="1113830"/>
            <a:ext cx="1926549" cy="1793118"/>
          </a:xfrm>
          <a:prstGeom prst="rect">
            <a:avLst/>
          </a:prstGeom>
        </p:spPr>
      </p:pic>
      <p:pic>
        <p:nvPicPr>
          <p:cNvPr id="12294" name="Picture 6" descr="Australia map with cute animals. Vector poster with Australia map.  Australian animals Stock Vector Image &amp; Art - Alam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2020" r="-1028" b="25333"/>
          <a:stretch/>
        </p:blipFill>
        <p:spPr bwMode="auto">
          <a:xfrm>
            <a:off x="9033468" y="1032693"/>
            <a:ext cx="2745590" cy="191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6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562820"/>
              </p:ext>
            </p:extLst>
          </p:nvPr>
        </p:nvGraphicFramePr>
        <p:xfrm>
          <a:off x="872439" y="3807438"/>
          <a:ext cx="2798822" cy="2412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4" name="Image" r:id="rId3" imgW="9206280" imgH="7936200" progId="Photoshop.Image.13">
                  <p:embed/>
                </p:oleObj>
              </mc:Choice>
              <mc:Fallback>
                <p:oleObj name="Image" r:id="rId3" imgW="9206280" imgH="7936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2439" y="3807438"/>
                        <a:ext cx="2798822" cy="2412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454613"/>
              </p:ext>
            </p:extLst>
          </p:nvPr>
        </p:nvGraphicFramePr>
        <p:xfrm>
          <a:off x="4435963" y="3735303"/>
          <a:ext cx="5105569" cy="2660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55" name="Image" r:id="rId5" imgW="12279240" imgH="7098120" progId="Photoshop.Image.13">
                  <p:embed/>
                </p:oleObj>
              </mc:Choice>
              <mc:Fallback>
                <p:oleObj name="Image" r:id="rId5" imgW="12279240" imgH="7098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35963" y="3735303"/>
                        <a:ext cx="5105569" cy="26605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76" y="1115192"/>
            <a:ext cx="2124091" cy="2503435"/>
          </a:xfrm>
          <a:prstGeom prst="rect">
            <a:avLst/>
          </a:prstGeom>
        </p:spPr>
      </p:pic>
      <p:pic>
        <p:nvPicPr>
          <p:cNvPr id="13" name="Picture 2" descr="Луис Ваэс де Торрес | Великие путешественник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46" y="999752"/>
            <a:ext cx="2334784" cy="279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Биография Абель Тасман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0"/>
          <a:stretch/>
        </p:blipFill>
        <p:spPr bwMode="auto">
          <a:xfrm flipH="1">
            <a:off x="5261535" y="1040472"/>
            <a:ext cx="2270851" cy="263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Джеймс Кук (James Cook) - биография, информация, личная жизнь, фото, видео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3892" y="1132810"/>
            <a:ext cx="2075917" cy="248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2" descr="Модель корабля Корабль Абеля Янзона Тасмана &quot;Зехан&quot;. Фото №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407" y="2461249"/>
            <a:ext cx="1684799" cy="231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15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26999" y="17610"/>
            <a:ext cx="11925301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Relyefi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506471" y="4112259"/>
            <a:ext cx="4103917" cy="1606370"/>
          </a:xfrm>
          <a:prstGeom prst="wedgeRectCallout">
            <a:avLst>
              <a:gd name="adj1" fmla="val -22561"/>
              <a:gd name="adj2" fmla="val -80932"/>
            </a:avLst>
          </a:prstGeom>
          <a:solidFill>
            <a:srgbClr val="149C2E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pasttekislik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5854699" y="1330849"/>
            <a:ext cx="6197601" cy="1860319"/>
          </a:xfrm>
          <a:prstGeom prst="wedgeRectCallout">
            <a:avLst>
              <a:gd name="adj1" fmla="val -66554"/>
              <a:gd name="adj2" fmla="val -13033"/>
            </a:avLst>
          </a:prstGeom>
          <a:solidFill>
            <a:srgbClr val="149C2E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tog‘ligi</a:t>
            </a:r>
            <a:endParaRPr lang="en-US" sz="4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5297713" y="3865516"/>
            <a:ext cx="6023430" cy="1853113"/>
          </a:xfrm>
          <a:prstGeom prst="wedgeRectCallout">
            <a:avLst>
              <a:gd name="adj1" fmla="val -55451"/>
              <a:gd name="adj2" fmla="val -87115"/>
            </a:avLst>
          </a:prstGeom>
          <a:solidFill>
            <a:srgbClr val="149C2E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Suvayirg‘ich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279395" y="1091362"/>
            <a:ext cx="4558067" cy="2339291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tuzilishiga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uch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qismga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ajraladi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48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4578" name="Picture 2" descr="Коала животное. (интересные факты, фото, видео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" y="982134"/>
            <a:ext cx="666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10657" y="4740311"/>
            <a:ext cx="4093028" cy="646986"/>
          </a:xfrm>
          <a:prstGeom prst="roundRect">
            <a:avLst/>
          </a:prstGeom>
          <a:solidFill>
            <a:srgbClr val="149C2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Koala</a:t>
            </a:r>
            <a:endParaRPr lang="en-US" sz="3200" b="1" kern="0" spc="2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Kangaroo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84" y="982133"/>
            <a:ext cx="5506457" cy="38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7377199" y="4792134"/>
            <a:ext cx="4093028" cy="646986"/>
          </a:xfrm>
          <a:prstGeom prst="roundRect">
            <a:avLst/>
          </a:prstGeom>
          <a:solidFill>
            <a:srgbClr val="149C2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Kenguru</a:t>
            </a:r>
            <a:endParaRPr lang="en-US" sz="3200" b="1" kern="0" spc="2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24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Atlantika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va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Hind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6146" name="Picture 2" descr="Изменение климата придет из океана - ТЕХНО bigmir)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" y="982134"/>
            <a:ext cx="5988241" cy="592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Индийский океа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4" y="982134"/>
            <a:ext cx="6185717" cy="587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19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mu tuyaqushlari haqida qiziqarli ma'lumotlar. Avstraliya Emu  tuyaqushlarining xususiyatlari va ularning xususiyatlar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86" y="882092"/>
            <a:ext cx="3803706" cy="372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3554" name="Picture 2" descr="Тасманийский дьявол — Википедия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t="-393" r="-256" b="393"/>
          <a:stretch/>
        </p:blipFill>
        <p:spPr bwMode="auto">
          <a:xfrm rot="10800000" flipV="1">
            <a:off x="3668572" y="911200"/>
            <a:ext cx="4842781" cy="370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Австралийская ехидна — Википеди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9"/>
          <a:stretch/>
        </p:blipFill>
        <p:spPr bwMode="auto">
          <a:xfrm>
            <a:off x="7995321" y="980855"/>
            <a:ext cx="4181621" cy="370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969643" y="4628232"/>
            <a:ext cx="4093028" cy="646986"/>
          </a:xfrm>
          <a:prstGeom prst="roundRect">
            <a:avLst/>
          </a:prstGeom>
          <a:solidFill>
            <a:srgbClr val="19C13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Xaltali</a:t>
            </a: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iblis</a:t>
            </a:r>
            <a:endParaRPr lang="en-US" sz="32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472536" y="4682533"/>
            <a:ext cx="3227189" cy="646986"/>
          </a:xfrm>
          <a:prstGeom prst="roundRect">
            <a:avLst/>
          </a:prstGeom>
          <a:solidFill>
            <a:srgbClr val="19C13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Yexidna</a:t>
            </a:r>
            <a:endParaRPr lang="en-US" sz="32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3523" y="4410118"/>
            <a:ext cx="3227189" cy="1191816"/>
          </a:xfrm>
          <a:prstGeom prst="roundRect">
            <a:avLst/>
          </a:prstGeom>
          <a:solidFill>
            <a:srgbClr val="19C13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3200" b="1" kern="0" spc="21" dirty="0" smtClean="0">
                <a:latin typeface="Arial" panose="020B0604020202020204" pitchFamily="34" charset="0"/>
                <a:cs typeface="Arial" panose="020B0604020202020204" pitchFamily="34" charset="0"/>
              </a:rPr>
              <a:t>Emu </a:t>
            </a:r>
            <a:r>
              <a:rPr lang="en-US" sz="3200" b="1" kern="0" spc="2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tuyaqushi</a:t>
            </a:r>
            <a:endParaRPr lang="en-US" sz="32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0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Avstraliya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6386" name="Picture 2" descr="Почему нельзя ездить в австралию. Почему стоит обязательно побывать в  Австралии: фото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8" r="1772"/>
          <a:stretch/>
        </p:blipFill>
        <p:spPr bwMode="auto">
          <a:xfrm>
            <a:off x="276906" y="1082617"/>
            <a:ext cx="6209129" cy="494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Герб Австралии векторный в формате cdr — Abali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035" y="1316350"/>
            <a:ext cx="5171251" cy="385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31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0" y="0"/>
            <a:ext cx="12174538" cy="1028700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3" name="object 5"/>
          <p:cNvSpPr>
            <a:spLocks noChangeArrowheads="1"/>
          </p:cNvSpPr>
          <p:nvPr/>
        </p:nvSpPr>
        <p:spPr bwMode="auto">
          <a:xfrm>
            <a:off x="220662" y="1450120"/>
            <a:ext cx="2312988" cy="844550"/>
          </a:xfrm>
          <a:custGeom>
            <a:avLst/>
            <a:gdLst>
              <a:gd name="T0" fmla="*/ 0 w 1094105"/>
              <a:gd name="T1" fmla="*/ 0 h 400050"/>
              <a:gd name="T2" fmla="*/ 1094105 w 1094105"/>
              <a:gd name="T3" fmla="*/ 400050 h 400050"/>
            </a:gdLst>
            <a:ahLst/>
            <a:cxnLst>
              <a:cxn ang="0">
                <a:pos x="1094026" y="0"/>
              </a:cxn>
              <a:cxn ang="0">
                <a:pos x="279684" y="0"/>
              </a:cxn>
              <a:cxn ang="0">
                <a:pos x="234473" y="3677"/>
              </a:cxn>
              <a:cxn ang="0">
                <a:pos x="191527" y="14319"/>
              </a:cxn>
              <a:cxn ang="0">
                <a:pos x="151434" y="31338"/>
              </a:cxn>
              <a:cxn ang="0">
                <a:pos x="114782" y="54147"/>
              </a:cxn>
              <a:cxn ang="0">
                <a:pos x="82156" y="82157"/>
              </a:cxn>
              <a:cxn ang="0">
                <a:pos x="54146" y="114783"/>
              </a:cxn>
              <a:cxn ang="0">
                <a:pos x="31338" y="151435"/>
              </a:cxn>
              <a:cxn ang="0">
                <a:pos x="14319" y="191528"/>
              </a:cxn>
              <a:cxn ang="0">
                <a:pos x="3677" y="234473"/>
              </a:cxn>
              <a:cxn ang="0">
                <a:pos x="0" y="279684"/>
              </a:cxn>
              <a:cxn ang="0">
                <a:pos x="0" y="399604"/>
              </a:cxn>
              <a:cxn ang="0">
                <a:pos x="814341" y="399604"/>
              </a:cxn>
              <a:cxn ang="0">
                <a:pos x="859553" y="395926"/>
              </a:cxn>
              <a:cxn ang="0">
                <a:pos x="902499" y="385284"/>
              </a:cxn>
              <a:cxn ang="0">
                <a:pos x="942592" y="368265"/>
              </a:cxn>
              <a:cxn ang="0">
                <a:pos x="979244" y="345456"/>
              </a:cxn>
              <a:cxn ang="0">
                <a:pos x="1011869" y="317446"/>
              </a:cxn>
              <a:cxn ang="0">
                <a:pos x="1039880" y="284821"/>
              </a:cxn>
              <a:cxn ang="0">
                <a:pos x="1062688" y="248168"/>
              </a:cxn>
              <a:cxn ang="0">
                <a:pos x="1079706" y="208075"/>
              </a:cxn>
              <a:cxn ang="0">
                <a:pos x="1090348" y="165130"/>
              </a:cxn>
              <a:cxn ang="0">
                <a:pos x="1094026" y="119919"/>
              </a:cxn>
              <a:cxn ang="0">
                <a:pos x="1094026" y="0"/>
              </a:cxn>
            </a:cxnLst>
            <a:rect l="T0" t="T1" r="T2" b="T3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4" name="object 10"/>
          <p:cNvSpPr>
            <a:spLocks noChangeArrowheads="1"/>
          </p:cNvSpPr>
          <p:nvPr/>
        </p:nvSpPr>
        <p:spPr bwMode="auto">
          <a:xfrm>
            <a:off x="3458124" y="5232167"/>
            <a:ext cx="6666216" cy="655637"/>
          </a:xfrm>
          <a:custGeom>
            <a:avLst/>
            <a:gdLst>
              <a:gd name="T0" fmla="*/ 0 w 2465704"/>
              <a:gd name="T1" fmla="*/ 0 h 310514"/>
              <a:gd name="T2" fmla="*/ 2465704 w 2465704"/>
              <a:gd name="T3" fmla="*/ 310514 h 310514"/>
            </a:gdLst>
            <a:ahLst/>
            <a:cxnLst>
              <a:cxn ang="0">
                <a:pos x="2465654" y="0"/>
              </a:cxn>
              <a:cxn ang="0">
                <a:pos x="217180" y="0"/>
              </a:cxn>
              <a:cxn ang="0">
                <a:pos x="167538" y="5762"/>
              </a:cxn>
              <a:cxn ang="0">
                <a:pos x="121885" y="22161"/>
              </a:cxn>
              <a:cxn ang="0">
                <a:pos x="81552" y="47868"/>
              </a:cxn>
              <a:cxn ang="0">
                <a:pos x="47867" y="81553"/>
              </a:cxn>
              <a:cxn ang="0">
                <a:pos x="22160" y="121886"/>
              </a:cxn>
              <a:cxn ang="0">
                <a:pos x="5761" y="167537"/>
              </a:cxn>
              <a:cxn ang="0">
                <a:pos x="0" y="217177"/>
              </a:cxn>
              <a:cxn ang="0">
                <a:pos x="0" y="310299"/>
              </a:cxn>
              <a:cxn ang="0">
                <a:pos x="2248472" y="310299"/>
              </a:cxn>
              <a:cxn ang="0">
                <a:pos x="2298115" y="304537"/>
              </a:cxn>
              <a:cxn ang="0">
                <a:pos x="2343767" y="288137"/>
              </a:cxn>
              <a:cxn ang="0">
                <a:pos x="2384101" y="262430"/>
              </a:cxn>
              <a:cxn ang="0">
                <a:pos x="2417786" y="228745"/>
              </a:cxn>
              <a:cxn ang="0">
                <a:pos x="2443493" y="188412"/>
              </a:cxn>
              <a:cxn ang="0">
                <a:pos x="2459892" y="142761"/>
              </a:cxn>
              <a:cxn ang="0">
                <a:pos x="2465654" y="93121"/>
              </a:cxn>
              <a:cxn ang="0">
                <a:pos x="2465654" y="0"/>
              </a:cxn>
            </a:cxnLst>
            <a:rect l="T0" t="T1" r="T2" b="T3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object 13"/>
          <p:cNvGrpSpPr>
            <a:grpSpLocks/>
          </p:cNvGrpSpPr>
          <p:nvPr/>
        </p:nvGrpSpPr>
        <p:grpSpPr bwMode="auto">
          <a:xfrm>
            <a:off x="327025" y="2459804"/>
            <a:ext cx="1916112" cy="2860675"/>
            <a:chOff x="377244" y="1199601"/>
            <a:chExt cx="906780" cy="1353820"/>
          </a:xfrm>
        </p:grpSpPr>
        <p:sp>
          <p:nvSpPr>
            <p:cNvPr id="51212" name="object 14"/>
            <p:cNvSpPr>
              <a:spLocks noChangeArrowheads="1"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0 w 906780"/>
                <a:gd name="T1" fmla="*/ 0 h 1249680"/>
                <a:gd name="T2" fmla="*/ 906780 w 906780"/>
                <a:gd name="T3" fmla="*/ 1249680 h 1249680"/>
              </a:gdLst>
              <a:ahLst/>
              <a:cxnLst>
                <a:cxn ang="0">
                  <a:pos x="127190" y="102743"/>
                </a:cxn>
                <a:cxn ang="0">
                  <a:pos x="176110" y="937691"/>
                </a:cxn>
                <a:cxn ang="0">
                  <a:pos x="699592" y="417474"/>
                </a:cxn>
                <a:cxn ang="0">
                  <a:pos x="334302" y="466407"/>
                </a:cxn>
                <a:cxn ang="0">
                  <a:pos x="699592" y="417474"/>
                </a:cxn>
                <a:cxn ang="0">
                  <a:pos x="102730" y="1095870"/>
                </a:cxn>
                <a:cxn ang="0">
                  <a:pos x="882230" y="1144803"/>
                </a:cxn>
                <a:cxn ang="0">
                  <a:pos x="906691" y="0"/>
                </a:cxn>
                <a:cxn ang="0">
                  <a:pos x="752589" y="48933"/>
                </a:cxn>
                <a:cxn ang="0">
                  <a:pos x="857770" y="963790"/>
                </a:cxn>
                <a:cxn ang="0">
                  <a:pos x="849642" y="983373"/>
                </a:cxn>
                <a:cxn ang="0">
                  <a:pos x="830046" y="991501"/>
                </a:cxn>
                <a:cxn ang="0">
                  <a:pos x="69392" y="991844"/>
                </a:cxn>
                <a:cxn ang="0">
                  <a:pos x="55499" y="994498"/>
                </a:cxn>
                <a:cxn ang="0">
                  <a:pos x="48907" y="76657"/>
                </a:cxn>
                <a:cxn ang="0">
                  <a:pos x="57035" y="57061"/>
                </a:cxn>
                <a:cxn ang="0">
                  <a:pos x="76631" y="48933"/>
                </a:cxn>
                <a:cxn ang="0">
                  <a:pos x="517753" y="0"/>
                </a:cxn>
                <a:cxn ang="0">
                  <a:pos x="46837" y="6032"/>
                </a:cxn>
                <a:cxn ang="0">
                  <a:pos x="6032" y="46850"/>
                </a:cxn>
                <a:cxn ang="0">
                  <a:pos x="0" y="1172527"/>
                </a:cxn>
                <a:cxn ang="0">
                  <a:pos x="22466" y="1226693"/>
                </a:cxn>
                <a:cxn ang="0">
                  <a:pos x="76631" y="1249172"/>
                </a:cxn>
                <a:cxn ang="0">
                  <a:pos x="882230" y="1200238"/>
                </a:cxn>
                <a:cxn ang="0">
                  <a:pos x="65849" y="1198067"/>
                </a:cxn>
                <a:cxn ang="0">
                  <a:pos x="51092" y="1183309"/>
                </a:cxn>
                <a:cxn ang="0">
                  <a:pos x="48907" y="1068158"/>
                </a:cxn>
                <a:cxn ang="0">
                  <a:pos x="57035" y="1048562"/>
                </a:cxn>
                <a:cxn ang="0">
                  <a:pos x="76631" y="1040434"/>
                </a:cxn>
                <a:cxn ang="0">
                  <a:pos x="859853" y="1034402"/>
                </a:cxn>
                <a:cxn ang="0">
                  <a:pos x="900658" y="993597"/>
                </a:cxn>
                <a:cxn ang="0">
                  <a:pos x="906691" y="0"/>
                </a:cxn>
              </a:cxnLst>
              <a:rect l="T0" t="T1" r="T2" b="T3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3" name="object 15"/>
            <p:cNvSpPr>
              <a:spLocks noChangeArrowheads="1"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0 w 492759"/>
                <a:gd name="T1" fmla="*/ 0 h 1014730"/>
                <a:gd name="T2" fmla="*/ 492759 w 492759"/>
                <a:gd name="T3" fmla="*/ 1014730 h 1014730"/>
              </a:gdLst>
              <a:ahLst/>
              <a:cxnLst>
                <a:cxn ang="0">
                  <a:pos x="154927" y="965415"/>
                </a:cxn>
                <a:cxn ang="0">
                  <a:pos x="102743" y="965415"/>
                </a:cxn>
                <a:cxn ang="0">
                  <a:pos x="102743" y="1014349"/>
                </a:cxn>
                <a:cxn ang="0">
                  <a:pos x="154927" y="1014349"/>
                </a:cxn>
                <a:cxn ang="0">
                  <a:pos x="154927" y="965415"/>
                </a:cxn>
                <a:cxn ang="0">
                  <a:pos x="259295" y="965415"/>
                </a:cxn>
                <a:cxn ang="0">
                  <a:pos x="207111" y="965415"/>
                </a:cxn>
                <a:cxn ang="0">
                  <a:pos x="207111" y="1014349"/>
                </a:cxn>
                <a:cxn ang="0">
                  <a:pos x="259295" y="1014349"/>
                </a:cxn>
                <a:cxn ang="0">
                  <a:pos x="259295" y="965415"/>
                </a:cxn>
                <a:cxn ang="0">
                  <a:pos x="363664" y="965415"/>
                </a:cxn>
                <a:cxn ang="0">
                  <a:pos x="311480" y="965415"/>
                </a:cxn>
                <a:cxn ang="0">
                  <a:pos x="311480" y="1014349"/>
                </a:cxn>
                <a:cxn ang="0">
                  <a:pos x="363664" y="1014349"/>
                </a:cxn>
                <a:cxn ang="0">
                  <a:pos x="363664" y="965415"/>
                </a:cxn>
                <a:cxn ang="0">
                  <a:pos x="466394" y="313105"/>
                </a:cxn>
                <a:cxn ang="0">
                  <a:pos x="0" y="313105"/>
                </a:cxn>
                <a:cxn ang="0">
                  <a:pos x="0" y="466407"/>
                </a:cxn>
                <a:cxn ang="0">
                  <a:pos x="466394" y="466407"/>
                </a:cxn>
                <a:cxn ang="0">
                  <a:pos x="466394" y="313105"/>
                </a:cxn>
                <a:cxn ang="0">
                  <a:pos x="492493" y="50558"/>
                </a:cxn>
                <a:cxn ang="0">
                  <a:pos x="488518" y="30899"/>
                </a:cxn>
                <a:cxn ang="0">
                  <a:pos x="477672" y="14820"/>
                </a:cxn>
                <a:cxn ang="0">
                  <a:pos x="461594" y="3987"/>
                </a:cxn>
                <a:cxn ang="0">
                  <a:pos x="441934" y="0"/>
                </a:cxn>
                <a:cxn ang="0">
                  <a:pos x="337566" y="0"/>
                </a:cxn>
                <a:cxn ang="0">
                  <a:pos x="317906" y="3987"/>
                </a:cxn>
                <a:cxn ang="0">
                  <a:pos x="301840" y="14820"/>
                </a:cxn>
                <a:cxn ang="0">
                  <a:pos x="290995" y="30899"/>
                </a:cxn>
                <a:cxn ang="0">
                  <a:pos x="287007" y="50558"/>
                </a:cxn>
                <a:cxn ang="0">
                  <a:pos x="287007" y="257670"/>
                </a:cxn>
                <a:cxn ang="0">
                  <a:pos x="492493" y="257670"/>
                </a:cxn>
                <a:cxn ang="0">
                  <a:pos x="492493" y="50558"/>
                </a:cxn>
              </a:cxnLst>
              <a:rect l="T0" t="T1" r="T2" b="T3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3" name="object 16"/>
          <p:cNvGrpSpPr>
            <a:grpSpLocks/>
          </p:cNvGrpSpPr>
          <p:nvPr/>
        </p:nvGrpSpPr>
        <p:grpSpPr bwMode="auto">
          <a:xfrm>
            <a:off x="327025" y="5664200"/>
            <a:ext cx="2206625" cy="488950"/>
            <a:chOff x="320975" y="2634669"/>
            <a:chExt cx="1043940" cy="231775"/>
          </a:xfrm>
        </p:grpSpPr>
        <p:sp>
          <p:nvSpPr>
            <p:cNvPr id="51210" name="object 17"/>
            <p:cNvSpPr>
              <a:spLocks noChangeArrowheads="1"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0 w 1043940"/>
                <a:gd name="T1" fmla="*/ 0 h 231775"/>
                <a:gd name="T2" fmla="*/ 1043940 w 1043940"/>
                <a:gd name="T3" fmla="*/ 231775 h 231775"/>
              </a:gdLst>
              <a:ahLst/>
              <a:cxnLst>
                <a:cxn ang="0">
                  <a:pos x="989877" y="0"/>
                </a:cxn>
                <a:cxn ang="0">
                  <a:pos x="652305" y="0"/>
                </a:cxn>
                <a:cxn ang="0">
                  <a:pos x="652305" y="48930"/>
                </a:cxn>
                <a:cxn ang="0">
                  <a:pos x="940956" y="48930"/>
                </a:cxn>
                <a:cxn ang="0">
                  <a:pos x="940956" y="78277"/>
                </a:cxn>
                <a:cxn ang="0">
                  <a:pos x="94233" y="78277"/>
                </a:cxn>
                <a:cxn ang="0">
                  <a:pos x="42052" y="130463"/>
                </a:cxn>
                <a:cxn ang="0">
                  <a:pos x="0" y="130463"/>
                </a:cxn>
                <a:cxn ang="0">
                  <a:pos x="0" y="179391"/>
                </a:cxn>
                <a:cxn ang="0">
                  <a:pos x="42052" y="179391"/>
                </a:cxn>
                <a:cxn ang="0">
                  <a:pos x="94233" y="231576"/>
                </a:cxn>
                <a:cxn ang="0">
                  <a:pos x="678394" y="231576"/>
                </a:cxn>
                <a:cxn ang="0">
                  <a:pos x="678394" y="182648"/>
                </a:cxn>
                <a:cxn ang="0">
                  <a:pos x="114505" y="182648"/>
                </a:cxn>
                <a:cxn ang="0">
                  <a:pos x="86770" y="154926"/>
                </a:cxn>
                <a:cxn ang="0">
                  <a:pos x="114505" y="127209"/>
                </a:cxn>
                <a:cxn ang="0">
                  <a:pos x="989877" y="127209"/>
                </a:cxn>
                <a:cxn ang="0">
                  <a:pos x="989877" y="0"/>
                </a:cxn>
                <a:cxn ang="0">
                  <a:pos x="781138" y="127209"/>
                </a:cxn>
                <a:cxn ang="0">
                  <a:pos x="732210" y="127209"/>
                </a:cxn>
                <a:cxn ang="0">
                  <a:pos x="732210" y="231576"/>
                </a:cxn>
                <a:cxn ang="0">
                  <a:pos x="989877" y="231576"/>
                </a:cxn>
                <a:cxn ang="0">
                  <a:pos x="989877" y="182648"/>
                </a:cxn>
                <a:cxn ang="0">
                  <a:pos x="781138" y="182648"/>
                </a:cxn>
                <a:cxn ang="0">
                  <a:pos x="781138" y="127209"/>
                </a:cxn>
                <a:cxn ang="0">
                  <a:pos x="259293" y="127209"/>
                </a:cxn>
                <a:cxn ang="0">
                  <a:pos x="210366" y="127209"/>
                </a:cxn>
                <a:cxn ang="0">
                  <a:pos x="210366" y="182648"/>
                </a:cxn>
                <a:cxn ang="0">
                  <a:pos x="259293" y="182648"/>
                </a:cxn>
                <a:cxn ang="0">
                  <a:pos x="259293" y="127209"/>
                </a:cxn>
                <a:cxn ang="0">
                  <a:pos x="989877" y="127209"/>
                </a:cxn>
                <a:cxn ang="0">
                  <a:pos x="940956" y="127209"/>
                </a:cxn>
                <a:cxn ang="0">
                  <a:pos x="940956" y="182648"/>
                </a:cxn>
                <a:cxn ang="0">
                  <a:pos x="989877" y="182648"/>
                </a:cxn>
                <a:cxn ang="0">
                  <a:pos x="989877" y="179391"/>
                </a:cxn>
                <a:cxn ang="0">
                  <a:pos x="1043687" y="179391"/>
                </a:cxn>
                <a:cxn ang="0">
                  <a:pos x="1043687" y="130463"/>
                </a:cxn>
                <a:cxn ang="0">
                  <a:pos x="989877" y="130463"/>
                </a:cxn>
                <a:cxn ang="0">
                  <a:pos x="989877" y="127209"/>
                </a:cxn>
              </a:cxnLst>
              <a:rect l="T0" t="T1" r="T2" b="T3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1" name="object 18"/>
            <p:cNvSpPr>
              <a:spLocks noChangeArrowheads="1"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0 w 257809"/>
                <a:gd name="T1" fmla="*/ 0 h 153669"/>
                <a:gd name="T2" fmla="*/ 257809 w 257809"/>
                <a:gd name="T3" fmla="*/ 153669 h 153669"/>
              </a:gdLst>
              <a:ahLst/>
              <a:cxnLst>
                <a:cxn ang="0">
                  <a:pos x="257666" y="0"/>
                </a:cxn>
                <a:cxn ang="0">
                  <a:pos x="0" y="0"/>
                </a:cxn>
                <a:cxn ang="0">
                  <a:pos x="0" y="153299"/>
                </a:cxn>
                <a:cxn ang="0">
                  <a:pos x="257666" y="153299"/>
                </a:cxn>
                <a:cxn ang="0">
                  <a:pos x="257666" y="0"/>
                </a:cxn>
              </a:cxnLst>
              <a:rect l="T0" t="T1" r="T2" b="T3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2567418" y="1339733"/>
            <a:ext cx="9058526" cy="4237038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just">
              <a:buFontTx/>
              <a:buAutoNum type="arabicPeriod"/>
            </a:pP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67- 69-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sahifalaridagi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      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29-§ “</a:t>
            </a:r>
            <a:r>
              <a:rPr lang="en-US" sz="3600" b="1" dirty="0" err="1" smtClean="0">
                <a:latin typeface="Arial"/>
                <a:cs typeface="Arial"/>
              </a:rPr>
              <a:t>Avstraliyaning</a:t>
            </a:r>
            <a:r>
              <a:rPr lang="en-US" sz="3600" b="1" dirty="0" smtClean="0">
                <a:latin typeface="Arial"/>
                <a:cs typeface="Arial"/>
              </a:rPr>
              <a:t> </a:t>
            </a:r>
            <a:r>
              <a:rPr lang="en-US" sz="3600" b="1" dirty="0" err="1">
                <a:latin typeface="Arial"/>
                <a:cs typeface="Arial"/>
              </a:rPr>
              <a:t>geografik</a:t>
            </a:r>
            <a:r>
              <a:rPr lang="en-US" sz="3600" b="1" dirty="0">
                <a:latin typeface="Arial"/>
                <a:cs typeface="Arial"/>
              </a:rPr>
              <a:t> </a:t>
            </a:r>
            <a:r>
              <a:rPr lang="en-US" sz="3600" b="1" dirty="0" err="1">
                <a:latin typeface="Arial"/>
                <a:cs typeface="Arial"/>
              </a:rPr>
              <a:t>o‘rni</a:t>
            </a:r>
            <a:r>
              <a:rPr lang="en-US" sz="3600" b="1" dirty="0">
                <a:latin typeface="Arial"/>
                <a:cs typeface="Arial"/>
              </a:rPr>
              <a:t>, </a:t>
            </a:r>
            <a:r>
              <a:rPr lang="en-US" sz="3600" b="1" dirty="0" err="1">
                <a:latin typeface="Arial"/>
                <a:cs typeface="Arial"/>
              </a:rPr>
              <a:t>o‘rganilish</a:t>
            </a:r>
            <a:r>
              <a:rPr lang="en-US" sz="3600" b="1" dirty="0">
                <a:latin typeface="Arial"/>
                <a:cs typeface="Arial"/>
              </a:rPr>
              <a:t> </a:t>
            </a:r>
            <a:r>
              <a:rPr lang="en-US" sz="3600" b="1" dirty="0" err="1">
                <a:latin typeface="Arial"/>
                <a:cs typeface="Arial"/>
              </a:rPr>
              <a:t>tarixi</a:t>
            </a:r>
            <a:r>
              <a:rPr lang="en-US" sz="3600" b="1" dirty="0">
                <a:latin typeface="Arial"/>
                <a:cs typeface="Arial"/>
              </a:rPr>
              <a:t>, </a:t>
            </a:r>
            <a:r>
              <a:rPr lang="en-US" sz="3600" b="1" dirty="0" err="1">
                <a:latin typeface="Arial"/>
                <a:cs typeface="Arial"/>
              </a:rPr>
              <a:t>geologik</a:t>
            </a:r>
            <a:r>
              <a:rPr lang="en-US" sz="3600" b="1" dirty="0">
                <a:latin typeface="Arial"/>
                <a:cs typeface="Arial"/>
              </a:rPr>
              <a:t> </a:t>
            </a:r>
            <a:r>
              <a:rPr lang="en-US" sz="3600" b="1" dirty="0" err="1">
                <a:latin typeface="Arial"/>
                <a:cs typeface="Arial"/>
              </a:rPr>
              <a:t>tuzilishi</a:t>
            </a:r>
            <a:r>
              <a:rPr lang="en-US" sz="3600" b="1" dirty="0">
                <a:latin typeface="Arial"/>
                <a:cs typeface="Arial"/>
              </a:rPr>
              <a:t>, </a:t>
            </a:r>
            <a:r>
              <a:rPr lang="en-US" sz="3600" b="1" dirty="0" err="1">
                <a:latin typeface="Arial"/>
                <a:cs typeface="Arial"/>
              </a:rPr>
              <a:t>foydali</a:t>
            </a:r>
            <a:r>
              <a:rPr lang="en-US" sz="3600" b="1" dirty="0">
                <a:latin typeface="Arial"/>
                <a:cs typeface="Arial"/>
              </a:rPr>
              <a:t> </a:t>
            </a:r>
            <a:r>
              <a:rPr lang="en-US" sz="3600" b="1" dirty="0" err="1">
                <a:latin typeface="Arial"/>
                <a:cs typeface="Arial"/>
              </a:rPr>
              <a:t>qazilmalari</a:t>
            </a:r>
            <a:r>
              <a:rPr lang="en-US" sz="3600" b="1" dirty="0">
                <a:latin typeface="Arial"/>
                <a:cs typeface="Arial"/>
              </a:rPr>
              <a:t>. </a:t>
            </a:r>
            <a:r>
              <a:rPr lang="en-US" sz="3600" b="1" dirty="0" err="1" smtClean="0">
                <a:latin typeface="Arial"/>
                <a:cs typeface="Arial"/>
              </a:rPr>
              <a:t>Relyefi</a:t>
            </a:r>
            <a:r>
              <a:rPr lang="es-ES" sz="3600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mavzusini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o‘qish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javob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yozish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Yozuvsiz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xaritaga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Avstraliya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tabiiy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xaritasini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tushirish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  </a:t>
            </a:r>
          </a:p>
        </p:txBody>
      </p:sp>
      <p:sp>
        <p:nvSpPr>
          <p:cNvPr id="51208" name="Прямоугольник 22"/>
          <p:cNvSpPr>
            <a:spLocks noChangeArrowheads="1"/>
          </p:cNvSpPr>
          <p:nvPr/>
        </p:nvSpPr>
        <p:spPr bwMode="auto">
          <a:xfrm>
            <a:off x="457200" y="28575"/>
            <a:ext cx="1140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Mustaqil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bajarish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topshiriqlar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845" y="4683802"/>
            <a:ext cx="1785937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5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4604858"/>
              </p:ext>
            </p:extLst>
          </p:nvPr>
        </p:nvGraphicFramePr>
        <p:xfrm>
          <a:off x="5740400" y="971128"/>
          <a:ext cx="5880100" cy="5921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5" name="Image" r:id="rId3" imgW="14628240" imgH="14730120" progId="Photoshop.Image.13">
                  <p:embed/>
                </p:oleObj>
              </mc:Choice>
              <mc:Fallback>
                <p:oleObj name="Image" r:id="rId3" imgW="14628240" imgH="14730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40400" y="971128"/>
                        <a:ext cx="5880100" cy="5921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6" descr="атлантический океан карты иллюстрация вектора. иллюстрации насчитывающей  карты - 73824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92" y="1154040"/>
            <a:ext cx="5607033" cy="560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42305" y="47354"/>
            <a:ext cx="11495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Okeanlarning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eng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chuqur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botiqlari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2359276" y="3239501"/>
            <a:ext cx="1262630" cy="329425"/>
          </a:xfrm>
          <a:prstGeom prst="wedgeRectCallout">
            <a:avLst>
              <a:gd name="adj1" fmla="val -24009"/>
              <a:gd name="adj2" fmla="val 46714"/>
            </a:avLst>
          </a:prstGeom>
          <a:solidFill>
            <a:srgbClr val="00B0F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8742 m</a:t>
            </a:r>
            <a:endParaRPr lang="ru-RU" dirty="0"/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8663456" y="4985644"/>
            <a:ext cx="1262630" cy="329425"/>
          </a:xfrm>
          <a:prstGeom prst="wedgeRectCallout">
            <a:avLst>
              <a:gd name="adj1" fmla="val -24009"/>
              <a:gd name="adj2" fmla="val 46714"/>
            </a:avLst>
          </a:prstGeom>
          <a:solidFill>
            <a:srgbClr val="00B0F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7729 m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2222804" y="2090835"/>
            <a:ext cx="10734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6000" b="1" kern="0" spc="2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0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7606967" y="4134693"/>
            <a:ext cx="10734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6000" b="1" kern="0" spc="2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0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5740400" y="971128"/>
          <a:ext cx="5880100" cy="5921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8" name="Image" r:id="rId3" imgW="14628240" imgH="14730120" progId="Photoshop.Image.13">
                  <p:embed/>
                </p:oleObj>
              </mc:Choice>
              <mc:Fallback>
                <p:oleObj name="Image" r:id="rId3" imgW="14628240" imgH="1473012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40400" y="971128"/>
                        <a:ext cx="5880100" cy="5921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6" descr="атлантический океан карты иллюстрация вектора. иллюстрации насчитывающей  карты - 73824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67" y="1250967"/>
            <a:ext cx="5607033" cy="560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Atlantika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va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Hind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okeanlari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1934936" y="2558884"/>
            <a:ext cx="1543049" cy="664775"/>
          </a:xfrm>
          <a:prstGeom prst="wedgeRectCallout">
            <a:avLst>
              <a:gd name="adj1" fmla="val -40605"/>
              <a:gd name="adj2" fmla="val 61171"/>
            </a:avLst>
          </a:prstGeom>
          <a:solidFill>
            <a:srgbClr val="00B0F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Puerto-</a:t>
            </a:r>
            <a:r>
              <a:rPr lang="en-US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Riko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cho‘kmasi</a:t>
            </a:r>
            <a:endParaRPr lang="en-US" b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2371475" y="3419952"/>
            <a:ext cx="1262630" cy="329425"/>
          </a:xfrm>
          <a:prstGeom prst="wedgeRectCallout">
            <a:avLst>
              <a:gd name="adj1" fmla="val -24009"/>
              <a:gd name="adj2" fmla="val 46714"/>
            </a:avLst>
          </a:prstGeom>
          <a:solidFill>
            <a:srgbClr val="00B0F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8742 m</a:t>
            </a:r>
            <a:endParaRPr lang="ru-RU" dirty="0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8059300" y="4259577"/>
            <a:ext cx="1543049" cy="664775"/>
          </a:xfrm>
          <a:prstGeom prst="wedgeRectCallout">
            <a:avLst>
              <a:gd name="adj1" fmla="val 73328"/>
              <a:gd name="adj2" fmla="val 40429"/>
            </a:avLst>
          </a:prstGeom>
          <a:solidFill>
            <a:srgbClr val="00B0F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Yava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Zond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b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cho‘kmasi</a:t>
            </a:r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8675714" y="5174330"/>
            <a:ext cx="1262630" cy="329425"/>
          </a:xfrm>
          <a:prstGeom prst="wedgeRectCallout">
            <a:avLst>
              <a:gd name="adj1" fmla="val -24009"/>
              <a:gd name="adj2" fmla="val 46714"/>
            </a:avLst>
          </a:prstGeom>
          <a:solidFill>
            <a:srgbClr val="00B0F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7729 m</a:t>
            </a:r>
            <a:endParaRPr lang="ru-RU" dirty="0"/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542456" y="982134"/>
            <a:ext cx="9095014" cy="58521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3600" kern="0" spc="21" dirty="0" err="1" smtClean="0">
                <a:solidFill>
                  <a:schemeClr val="tx1"/>
                </a:solidFill>
              </a:rPr>
              <a:t>Okeanlarning</a:t>
            </a:r>
            <a:r>
              <a:rPr lang="en-US" sz="3600" kern="0" spc="21" dirty="0" smtClean="0">
                <a:solidFill>
                  <a:schemeClr val="tx1"/>
                </a:solidFill>
              </a:rPr>
              <a:t> </a:t>
            </a:r>
            <a:r>
              <a:rPr lang="en-US" sz="3600" kern="0" spc="21" dirty="0" err="1" smtClean="0">
                <a:solidFill>
                  <a:schemeClr val="tx1"/>
                </a:solidFill>
              </a:rPr>
              <a:t>eng</a:t>
            </a:r>
            <a:r>
              <a:rPr lang="en-US" sz="3600" kern="0" spc="21" dirty="0" smtClean="0">
                <a:solidFill>
                  <a:schemeClr val="tx1"/>
                </a:solidFill>
              </a:rPr>
              <a:t> </a:t>
            </a:r>
            <a:r>
              <a:rPr lang="en-US" sz="3600" kern="0" spc="21" dirty="0" err="1" smtClean="0">
                <a:solidFill>
                  <a:schemeClr val="tx1"/>
                </a:solidFill>
              </a:rPr>
              <a:t>chuqur</a:t>
            </a:r>
            <a:r>
              <a:rPr lang="en-US" sz="3600" kern="0" spc="21" dirty="0" smtClean="0">
                <a:solidFill>
                  <a:schemeClr val="tx1"/>
                </a:solidFill>
              </a:rPr>
              <a:t> </a:t>
            </a:r>
            <a:r>
              <a:rPr lang="en-US" sz="3600" kern="0" spc="21" dirty="0" err="1" smtClean="0">
                <a:solidFill>
                  <a:schemeClr val="tx1"/>
                </a:solidFill>
              </a:rPr>
              <a:t>botiqlari</a:t>
            </a:r>
            <a:endParaRPr lang="en-US" sz="3600" kern="0" spc="21" dirty="0">
              <a:solidFill>
                <a:schemeClr val="tx1"/>
              </a:solidFill>
            </a:endParaRPr>
          </a:p>
        </p:txBody>
      </p:sp>
      <p:pic>
        <p:nvPicPr>
          <p:cNvPr id="14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614" y="4551239"/>
            <a:ext cx="1761772" cy="244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02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02303"/>
            <a:ext cx="11977635" cy="64676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000" kern="0" spc="21" dirty="0" err="1" smtClean="0">
                <a:solidFill>
                  <a:sysClr val="window" lastClr="FFFFFF"/>
                </a:solidFill>
              </a:rPr>
              <a:t>Raqamlarni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mos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ravishda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joylashtiring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: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599378" y="1047465"/>
            <a:ext cx="4684300" cy="864436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609969" y="1005986"/>
            <a:ext cx="4684300" cy="864436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Hind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8594" y="2033666"/>
            <a:ext cx="4285869" cy="923330"/>
          </a:xfrm>
          <a:prstGeom prst="rect">
            <a:avLst/>
          </a:prstGeom>
          <a:solidFill>
            <a:srgbClr val="149C2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5400" b="1" kern="0" spc="2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609969" y="2006331"/>
            <a:ext cx="4285869" cy="923330"/>
          </a:xfrm>
          <a:prstGeom prst="rect">
            <a:avLst/>
          </a:prstGeom>
          <a:solidFill>
            <a:srgbClr val="149C2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5400" b="1" kern="0" spc="2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43177" y="3317999"/>
            <a:ext cx="5439388" cy="3174271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yarimsharda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Qirg‘oqsiz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bor.</a:t>
            </a:r>
          </a:p>
          <a:p>
            <a:pPr marL="514350" indent="-514350">
              <a:buAutoNum type="arabicPeriod"/>
            </a:pP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dengizlari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585223" y="3331531"/>
            <a:ext cx="6591719" cy="3147205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bo‘g‘izi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bor.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transportida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dunyoda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o‘rinda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port-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shaharlari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bor.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76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km.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8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599378" y="1047465"/>
            <a:ext cx="4684300" cy="864436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609969" y="1005986"/>
            <a:ext cx="4684300" cy="864436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Hind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8594" y="2033666"/>
            <a:ext cx="4285869" cy="923330"/>
          </a:xfrm>
          <a:prstGeom prst="rect">
            <a:avLst/>
          </a:prstGeom>
          <a:solidFill>
            <a:srgbClr val="19C13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5400" b="1" kern="0" spc="2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1;2;4;6;</a:t>
            </a:r>
            <a:endParaRPr lang="en-US" sz="32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609969" y="2006331"/>
            <a:ext cx="4285869" cy="923330"/>
          </a:xfrm>
          <a:prstGeom prst="rect">
            <a:avLst/>
          </a:prstGeom>
          <a:solidFill>
            <a:srgbClr val="19C13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26881" algn="ctr" defTabSz="1935419">
              <a:spcBef>
                <a:spcPts val="241"/>
              </a:spcBef>
              <a:defRPr/>
            </a:pPr>
            <a:r>
              <a:rPr lang="en-US" sz="5400" b="1" kern="0" spc="2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3;5;7;8</a:t>
            </a:r>
            <a:endParaRPr lang="en-US" sz="3200" b="1" kern="0" spc="2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43177" y="3317999"/>
            <a:ext cx="5439388" cy="3174271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yarimsharda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Qirg‘oqsiz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bor.</a:t>
            </a:r>
          </a:p>
          <a:p>
            <a:pPr marL="514350" indent="-514350">
              <a:buAutoNum type="arabicPeriod"/>
            </a:pP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sho‘r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rabicPeriod"/>
            </a:pP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dengizlari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585223" y="3331531"/>
            <a:ext cx="6591719" cy="3160739"/>
          </a:xfrm>
          <a:prstGeom prst="wedgeRoundRectCallout">
            <a:avLst>
              <a:gd name="adj1" fmla="val -21932"/>
              <a:gd name="adj2" fmla="val -47081"/>
              <a:gd name="adj3" fmla="val 16667"/>
            </a:avLst>
          </a:prstGeom>
          <a:solidFill>
            <a:srgbClr val="0033CC"/>
          </a:solidFill>
          <a:ln w="38100"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uzun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bo‘g‘izi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bor.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transportida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dunyoda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o‘rinda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hayvonlarga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kambag‘al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76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km.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2591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To‘g‘ri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javob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: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9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601133" y="3248"/>
            <a:ext cx="10278534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Bu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qaysi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?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4338" name="Picture 2" descr="Kangaroos are Adorable Animals, Not Some Delicacy! | Yes Vegetar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40" y="1241997"/>
            <a:ext cx="3074044" cy="452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Avstraliya qit'asi. Avstraliyaning materik qismidagi ta'rifi, relyefi,  iqlimi, florasi va faunasi Avstraliyaning mashhur materik qism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r="5181"/>
          <a:stretch/>
        </p:blipFill>
        <p:spPr bwMode="auto">
          <a:xfrm>
            <a:off x="7704100" y="1213897"/>
            <a:ext cx="3744685" cy="455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Животные Австралии – фото, описание, список представителей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6"/>
          <a:stretch/>
        </p:blipFill>
        <p:spPr bwMode="auto">
          <a:xfrm>
            <a:off x="3735935" y="1241995"/>
            <a:ext cx="3672114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94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6330</TotalTime>
  <Words>941</Words>
  <Application>Microsoft Office PowerPoint</Application>
  <PresentationFormat>Широкоэкранный</PresentationFormat>
  <Paragraphs>210</Paragraphs>
  <Slides>42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0" baseType="lpstr">
      <vt:lpstr>Arial</vt:lpstr>
      <vt:lpstr>Calibri</vt:lpstr>
      <vt:lpstr>Calibri Light</vt:lpstr>
      <vt:lpstr>Tahoma</vt:lpstr>
      <vt:lpstr>Times New Roman</vt:lpstr>
      <vt:lpstr>TimesTAD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Пользователь</cp:lastModifiedBy>
  <cp:revision>1200</cp:revision>
  <dcterms:created xsi:type="dcterms:W3CDTF">2020-04-09T12:18:10Z</dcterms:created>
  <dcterms:modified xsi:type="dcterms:W3CDTF">2020-11-13T08:16:44Z</dcterms:modified>
</cp:coreProperties>
</file>