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webp" ContentType="image/pn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400" r:id="rId2"/>
    <p:sldId id="624" r:id="rId3"/>
    <p:sldId id="631" r:id="rId4"/>
    <p:sldId id="642" r:id="rId5"/>
    <p:sldId id="644" r:id="rId6"/>
    <p:sldId id="645" r:id="rId7"/>
    <p:sldId id="646" r:id="rId8"/>
    <p:sldId id="647" r:id="rId9"/>
    <p:sldId id="643" r:id="rId10"/>
    <p:sldId id="674" r:id="rId11"/>
    <p:sldId id="653" r:id="rId12"/>
    <p:sldId id="650" r:id="rId13"/>
    <p:sldId id="651" r:id="rId14"/>
    <p:sldId id="652" r:id="rId15"/>
    <p:sldId id="634" r:id="rId16"/>
    <p:sldId id="654" r:id="rId17"/>
    <p:sldId id="655" r:id="rId18"/>
    <p:sldId id="656" r:id="rId19"/>
    <p:sldId id="659" r:id="rId20"/>
    <p:sldId id="635" r:id="rId21"/>
    <p:sldId id="672" r:id="rId22"/>
    <p:sldId id="657" r:id="rId23"/>
    <p:sldId id="658" r:id="rId24"/>
    <p:sldId id="633" r:id="rId25"/>
    <p:sldId id="636" r:id="rId26"/>
    <p:sldId id="660" r:id="rId27"/>
    <p:sldId id="669" r:id="rId28"/>
    <p:sldId id="637" r:id="rId29"/>
    <p:sldId id="666" r:id="rId30"/>
    <p:sldId id="664" r:id="rId31"/>
    <p:sldId id="673" r:id="rId32"/>
    <p:sldId id="665" r:id="rId33"/>
    <p:sldId id="661" r:id="rId34"/>
    <p:sldId id="667" r:id="rId35"/>
    <p:sldId id="662" r:id="rId36"/>
    <p:sldId id="638" r:id="rId37"/>
    <p:sldId id="671" r:id="rId38"/>
    <p:sldId id="663" r:id="rId39"/>
    <p:sldId id="668" r:id="rId40"/>
    <p:sldId id="675" r:id="rId41"/>
    <p:sldId id="417" r:id="rId4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F2FEB1EC-8F1F-4360-ADED-A8029CF6C304}">
          <p14:sldIdLst>
            <p14:sldId id="400"/>
            <p14:sldId id="624"/>
            <p14:sldId id="631"/>
            <p14:sldId id="642"/>
            <p14:sldId id="644"/>
            <p14:sldId id="645"/>
            <p14:sldId id="646"/>
            <p14:sldId id="647"/>
            <p14:sldId id="643"/>
            <p14:sldId id="674"/>
            <p14:sldId id="653"/>
            <p14:sldId id="650"/>
            <p14:sldId id="651"/>
            <p14:sldId id="652"/>
            <p14:sldId id="634"/>
            <p14:sldId id="654"/>
            <p14:sldId id="655"/>
            <p14:sldId id="656"/>
            <p14:sldId id="659"/>
            <p14:sldId id="635"/>
            <p14:sldId id="672"/>
            <p14:sldId id="657"/>
            <p14:sldId id="658"/>
            <p14:sldId id="633"/>
            <p14:sldId id="636"/>
            <p14:sldId id="660"/>
            <p14:sldId id="669"/>
            <p14:sldId id="637"/>
            <p14:sldId id="666"/>
            <p14:sldId id="664"/>
            <p14:sldId id="673"/>
            <p14:sldId id="665"/>
            <p14:sldId id="661"/>
            <p14:sldId id="667"/>
            <p14:sldId id="662"/>
            <p14:sldId id="638"/>
            <p14:sldId id="671"/>
            <p14:sldId id="663"/>
            <p14:sldId id="668"/>
            <p14:sldId id="675"/>
            <p14:sldId id="41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33CC"/>
    <a:srgbClr val="19C139"/>
    <a:srgbClr val="000000"/>
    <a:srgbClr val="006666"/>
    <a:srgbClr val="A80058"/>
    <a:srgbClr val="149C2E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95" autoAdjust="0"/>
    <p:restoredTop sz="85270" autoAdjust="0"/>
  </p:normalViewPr>
  <p:slideViewPr>
    <p:cSldViewPr snapToGrid="0">
      <p:cViewPr varScale="1">
        <p:scale>
          <a:sx n="95" d="100"/>
          <a:sy n="95" d="100"/>
        </p:scale>
        <p:origin x="1446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F154C0-84C2-4982-A987-3F67750C6438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8FD875-137C-4C13-BA90-335D197E9F7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3960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1A96BE-CA75-428B-BBC5-9F24111234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B8C9C93-B56B-4688-B743-CE27EA3DB9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5FF194-9888-4803-9524-7A922856DC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4DC6-9373-4927-9723-F2D54102B2A5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3A54B3-30EB-4102-A714-0D118C1BC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CDD8B8-7C2C-41C2-AD35-83788C78C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B3D8-C38B-4518-AB0A-53B4E875C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39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2D1A39-BE46-458D-A8C9-3ECA1F127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EE91B14-1C95-42C3-BC3D-1E80920777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6B3B91-AD91-4839-B1A1-F532220819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4DC6-9373-4927-9723-F2D54102B2A5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D22799F-3353-4F1F-8027-A64CE296E4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B2692C0-63AB-420A-BBA6-4B1D116B5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B3D8-C38B-4518-AB0A-53B4E875C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63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8A00E7-9554-4138-801F-03B1DE57D1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AD261F7-6D2F-472D-A2D7-C97D051603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119E90-9F1F-4381-8477-B6E8F6DDB0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4DC6-9373-4927-9723-F2D54102B2A5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8F55CA1-D94A-4AA8-A46C-6700B4F5B6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59DB4D-68CF-454C-AA18-268332EA4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B3D8-C38B-4518-AB0A-53B4E875C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837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6EADAA-AC61-4E52-BF3B-51EA2889B1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D30279-5F09-4263-8AFC-540A919CE3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24E78E2-7041-45F8-826D-EC5E792C15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6AA2A53-8213-42E0-ADA6-87CABE29C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4DC6-9373-4927-9723-F2D54102B2A5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311B1B4-2B5E-45D4-96DB-DCD6013E6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61D893C-88C8-4076-B83F-55C516EE1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B3D8-C38B-4518-AB0A-53B4E875C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588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ED2E89-789E-4D9A-9F8B-60E3D44AE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761A76B-6E7E-4CD3-9550-3549978C9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E8660AA-2773-46C1-8DD8-CF3778F4E3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7220BAE-9E4A-4BE5-B2E6-C171AD21FE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B57A784-E1CC-488E-AACC-B7626D31D2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63E77B1-69C6-4172-B846-F85EE9211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4DC6-9373-4927-9723-F2D54102B2A5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4B5CBCC-F519-4D18-B73F-CD2DDBC70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2E44579-D201-43DC-90A2-2795B15A0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B3D8-C38B-4518-AB0A-53B4E875C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6275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C850CF-2B8D-4FE4-8786-3C575ABD52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EFA6FCA-F3CA-49E7-87CD-9A04E99E3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4DC6-9373-4927-9723-F2D54102B2A5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9E226F4-717A-40D4-8A62-DD4D3161A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75DA021-FE5A-4DEE-BE02-FC5A4EB3A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B3D8-C38B-4518-AB0A-53B4E875C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904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4D9E2A5-E371-4E56-B8E5-D051225FD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4DC6-9373-4927-9723-F2D54102B2A5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724855D0-5EC6-401B-BF7C-02403BA542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F656C7-1346-450C-A4F0-81A228BD5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B3D8-C38B-4518-AB0A-53B4E875C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7307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1CFF4F-A56C-47ED-B778-620CF2F15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8AF2F68-BAB9-4276-B107-B575B064A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991BFD8-4780-44FE-9170-D6B5468F91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2AA14E1-4B64-4F3A-B5A9-6B5483625D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4DC6-9373-4927-9723-F2D54102B2A5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189B814-88FA-4737-B961-5BFE7E9E5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5DF5A97-EC61-415E-8ED6-C37BA8EC8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B3D8-C38B-4518-AB0A-53B4E875C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09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89BF11-5E3D-47CF-B973-19DC878F0B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5BF2653-A83F-483A-BD91-9CDFA7123A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6C4F1DB-236B-4DCF-9DE8-D792FCA7B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AD0C578-A931-4CED-9D4F-3D364C039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4DC6-9373-4927-9723-F2D54102B2A5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88FE6C5-DC22-4EE5-BBA4-4A3F544D27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97EF9DE-4CB2-4511-848B-7C758534A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B3D8-C38B-4518-AB0A-53B4E875C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93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A8875E3-7B5D-401B-8E5B-0DDE0D76A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17BC9C0-42AF-4B67-B528-692119C859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A521DC-964F-4103-95BD-533B4A5C4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4DC6-9373-4927-9723-F2D54102B2A5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E7591C6-8C3F-496B-A5BF-0B59FEE813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C59CF5-FB01-4904-B725-82B047F71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B3D8-C38B-4518-AB0A-53B4E875C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506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FA1CBC2-D8E6-43D9-A7FE-89A542F615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D37D8C7-50C8-4487-96B3-0E62E054B0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86BACAE-2FB2-4457-ACB3-DBE5A2A04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14DC6-9373-4927-9723-F2D54102B2A5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9A25EF-42EE-47F7-8587-0F2E2A4BE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D7A4335-7541-46CD-A9C3-F080F6A9A7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5B3D8-C38B-4518-AB0A-53B4E875C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2545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4" y="279962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8" indent="-152378">
              <a:buFont typeface="Arial" panose="020B0604020202020204" pitchFamily="34" charset="0"/>
              <a:buChar char="•"/>
              <a:defRPr sz="1399"/>
            </a:lvl2pPr>
            <a:lvl3pPr marL="304757" indent="-152378">
              <a:defRPr sz="1399"/>
            </a:lvl3pPr>
            <a:lvl4pPr marL="533324" indent="-228567">
              <a:defRPr sz="1399"/>
            </a:lvl4pPr>
            <a:lvl5pPr marL="761891" indent="-228567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8" indent="-152378">
              <a:buFont typeface="Arial" panose="020B0604020202020204" pitchFamily="34" charset="0"/>
              <a:buChar char="•"/>
              <a:defRPr sz="1399"/>
            </a:lvl2pPr>
            <a:lvl3pPr marL="304757" indent="-152378">
              <a:defRPr sz="1399"/>
            </a:lvl3pPr>
            <a:lvl4pPr marL="533324" indent="-228567">
              <a:defRPr sz="1399"/>
            </a:lvl4pPr>
            <a:lvl5pPr marL="761891" indent="-228567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8" indent="-152378">
              <a:buFont typeface="Arial" panose="020B0604020202020204" pitchFamily="34" charset="0"/>
              <a:buChar char="•"/>
              <a:defRPr sz="1399"/>
            </a:lvl2pPr>
            <a:lvl3pPr marL="304757" indent="-152378">
              <a:defRPr sz="1399"/>
            </a:lvl3pPr>
            <a:lvl4pPr marL="533324" indent="-228567">
              <a:defRPr sz="1399"/>
            </a:lvl4pPr>
            <a:lvl5pPr marL="761891" indent="-228567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914404" y="933453"/>
            <a:ext cx="10363201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354321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4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47DBC3-9780-4C82-84C5-21DDB2220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CD25FE5-3EE5-4F83-82C3-3F1027D8F8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AAB8A18-8814-40D0-B6CD-E8F30F1782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214DC6-9373-4927-9723-F2D54102B2A5}" type="datetimeFigureOut">
              <a:rPr lang="ru-RU" smtClean="0"/>
              <a:t>21.12.2020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4213629-378D-4E24-84CB-781E75EEE3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8D1704A-6C59-4C37-A1CF-917030A721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85B3D8-C38B-4518-AB0A-53B4E875C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957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5.png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1.jpeg"/><Relationship Id="rId4" Type="http://schemas.openxmlformats.org/officeDocument/2006/relationships/image" Target="../media/image3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upload.wikimedia.org/wikipedia/commons/1/13/Tane_mahuta.JPG" TargetMode="External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7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webp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hyperlink" Target="http://www.avianweb.com/images/birds/rails/takahe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png"/><Relationship Id="rId4" Type="http://schemas.openxmlformats.org/officeDocument/2006/relationships/image" Target="../media/image67.jpe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9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0" y="0"/>
            <a:ext cx="12173957" cy="1981200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393600" y="2480066"/>
            <a:ext cx="773730" cy="1653378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17" name="object 6">
            <a:extLst>
              <a:ext uri="{FF2B5EF4-FFF2-40B4-BE49-F238E27FC236}">
                <a16:creationId xmlns:a16="http://schemas.microsoft.com/office/drawing/2014/main" id="{ACB4B4C4-B96E-4D3D-A3B1-019ECDA735A1}"/>
              </a:ext>
            </a:extLst>
          </p:cNvPr>
          <p:cNvSpPr/>
          <p:nvPr/>
        </p:nvSpPr>
        <p:spPr>
          <a:xfrm>
            <a:off x="379830" y="4652492"/>
            <a:ext cx="787500" cy="1653378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57"/>
                </a:lnTo>
                <a:lnTo>
                  <a:pt x="343828" y="680457"/>
                </a:lnTo>
                <a:lnTo>
                  <a:pt x="343828" y="0"/>
                </a:lnTo>
                <a:close/>
              </a:path>
            </a:pathLst>
          </a:custGeom>
          <a:solidFill>
            <a:srgbClr val="96989A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18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2784154" y="295880"/>
            <a:ext cx="5801871" cy="1262319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defTabSz="1935419">
              <a:spcBef>
                <a:spcPts val="241"/>
              </a:spcBef>
              <a:defRPr/>
            </a:pPr>
            <a:r>
              <a:rPr lang="en-US" sz="8000" kern="0" spc="21" dirty="0" err="1">
                <a:solidFill>
                  <a:sysClr val="window" lastClr="FFFFFF"/>
                </a:solidFill>
              </a:rPr>
              <a:t>Geograﬁya</a:t>
            </a:r>
            <a:endParaRPr lang="en-US" sz="80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12" name="object 9"/>
          <p:cNvSpPr>
            <a:spLocks noChangeArrowheads="1"/>
          </p:cNvSpPr>
          <p:nvPr/>
        </p:nvSpPr>
        <p:spPr bwMode="auto">
          <a:xfrm>
            <a:off x="8991600" y="341373"/>
            <a:ext cx="2171700" cy="1276350"/>
          </a:xfrm>
          <a:custGeom>
            <a:avLst/>
            <a:gdLst>
              <a:gd name="T0" fmla="*/ 0 w 603885"/>
              <a:gd name="T1" fmla="*/ 0 h 603885"/>
              <a:gd name="T2" fmla="*/ 603885 w 603885"/>
              <a:gd name="T3" fmla="*/ 603885 h 603885"/>
            </a:gdLst>
            <a:ahLst/>
            <a:cxnLst>
              <a:cxn ang="0">
                <a:pos x="603605" y="0"/>
              </a:cxn>
              <a:cxn ang="0">
                <a:pos x="0" y="0"/>
              </a:cxn>
              <a:cxn ang="0">
                <a:pos x="0" y="603618"/>
              </a:cxn>
              <a:cxn ang="0">
                <a:pos x="603605" y="603618"/>
              </a:cxn>
              <a:cxn ang="0">
                <a:pos x="603605" y="0"/>
              </a:cxn>
            </a:cxnLst>
            <a:rect l="T0" t="T1" r="T2" b="T3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  <a:ln w="57150">
            <a:solidFill>
              <a:schemeClr val="bg1"/>
            </a:solidFill>
            <a:miter lim="800000"/>
            <a:headEnd/>
            <a:tailEnd/>
          </a:ln>
        </p:spPr>
        <p:txBody>
          <a:bodyPr lIns="0" tIns="0" rIns="0" bIns="0"/>
          <a:lstStyle/>
          <a:p>
            <a:pPr defTabSz="1218848">
              <a:spcBef>
                <a:spcPts val="201"/>
              </a:spcBef>
              <a:defRPr/>
            </a:pPr>
            <a:endParaRPr lang="en-US" b="1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14" name="object 12">
            <a:extLst/>
          </p:cNvPr>
          <p:cNvSpPr txBox="1"/>
          <p:nvPr/>
        </p:nvSpPr>
        <p:spPr>
          <a:xfrm>
            <a:off x="9075422" y="540768"/>
            <a:ext cx="2048285" cy="772542"/>
          </a:xfrm>
          <a:prstGeom prst="rect">
            <a:avLst/>
          </a:prstGeom>
        </p:spPr>
        <p:txBody>
          <a:bodyPr wrap="square" lIns="0" tIns="33551" rIns="0" bIns="0">
            <a:spAutoFit/>
          </a:bodyPr>
          <a:lstStyle/>
          <a:p>
            <a:pPr algn="ctr" defTabSz="1218848">
              <a:spcBef>
                <a:spcPts val="265"/>
              </a:spcBef>
              <a:defRPr/>
            </a:pPr>
            <a:r>
              <a:rPr lang="en-US" sz="4800" b="1" spc="21" dirty="0" smtClean="0">
                <a:solidFill>
                  <a:srgbClr val="FEFEFE"/>
                </a:solidFill>
                <a:latin typeface="Arial"/>
                <a:cs typeface="Arial"/>
              </a:rPr>
              <a:t>6- </a:t>
            </a:r>
            <a:r>
              <a:rPr lang="en-US" sz="4800" b="1" spc="-11" dirty="0" err="1" smtClean="0">
                <a:solidFill>
                  <a:srgbClr val="FEFEFE"/>
                </a:solidFill>
                <a:latin typeface="Arial"/>
                <a:cs typeface="Arial"/>
              </a:rPr>
              <a:t>sinf</a:t>
            </a:r>
            <a:endParaRPr sz="4800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20" name="object 4">
            <a:extLst>
              <a:ext uri="{FF2B5EF4-FFF2-40B4-BE49-F238E27FC236}">
                <a16:creationId xmlns:a16="http://schemas.microsoft.com/office/drawing/2014/main" id="{96789AA7-9596-4F83-89FD-AEC28EE179F1}"/>
              </a:ext>
            </a:extLst>
          </p:cNvPr>
          <p:cNvSpPr txBox="1"/>
          <p:nvPr/>
        </p:nvSpPr>
        <p:spPr>
          <a:xfrm>
            <a:off x="1487731" y="2480066"/>
            <a:ext cx="7098294" cy="2799802"/>
          </a:xfrm>
          <a:prstGeom prst="rect">
            <a:avLst/>
          </a:prstGeom>
        </p:spPr>
        <p:txBody>
          <a:bodyPr vert="horz" wrap="square" lIns="0" tIns="29525" rIns="0" bIns="0" rtlCol="0">
            <a:spAutoFit/>
          </a:bodyPr>
          <a:lstStyle/>
          <a:p>
            <a:pPr algn="ctr"/>
            <a:r>
              <a:rPr sz="6000" b="1" dirty="0" err="1" smtClean="0">
                <a:latin typeface="Arial"/>
                <a:cs typeface="Arial"/>
              </a:rPr>
              <a:t>Mavzu</a:t>
            </a:r>
            <a:r>
              <a:rPr sz="6000" b="1" dirty="0" smtClean="0">
                <a:latin typeface="Arial"/>
                <a:cs typeface="Arial"/>
              </a:rPr>
              <a:t>:</a:t>
            </a:r>
            <a:r>
              <a:rPr lang="en-US" sz="6000" b="1" dirty="0" smtClean="0">
                <a:latin typeface="Arial"/>
                <a:cs typeface="Arial"/>
              </a:rPr>
              <a:t> </a:t>
            </a:r>
            <a:r>
              <a:rPr lang="en-US" sz="6000" b="1" dirty="0" err="1" smtClean="0">
                <a:latin typeface="Arial"/>
                <a:cs typeface="Arial"/>
              </a:rPr>
              <a:t>Okeaniya</a:t>
            </a:r>
            <a:r>
              <a:rPr lang="en-US" sz="6000" b="1" dirty="0" smtClean="0">
                <a:latin typeface="Arial"/>
                <a:cs typeface="Arial"/>
              </a:rPr>
              <a:t>. </a:t>
            </a:r>
            <a:r>
              <a:rPr lang="en-US" sz="6000" b="1" dirty="0" err="1" smtClean="0">
                <a:latin typeface="Arial"/>
                <a:cs typeface="Arial"/>
              </a:rPr>
              <a:t>Iqlimi</a:t>
            </a:r>
            <a:r>
              <a:rPr lang="en-US" sz="6000" b="1" dirty="0" smtClean="0">
                <a:latin typeface="Arial"/>
                <a:cs typeface="Arial"/>
              </a:rPr>
              <a:t>, </a:t>
            </a:r>
            <a:r>
              <a:rPr lang="en-US" sz="6000" b="1" dirty="0" err="1" smtClean="0">
                <a:latin typeface="Arial"/>
                <a:cs typeface="Arial"/>
              </a:rPr>
              <a:t>tabiat</a:t>
            </a:r>
            <a:r>
              <a:rPr lang="en-US" sz="6000" b="1" dirty="0" smtClean="0">
                <a:latin typeface="Arial"/>
                <a:cs typeface="Arial"/>
              </a:rPr>
              <a:t> </a:t>
            </a:r>
            <a:r>
              <a:rPr lang="en-US" sz="6000" b="1" dirty="0" err="1" smtClean="0">
                <a:latin typeface="Arial"/>
                <a:cs typeface="Arial"/>
              </a:rPr>
              <a:t>zonalari</a:t>
            </a:r>
            <a:r>
              <a:rPr lang="en-US" sz="6000" b="1" dirty="0" smtClean="0">
                <a:latin typeface="Arial"/>
                <a:cs typeface="Arial"/>
              </a:rPr>
              <a:t> </a:t>
            </a:r>
            <a:r>
              <a:rPr lang="en-US" sz="6000" b="1" dirty="0" err="1" smtClean="0">
                <a:latin typeface="Arial"/>
                <a:cs typeface="Arial"/>
              </a:rPr>
              <a:t>va</a:t>
            </a:r>
            <a:r>
              <a:rPr lang="en-US" sz="6000" b="1" dirty="0" smtClean="0">
                <a:latin typeface="Arial"/>
                <a:cs typeface="Arial"/>
              </a:rPr>
              <a:t> </a:t>
            </a:r>
            <a:r>
              <a:rPr lang="en-US" sz="6000" b="1" dirty="0" err="1" smtClean="0">
                <a:latin typeface="Arial"/>
                <a:cs typeface="Arial"/>
              </a:rPr>
              <a:t>aholisi</a:t>
            </a:r>
            <a:endParaRPr sz="6000" b="1" dirty="0">
              <a:latin typeface="Arial"/>
              <a:cs typeface="Arial"/>
            </a:endParaRPr>
          </a:p>
        </p:txBody>
      </p:sp>
      <p:pic>
        <p:nvPicPr>
          <p:cNvPr id="11" name="Picture 2" descr="ASSALOMU ALAYKUM HURMATLI BILIMDONLAR va JAMOA AZOLARI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3600" y="194733"/>
            <a:ext cx="1575000" cy="1575000"/>
          </a:xfrm>
          <a:prstGeom prst="rect">
            <a:avLst/>
          </a:prstGeom>
          <a:noFill/>
        </p:spPr>
      </p:pic>
      <p:pic>
        <p:nvPicPr>
          <p:cNvPr id="10" name="Picture 8" descr="14087729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2656" y="2590516"/>
            <a:ext cx="2845579" cy="23545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140037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601133" y="3248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 smtClean="0">
                <a:solidFill>
                  <a:sysClr val="window" lastClr="FFFFFF"/>
                </a:solidFill>
              </a:rPr>
              <a:t>Avstraliya</a:t>
            </a:r>
            <a:r>
              <a:rPr lang="en-US" sz="5400" kern="0" spc="21" dirty="0" smtClean="0">
                <a:solidFill>
                  <a:sysClr val="window" lastClr="FFFFFF"/>
                </a:solidFill>
              </a:rPr>
              <a:t> </a:t>
            </a:r>
            <a:r>
              <a:rPr lang="en-US" sz="5400" kern="0" spc="21" dirty="0" err="1" smtClean="0">
                <a:solidFill>
                  <a:sysClr val="window" lastClr="FFFFFF"/>
                </a:solidFill>
              </a:rPr>
              <a:t>va</a:t>
            </a:r>
            <a:r>
              <a:rPr lang="en-US" sz="5400" kern="0" spc="21" dirty="0" smtClean="0">
                <a:solidFill>
                  <a:sysClr val="window" lastClr="FFFFFF"/>
                </a:solidFill>
              </a:rPr>
              <a:t> </a:t>
            </a:r>
            <a:r>
              <a:rPr lang="en-US" sz="5400" kern="0" spc="21" dirty="0" err="1" smtClean="0">
                <a:solidFill>
                  <a:sysClr val="window" lastClr="FFFFFF"/>
                </a:solidFill>
              </a:rPr>
              <a:t>Okeaniya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773"/>
          <a:stretch/>
        </p:blipFill>
        <p:spPr>
          <a:xfrm>
            <a:off x="1931923" y="1097752"/>
            <a:ext cx="7774051" cy="5637742"/>
          </a:xfrm>
          <a:prstGeom prst="rect">
            <a:avLst/>
          </a:prstGeom>
        </p:spPr>
      </p:pic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078488"/>
              </p:ext>
            </p:extLst>
          </p:nvPr>
        </p:nvGraphicFramePr>
        <p:xfrm>
          <a:off x="1854200" y="981076"/>
          <a:ext cx="7772400" cy="563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474" name="Image" r:id="rId4" imgW="10361880" imgH="7517160" progId="Photoshop.Image.13">
                  <p:embed/>
                </p:oleObj>
              </mc:Choice>
              <mc:Fallback>
                <p:oleObj name="Image" r:id="rId4" imgW="10361880" imgH="751716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854200" y="981076"/>
                        <a:ext cx="7772400" cy="5638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2" descr="Автоэлектрик | Восклицательный знак, Школьные темы, Картинки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2312" y="1990178"/>
            <a:ext cx="1761772" cy="244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3429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601133" y="3248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 smtClean="0">
                <a:solidFill>
                  <a:sysClr val="window" lastClr="FFFFFF"/>
                </a:solidFill>
              </a:rPr>
              <a:t>Okeaniya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2100" y="982134"/>
            <a:ext cx="11709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3600" b="1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Okeaniya</a:t>
            </a:r>
            <a:r>
              <a:rPr lang="ru-RU" sz="3600" b="1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ru-RU" sz="36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Tinch</a:t>
            </a:r>
            <a:r>
              <a:rPr lang="en-US" sz="36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okeanning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bepoyon</a:t>
            </a:r>
            <a:r>
              <a:rPr lang="en-US" sz="36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suvli</a:t>
            </a:r>
            <a:r>
              <a:rPr lang="en-US" sz="36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maydonlarida</a:t>
            </a:r>
            <a:r>
              <a:rPr lang="en-US" sz="36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sochilib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yotgan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orollar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dunyosi</a:t>
            </a:r>
            <a:r>
              <a:rPr lang="en-US" sz="36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" name="Picture 2" descr="Острова Океан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0" y="2182463"/>
            <a:ext cx="5755628" cy="4296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10 самых красивых островов мира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14"/>
          <a:stretch/>
        </p:blipFill>
        <p:spPr bwMode="auto">
          <a:xfrm>
            <a:off x="6223170" y="2182463"/>
            <a:ext cx="5664030" cy="4296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044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1" descr="фиджи"/>
          <p:cNvPicPr>
            <a:picLocks noChangeAspect="1" noChangeArrowheads="1"/>
          </p:cNvPicPr>
          <p:nvPr/>
        </p:nvPicPr>
        <p:blipFill>
          <a:blip r:embed="rId2">
            <a:lum brigh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1" y="11714"/>
            <a:ext cx="122681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7942" y="1367971"/>
            <a:ext cx="10813143" cy="2884714"/>
          </a:xfrm>
        </p:spPr>
        <p:txBody>
          <a:bodyPr>
            <a:normAutofit/>
          </a:bodyPr>
          <a:lstStyle/>
          <a:p>
            <a:pPr algn="just" eaLnBrk="1" hangingPunct="1">
              <a:buFontTx/>
              <a:buNone/>
            </a:pPr>
            <a:r>
              <a:rPr lang="en-US" alt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altLang="ru-RU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Orollar</a:t>
            </a:r>
            <a:r>
              <a:rPr lang="en-US" altLang="ru-R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altLang="ru-RU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hamma</a:t>
            </a:r>
            <a:r>
              <a:rPr lang="en-US" altLang="ru-R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tomondan</a:t>
            </a:r>
            <a:r>
              <a:rPr lang="en-US" altLang="ru-R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okean</a:t>
            </a:r>
            <a:r>
              <a:rPr lang="en-US" altLang="ru-R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ru-RU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dengiz</a:t>
            </a:r>
            <a:r>
              <a:rPr lang="en-US" altLang="ru-R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suvlari</a:t>
            </a:r>
            <a:r>
              <a:rPr lang="en-US" altLang="ru-R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altLang="ru-R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o‘ralgan</a:t>
            </a:r>
            <a:r>
              <a:rPr lang="en-US" altLang="ru-R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kichik</a:t>
            </a:r>
            <a:r>
              <a:rPr lang="en-US" altLang="ru-R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4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quruqliklar</a:t>
            </a:r>
            <a:r>
              <a:rPr lang="en-US" altLang="ru-RU" sz="4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altLang="ru-RU" sz="4800" b="1" dirty="0" smtClean="0">
              <a:solidFill>
                <a:schemeClr val="accent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-76200" y="11714"/>
            <a:ext cx="12268199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algn="ctr"/>
            <a:r>
              <a:rPr lang="en-US" altLang="ru-RU" sz="5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Orollar</a:t>
            </a:r>
            <a:r>
              <a:rPr lang="en-US" altLang="ru-RU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 </a:t>
            </a:r>
            <a:r>
              <a:rPr lang="en-US" altLang="ru-RU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nimaga</a:t>
            </a:r>
            <a:r>
              <a:rPr lang="en-US" altLang="ru-RU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aytiladi</a:t>
            </a:r>
            <a:r>
              <a:rPr lang="ru-RU" altLang="ru-RU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32340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1" descr="фиджи"/>
          <p:cNvPicPr>
            <a:picLocks noChangeAspect="1" noChangeArrowheads="1"/>
          </p:cNvPicPr>
          <p:nvPr/>
        </p:nvPicPr>
        <p:blipFill>
          <a:blip r:embed="rId2">
            <a:lum brigh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0"/>
            <a:ext cx="1226819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-114300" y="0"/>
            <a:ext cx="12268199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pPr algn="ctr"/>
            <a:r>
              <a:rPr lang="en-US" altLang="ru-RU" sz="5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Arxipelag</a:t>
            </a:r>
            <a:r>
              <a:rPr lang="en-US" altLang="ru-RU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54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nima</a:t>
            </a:r>
            <a:r>
              <a:rPr lang="ru-RU" altLang="ru-RU" sz="5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ru-RU" altLang="ru-RU" sz="5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-76201" y="938272"/>
            <a:ext cx="12230099" cy="1077218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Bir-biridan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unchalik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uzoq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bo‘lmagan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odatda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butun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deb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hisoblanadigan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orollar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to‘plami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altLang="ru-RU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rxipelag</a:t>
            </a:r>
            <a:r>
              <a:rPr lang="en-US" altLang="ru-RU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deyiladi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7548" y="5464048"/>
            <a:ext cx="12080701" cy="1077218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arxipelagga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kiradigan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orollar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paydo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bo‘lishi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geologik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tuzilishi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 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o‘simliklari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hayvonot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dunyosi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jihatidan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o‘xshash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bo‘ladi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766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1528244" y="0"/>
            <a:ext cx="9123438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 smtClean="0">
                <a:solidFill>
                  <a:sysClr val="window" lastClr="FFFFFF"/>
                </a:solidFill>
              </a:rPr>
              <a:t>Asosiy</a:t>
            </a:r>
            <a:r>
              <a:rPr lang="en-US" sz="5400" kern="0" spc="21" dirty="0" smtClean="0">
                <a:solidFill>
                  <a:sysClr val="window" lastClr="FFFFFF"/>
                </a:solidFill>
              </a:rPr>
              <a:t> </a:t>
            </a:r>
            <a:r>
              <a:rPr lang="en-US" sz="5400" kern="0" spc="21" dirty="0" err="1" smtClean="0">
                <a:solidFill>
                  <a:sysClr val="window" lastClr="FFFFFF"/>
                </a:solidFill>
              </a:rPr>
              <a:t>xususiyatlari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1463" y="982134"/>
            <a:ext cx="11557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36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Okeaniyada</a:t>
            </a:r>
            <a:r>
              <a:rPr lang="en-US" sz="36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tagidan</a:t>
            </a:r>
            <a:r>
              <a:rPr lang="en-US" sz="36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hisoblansa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harakatdagi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baland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vulqoni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bor.</a:t>
            </a:r>
          </a:p>
        </p:txBody>
      </p:sp>
      <p:pic>
        <p:nvPicPr>
          <p:cNvPr id="59394" name="Picture 2" descr="Мауна-лоа - самый большой вулкан земли. Путешествие по Америке: Гавайи –  Национальный парк Гавайские вулканы Гавайские острова как называются точки  извержения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8" t="1810" r="13066" b="-1810"/>
          <a:stretch/>
        </p:blipFill>
        <p:spPr bwMode="auto">
          <a:xfrm>
            <a:off x="311463" y="2182463"/>
            <a:ext cx="5677355" cy="4441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396" name="Picture 4" descr="Гавайи с высоты. Обсуждение на LiveInternet - Российский Сервис  Онлайн-Дневнико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9963" y="2182463"/>
            <a:ext cx="5676657" cy="4328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2667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2" name="Прямоугольник 1"/>
          <p:cNvSpPr/>
          <p:nvPr/>
        </p:nvSpPr>
        <p:spPr>
          <a:xfrm>
            <a:off x="179299" y="1034587"/>
            <a:ext cx="11557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en-US" sz="36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Okeaniyada</a:t>
            </a:r>
            <a:r>
              <a:rPr lang="en-US" sz="36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zaharli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ilonlar</a:t>
            </a:r>
            <a:r>
              <a:rPr lang="en-US" sz="36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yirtqichlar</a:t>
            </a:r>
            <a:r>
              <a:rPr lang="en-US" sz="36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yirik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sutemizuvchi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hayvonlari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yo‘q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yagona</a:t>
            </a:r>
            <a:r>
              <a:rPr lang="en-US" sz="36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</a:t>
            </a:r>
            <a:r>
              <a:rPr lang="en-US" sz="3600" b="1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ko‘zli</a:t>
            </a:r>
            <a:r>
              <a:rPr lang="en-US" sz="3600" b="1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kaltakesak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yerda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yashaydi</a:t>
            </a:r>
            <a:r>
              <a:rPr lang="en-US" sz="36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endemik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organizmlari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</a:t>
            </a:r>
            <a:r>
              <a:rPr lang="en-US" sz="36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60418" name="Picture 2" descr="Гаттерия (туатара) - рептилия, пережившая динозавров | На краю света. Блог  о Новой Зеландии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/>
          <a:stretch/>
        </p:blipFill>
        <p:spPr bwMode="auto">
          <a:xfrm>
            <a:off x="4953836" y="2840163"/>
            <a:ext cx="6782463" cy="3689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20" name="Picture 4" descr="Гаттерия: тайна третьего глаза. | Журнал натуралист | Яндекс Дзен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77" y="3395365"/>
            <a:ext cx="4134128" cy="2769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>
            <a:off x="1617785" y="3290458"/>
            <a:ext cx="753626" cy="73893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1528244" y="0"/>
            <a:ext cx="9123438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 smtClean="0">
                <a:solidFill>
                  <a:sysClr val="window" lastClr="FFFFFF"/>
                </a:solidFill>
              </a:rPr>
              <a:t>Asosiy</a:t>
            </a:r>
            <a:r>
              <a:rPr lang="en-US" sz="5400" kern="0" spc="21" dirty="0" smtClean="0">
                <a:solidFill>
                  <a:sysClr val="window" lastClr="FFFFFF"/>
                </a:solidFill>
              </a:rPr>
              <a:t> </a:t>
            </a:r>
            <a:r>
              <a:rPr lang="en-US" sz="5400" kern="0" spc="21" dirty="0" err="1" smtClean="0">
                <a:solidFill>
                  <a:sysClr val="window" lastClr="FFFFFF"/>
                </a:solidFill>
              </a:rPr>
              <a:t>xususiyatlari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318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8" name="Picture 8" descr="Номера телефонов экстренных служб в Австралии и Новой Зеландии •  EmergencyNumbers.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0509" y="3380716"/>
            <a:ext cx="3618907" cy="2962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601133" y="3248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 smtClean="0">
                <a:solidFill>
                  <a:sysClr val="window" lastClr="FFFFFF"/>
                </a:solidFill>
              </a:rPr>
              <a:t>Okeaniya</a:t>
            </a:r>
            <a:r>
              <a:rPr lang="en-US" sz="5400" kern="0" spc="21" dirty="0" smtClean="0">
                <a:solidFill>
                  <a:sysClr val="window" lastClr="FFFFFF"/>
                </a:solidFill>
              </a:rPr>
              <a:t> </a:t>
            </a:r>
            <a:r>
              <a:rPr lang="en-US" sz="5400" kern="0" spc="21" dirty="0" err="1" smtClean="0">
                <a:solidFill>
                  <a:sysClr val="window" lastClr="FFFFFF"/>
                </a:solidFill>
              </a:rPr>
              <a:t>orollari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0484" y="982134"/>
            <a:ext cx="1176797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6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36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Okeaniyada</a:t>
            </a:r>
            <a:r>
              <a:rPr lang="en-US" sz="36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quruqlikka</a:t>
            </a:r>
            <a:r>
              <a:rPr lang="en-US" sz="36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nisbatan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suvli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muhit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(98 %) </a:t>
            </a:r>
            <a:r>
              <a:rPr lang="en-US" sz="36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maydonni</a:t>
            </a:r>
            <a:r>
              <a:rPr lang="en-US" sz="36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egallaydi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3600" dirty="0" smtClean="0">
              <a:solidFill>
                <a:srgbClr val="2420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Quruqlikning</a:t>
            </a:r>
            <a:r>
              <a:rPr lang="en-US" sz="36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90 %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maydoni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ikki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orolga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to‘g‘ri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keladi</a:t>
            </a:r>
            <a:r>
              <a:rPr lang="en-US" sz="36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42" name="Picture 2" descr="Папуа — Новая Гвинея: отзыв туриста | Отдых, туризм, путешеств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82" y="3443595"/>
            <a:ext cx="4260537" cy="2899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03619" y="2717122"/>
            <a:ext cx="3711476" cy="707886"/>
          </a:xfrm>
          <a:prstGeom prst="rect">
            <a:avLst/>
          </a:prstGeom>
          <a:solidFill>
            <a:srgbClr val="00800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Yangi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Gvineya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089963" y="2712298"/>
            <a:ext cx="4081589" cy="707886"/>
          </a:xfrm>
          <a:prstGeom prst="rect">
            <a:avLst/>
          </a:prstGeom>
          <a:solidFill>
            <a:srgbClr val="00800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Yangi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Zelandiya</a:t>
            </a:r>
            <a:endParaRPr lang="ru-RU" sz="4000" b="1" dirty="0">
              <a:solidFill>
                <a:schemeClr val="bg1"/>
              </a:solidFill>
            </a:endParaRPr>
          </a:p>
        </p:txBody>
      </p:sp>
      <p:pic>
        <p:nvPicPr>
          <p:cNvPr id="61444" name="Picture 4" descr="В Австралии, Новой Зеландии и Исландии можно будет спастись в случае  глобальной пандемии. - Поехали!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0257" y="3407134"/>
            <a:ext cx="4255436" cy="2935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269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7796" t="7205" r="6237" b="5340"/>
          <a:stretch/>
        </p:blipFill>
        <p:spPr>
          <a:xfrm>
            <a:off x="18043" y="0"/>
            <a:ext cx="12173957" cy="6854752"/>
          </a:xfrm>
          <a:prstGeom prst="rect">
            <a:avLst/>
          </a:prstGeom>
        </p:spPr>
      </p:pic>
      <p:sp>
        <p:nvSpPr>
          <p:cNvPr id="10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601133" y="3248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 smtClean="0">
                <a:solidFill>
                  <a:sysClr val="window" lastClr="FFFFFF"/>
                </a:solidFill>
              </a:rPr>
              <a:t>Okeaniya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8043" y="973187"/>
            <a:ext cx="10391112" cy="132343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ru-RU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Okeaniyaga</a:t>
            </a:r>
            <a:r>
              <a:rPr lang="en-US" alt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7000 </a:t>
            </a:r>
            <a:r>
              <a:rPr lang="en-US" altLang="ru-RU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US" alt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ortiq</a:t>
            </a:r>
            <a:r>
              <a:rPr lang="en-US" alt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orollar</a:t>
            </a:r>
            <a:r>
              <a:rPr lang="ru-RU" alt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kiradi</a:t>
            </a:r>
            <a:r>
              <a:rPr lang="en-US" alt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r>
              <a:rPr lang="ru-RU" alt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Maydoni</a:t>
            </a:r>
            <a:r>
              <a:rPr lang="en-US" alt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altLang="ru-RU" sz="4000" b="1" dirty="0">
                <a:latin typeface="Arial" panose="020B0604020202020204" pitchFamily="34" charset="0"/>
                <a:cs typeface="Arial" panose="020B0604020202020204" pitchFamily="34" charset="0"/>
              </a:rPr>
              <a:t>1,3 </a:t>
            </a:r>
            <a:r>
              <a:rPr lang="en-US" altLang="ru-RU" sz="4000" b="1" dirty="0" err="1">
                <a:latin typeface="Arial" panose="020B0604020202020204" pitchFamily="34" charset="0"/>
                <a:cs typeface="Arial" panose="020B0604020202020204" pitchFamily="34" charset="0"/>
              </a:rPr>
              <a:t>mln</a:t>
            </a:r>
            <a:r>
              <a:rPr lang="ru-RU" alt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ru-RU" sz="4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kv</a:t>
            </a:r>
            <a:r>
              <a:rPr lang="en-US" altLang="ru-RU" sz="4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km.</a:t>
            </a:r>
            <a:endParaRPr lang="ru-RU" alt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5403411"/>
            <a:ext cx="8473358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O‘zi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egallagan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maydonga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nisbatan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quruqlik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atigi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2 % </a:t>
            </a:r>
            <a:r>
              <a:rPr lang="en-US" sz="3200" b="1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3200" b="1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tashkil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etganligi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ham </a:t>
            </a:r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Okeaniya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nomini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olgan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686207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601133" y="3248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 smtClean="0">
                <a:solidFill>
                  <a:sysClr val="window" lastClr="FFFFFF"/>
                </a:solidFill>
              </a:rPr>
              <a:t>Okeaniya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41344" t="18674" r="3817" b="17957"/>
          <a:stretch/>
        </p:blipFill>
        <p:spPr>
          <a:xfrm>
            <a:off x="4011852" y="1193672"/>
            <a:ext cx="7923790" cy="515046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71879" y="1506746"/>
            <a:ext cx="3939973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Okeaniya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hududi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tabiiy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geografik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tarixiy-milliy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farqlariga</a:t>
            </a:r>
            <a:r>
              <a:rPr lang="en-US" sz="36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asoslanib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uchta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qismga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ya’ni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to‘plam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orollariga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bo‘linadi</a:t>
            </a:r>
            <a:r>
              <a:rPr lang="en-US" sz="36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6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601133" y="3248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 smtClean="0">
                <a:solidFill>
                  <a:sysClr val="window" lastClr="FFFFFF"/>
                </a:solidFill>
              </a:rPr>
              <a:t>Okeaniya</a:t>
            </a:r>
            <a:r>
              <a:rPr lang="en-US" sz="5400" kern="0" spc="21" dirty="0" smtClean="0">
                <a:solidFill>
                  <a:sysClr val="window" lastClr="FFFFFF"/>
                </a:solidFill>
              </a:rPr>
              <a:t> </a:t>
            </a:r>
            <a:r>
              <a:rPr lang="en-US" sz="5400" kern="0" spc="21" dirty="0" err="1" smtClean="0">
                <a:solidFill>
                  <a:sysClr val="window" lastClr="FFFFFF"/>
                </a:solidFill>
              </a:rPr>
              <a:t>orollari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199" y="1232052"/>
            <a:ext cx="559786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>
              <a:buAutoNum type="arabicPeriod"/>
            </a:pPr>
            <a:r>
              <a:rPr lang="en-US" sz="3600" b="1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Melaneziya</a:t>
            </a:r>
            <a:endParaRPr lang="en-US" sz="3600" b="1" dirty="0">
              <a:solidFill>
                <a:srgbClr val="2420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6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yunoncha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i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melos</a:t>
            </a:r>
            <a:r>
              <a:rPr lang="en-US" sz="3600" i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qora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i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nesos</a:t>
            </a:r>
            <a:r>
              <a:rPr lang="en-US" sz="3600" i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 </a:t>
            </a:r>
            <a:r>
              <a:rPr lang="en-US" sz="36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orol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ya’ni</a:t>
            </a:r>
            <a:r>
              <a:rPr lang="en-US" sz="36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qora</a:t>
            </a:r>
            <a:r>
              <a:rPr lang="en-US" sz="3600" i="1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orollar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endParaRPr lang="en-US" sz="3600" dirty="0" smtClean="0">
              <a:solidFill>
                <a:srgbClr val="2420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3600" b="1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Mikroneziya</a:t>
            </a:r>
            <a:endParaRPr lang="en-US" sz="3600" b="1" dirty="0">
              <a:solidFill>
                <a:srgbClr val="2420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6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yunoncha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i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kichik</a:t>
            </a:r>
            <a:r>
              <a:rPr lang="en-US" sz="3600" i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orollar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endParaRPr lang="en-US" sz="3600" dirty="0" smtClean="0">
              <a:solidFill>
                <a:srgbClr val="2420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en-US" sz="3600" b="1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Polineziya</a:t>
            </a:r>
            <a:endParaRPr lang="en-US" sz="3600" b="1" dirty="0">
              <a:solidFill>
                <a:srgbClr val="2420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36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6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yunoncha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600" i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</a:t>
            </a:r>
            <a:r>
              <a:rPr lang="en-US" sz="3600" i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i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orollar</a:t>
            </a:r>
            <a:r>
              <a:rPr lang="en-US" sz="36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41344" t="18674" r="3817" b="17957"/>
          <a:stretch/>
        </p:blipFill>
        <p:spPr>
          <a:xfrm>
            <a:off x="6055068" y="1115376"/>
            <a:ext cx="6205052" cy="4033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348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601133" y="3248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 smtClean="0">
                <a:solidFill>
                  <a:sysClr val="window" lastClr="FFFFFF"/>
                </a:solidFill>
              </a:rPr>
              <a:t>Melaneziya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0822" y="1028343"/>
            <a:ext cx="1200612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Melaneziyaga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Yangi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Gvineya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Bismark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Luiziada</a:t>
            </a:r>
            <a:r>
              <a:rPr lang="en-US" sz="3200" b="1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arxipelaglari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Solomon </a:t>
            </a:r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orollari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Santa-</a:t>
            </a:r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Krus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Yangi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Gebrit</a:t>
            </a:r>
            <a:r>
              <a:rPr lang="en-US" sz="3200" b="1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orollari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Yangi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Kaledoniya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Fiji,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shuningdek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qancha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mayda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orollar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kiradi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Bular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asosan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materik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orollaridir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" name="Picture 9" descr="b1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3882" y="3101220"/>
            <a:ext cx="5604855" cy="3562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41344" t="18674" r="3817" b="17957"/>
          <a:stretch/>
        </p:blipFill>
        <p:spPr>
          <a:xfrm>
            <a:off x="491249" y="3024448"/>
            <a:ext cx="5598714" cy="363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57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601133" y="3248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 smtClean="0">
                <a:solidFill>
                  <a:sysClr val="window" lastClr="FFFFFF"/>
                </a:solidFill>
              </a:rPr>
              <a:t>Mikroneziya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0822" y="1028343"/>
            <a:ext cx="118168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Mikroneziyaga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Valkano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Bonin, </a:t>
            </a:r>
            <a:r>
              <a:rPr lang="en-US" sz="3200" b="1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Mariana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Karolina, Marshall, Gilbert, Ellis </a:t>
            </a:r>
            <a:r>
              <a:rPr lang="en-US" sz="3200" b="1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arxipelaglari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Nauru </a:t>
            </a:r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Oshen</a:t>
            </a:r>
            <a:r>
              <a:rPr lang="en-US" sz="3200" b="1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orollari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kiradi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Bular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ko‘proq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marjon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orollari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hisoblanadi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7042" name="Picture 2" descr="Чукчи: удивительные факты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724" y="2644212"/>
            <a:ext cx="5238750" cy="3870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41344" t="18674" r="3817" b="17957"/>
          <a:stretch/>
        </p:blipFill>
        <p:spPr>
          <a:xfrm>
            <a:off x="440345" y="2644212"/>
            <a:ext cx="5970503" cy="388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98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41344" t="18674" r="3817" b="17957"/>
          <a:stretch/>
        </p:blipFill>
        <p:spPr>
          <a:xfrm>
            <a:off x="5280953" y="2523558"/>
            <a:ext cx="5598714" cy="3639165"/>
          </a:xfrm>
          <a:prstGeom prst="rect">
            <a:avLst/>
          </a:prstGeom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601133" y="3248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 smtClean="0">
                <a:solidFill>
                  <a:sysClr val="window" lastClr="FFFFFF"/>
                </a:solidFill>
              </a:rPr>
              <a:t>Polineziya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0822" y="1028343"/>
            <a:ext cx="1181686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Polineziyaga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Gavayi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orollari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Layn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Finiks</a:t>
            </a:r>
            <a:r>
              <a:rPr lang="en-US" sz="3200" b="1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Tokelau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Samoa, </a:t>
            </a:r>
            <a:r>
              <a:rPr lang="en-US" sz="3200" b="1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Kuk</a:t>
            </a:r>
            <a:r>
              <a:rPr lang="en-US" sz="3200" b="1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Taiti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Jamiyat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Tuamotu </a:t>
            </a:r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Rossian</a:t>
            </a:r>
            <a:r>
              <a:rPr lang="en-US" sz="3200" b="1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atollari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Markiz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orollari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Pasxa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oroli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kiradi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7236" y="2791670"/>
            <a:ext cx="506307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Atoll </a:t>
            </a:r>
            <a:r>
              <a:rPr lang="en-US" sz="44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</a:t>
            </a:r>
            <a:r>
              <a:rPr lang="en-US" sz="44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yarim</a:t>
            </a:r>
            <a:r>
              <a:rPr lang="en-US" sz="44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yoy</a:t>
            </a:r>
            <a:r>
              <a:rPr lang="en-US" sz="44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sz="44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yarim</a:t>
            </a:r>
            <a:r>
              <a:rPr lang="en-US" sz="44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doira</a:t>
            </a:r>
            <a:r>
              <a:rPr lang="en-US" sz="44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shaklidagi</a:t>
            </a:r>
            <a:r>
              <a:rPr lang="en-US" sz="44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400" dirty="0" smtClean="0">
              <a:solidFill>
                <a:srgbClr val="2420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44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marjon</a:t>
            </a:r>
            <a:r>
              <a:rPr lang="en-US" sz="44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4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oroli</a:t>
            </a:r>
            <a:r>
              <a:rPr lang="en-US" sz="44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4400" dirty="0"/>
          </a:p>
        </p:txBody>
      </p:sp>
      <p:pic>
        <p:nvPicPr>
          <p:cNvPr id="88066" name="Picture 2" descr="Уходящая красота. Исчезающие атоллы и острова | OrangeSmile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4919" y="2302494"/>
            <a:ext cx="2652765" cy="1710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832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601133" y="3248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 smtClean="0">
                <a:solidFill>
                  <a:sysClr val="window" lastClr="FFFFFF"/>
                </a:solidFill>
              </a:rPr>
              <a:t>Fernan</a:t>
            </a:r>
            <a:r>
              <a:rPr lang="en-US" sz="5400" kern="0" spc="21" dirty="0" smtClean="0">
                <a:solidFill>
                  <a:sysClr val="window" lastClr="FFFFFF"/>
                </a:solidFill>
              </a:rPr>
              <a:t> Magellan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14365" y="1061499"/>
            <a:ext cx="118324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Okeaniya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to‘g‘risidagi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ma’lumotlar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yevropaliklarga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Fernan</a:t>
            </a:r>
            <a:r>
              <a:rPr lang="en-US" sz="3200" b="1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Magellan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sayohatidan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(1521- y.)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keyin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ma’lum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dirty="0"/>
          </a:p>
        </p:txBody>
      </p:sp>
      <p:pic>
        <p:nvPicPr>
          <p:cNvPr id="62466" name="Picture 2" descr="Фернан Магеллан (ок. 1480—1521) - Детская энциклопед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77855" y="2138717"/>
            <a:ext cx="3456633" cy="4130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30914" y="2138717"/>
            <a:ext cx="7218067" cy="4158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437080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601133" y="3248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 smtClean="0">
                <a:solidFill>
                  <a:sysClr val="window" lastClr="FFFFFF"/>
                </a:solidFill>
              </a:rPr>
              <a:t>Jeyms</a:t>
            </a:r>
            <a:r>
              <a:rPr lang="en-US" sz="5400" kern="0" spc="21" dirty="0" smtClean="0">
                <a:solidFill>
                  <a:sysClr val="window" lastClr="FFFFFF"/>
                </a:solidFill>
              </a:rPr>
              <a:t> </a:t>
            </a:r>
            <a:r>
              <a:rPr lang="en-US" sz="5400" kern="0" spc="21" dirty="0" err="1" smtClean="0">
                <a:solidFill>
                  <a:sysClr val="window" lastClr="FFFFFF"/>
                </a:solidFill>
              </a:rPr>
              <a:t>Kuk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40677" y="1068196"/>
            <a:ext cx="1182691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3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Jeyms</a:t>
            </a:r>
            <a:r>
              <a:rPr lang="en-US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latin typeface="Arial" panose="020B0604020202020204" pitchFamily="34" charset="0"/>
                <a:cs typeface="Arial" panose="020B0604020202020204" pitchFamily="34" charset="0"/>
              </a:rPr>
              <a:t>Kuk</a:t>
            </a:r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1771-1773-y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.)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ko‘plab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orollarni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xaritaga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tushirib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tavsif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bergan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2" descr="корабль на море в ясную погоду&quot; — card of the user Дмитрий Г. in ...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6535" y="2145414"/>
            <a:ext cx="4900683" cy="3704600"/>
          </a:xfrm>
          <a:prstGeom prst="rect">
            <a:avLst/>
          </a:prstGeom>
          <a:noFill/>
        </p:spPr>
      </p:pic>
      <p:pic>
        <p:nvPicPr>
          <p:cNvPr id="63490" name="Picture 2" descr="Кук, Джеймс — Энциклопедия «Вокруг света»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90" y="2144827"/>
            <a:ext cx="2931782" cy="3705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3492" name="Picture 4" descr="Кук, Джеймс — Википеди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131" y="2099179"/>
            <a:ext cx="7469326" cy="3747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6550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761907" y="61586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54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Chellenjer</a:t>
            </a:r>
            <a:r>
              <a:rPr lang="en-US" sz="5400" dirty="0" smtClean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5400" dirty="0" err="1">
                <a:latin typeface="Arial" panose="020B0604020202020204" pitchFamily="34" charset="0"/>
                <a:cs typeface="Arial" panose="020B0604020202020204" pitchFamily="34" charset="0"/>
              </a:rPr>
              <a:t>ekspeditsiyasi</a:t>
            </a:r>
            <a:r>
              <a:rPr lang="en-US" sz="5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4172" y="1103365"/>
            <a:ext cx="116326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   XIX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asrda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ruslar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40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marotaba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ekspeditsiya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uyushtirgan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3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Shu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asrning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oxirida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Chellenjer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ekspeditsiyasi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(1873-1876-y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.)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Okeaniya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orollari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aholisi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haqida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qiziqarli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ma’lumotlar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to‘pladi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64516" name="Picture 4" descr="Тот самый &quot;Челленджер&quot;: new_vodokachkin — LiveJourna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7" t="2916" r="2269" b="15327"/>
          <a:stretch/>
        </p:blipFill>
        <p:spPr bwMode="auto">
          <a:xfrm>
            <a:off x="337281" y="2794257"/>
            <a:ext cx="5189207" cy="3638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518" name="Picture 6" descr="Самоа /обзор - Самоа - Континент Австралия и Океания - Каталог статей -  Открытая Книга: Путешеств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071" y="2794257"/>
            <a:ext cx="5551889" cy="3697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0591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44" name="Picture 8" descr="Берег Маклая, Папуа-Новая Гвинея. Первые впечатления — Фонд им.  Миклухо-Маклая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7650" y="2204060"/>
            <a:ext cx="4132534" cy="3173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601133" y="3248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 smtClean="0">
                <a:solidFill>
                  <a:sysClr val="window" lastClr="FFFFFF"/>
                </a:solidFill>
              </a:rPr>
              <a:t>Mikluxo-Maklay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3968" y="982134"/>
            <a:ext cx="11792316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   Nikolay Nikolayevich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Mikluxo-Maklay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Yangi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Gvineyada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papuaslar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birga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12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yil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yashagan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1871-1882-y.).</a:t>
            </a:r>
          </a:p>
          <a:p>
            <a:pPr algn="just"/>
            <a:endParaRPr lang="ru-RU" dirty="0"/>
          </a:p>
        </p:txBody>
      </p:sp>
      <p:pic>
        <p:nvPicPr>
          <p:cNvPr id="65538" name="Picture 2" descr="Николай Николаевич Миклухо-Маклай. Интерсные факты — Фонд им. Миклухо-Макла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408134" y="2198455"/>
            <a:ext cx="3023123" cy="3773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Горизонтальный свиток 7"/>
          <p:cNvSpPr/>
          <p:nvPr/>
        </p:nvSpPr>
        <p:spPr>
          <a:xfrm>
            <a:off x="402098" y="5353087"/>
            <a:ext cx="3029159" cy="1238250"/>
          </a:xfrm>
          <a:prstGeom prst="horizontalScroll">
            <a:avLst/>
          </a:prstGeom>
          <a:solidFill>
            <a:srgbClr val="149C2E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 err="1" smtClean="0">
                <a:latin typeface="Arial" pitchFamily="34" charset="0"/>
                <a:cs typeface="Arial" pitchFamily="34" charset="0"/>
              </a:rPr>
              <a:t>Rus</a:t>
            </a:r>
            <a:r>
              <a:rPr lang="en-US" sz="3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latin typeface="Arial" pitchFamily="34" charset="0"/>
                <a:cs typeface="Arial" pitchFamily="34" charset="0"/>
              </a:rPr>
              <a:t>olimi</a:t>
            </a:r>
            <a:r>
              <a:rPr lang="en-US" sz="3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latin typeface="Arial" pitchFamily="34" charset="0"/>
                <a:cs typeface="Arial" pitchFamily="34" charset="0"/>
              </a:rPr>
              <a:t>va</a:t>
            </a:r>
            <a:r>
              <a:rPr lang="en-US" sz="30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000" b="1" dirty="0" err="1" smtClean="0">
                <a:latin typeface="Arial" pitchFamily="34" charset="0"/>
                <a:cs typeface="Arial" pitchFamily="34" charset="0"/>
              </a:rPr>
              <a:t>sayyohi</a:t>
            </a:r>
            <a:endParaRPr lang="ru-RU" sz="3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1257" y="2198455"/>
            <a:ext cx="4436393" cy="3178980"/>
          </a:xfrm>
          <a:prstGeom prst="rect">
            <a:avLst/>
          </a:prstGeom>
        </p:spPr>
      </p:pic>
      <p:pic>
        <p:nvPicPr>
          <p:cNvPr id="5" name="Picture 2" descr="C:\Users\user\Desktop\Рисунок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431257" y="4000232"/>
            <a:ext cx="1618608" cy="13772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49702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601133" y="3248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 smtClean="0">
                <a:solidFill>
                  <a:sysClr val="window" lastClr="FFFFFF"/>
                </a:solidFill>
              </a:rPr>
              <a:t>Mikluxo-Maklay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13968" y="982134"/>
            <a:ext cx="117923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Mikluxo-Maklay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papuaslarning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yashash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tarzi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haqida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bebaho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ma’lumotlarni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yozib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qoldirgan</a:t>
            </a:r>
            <a:r>
              <a:rPr lang="en-US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65542" name="Picture 6" descr="Миклухо-Маклай притворяется спящим в окружении папуасов. | Фото: travelask.ru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20" y="2176028"/>
            <a:ext cx="5980522" cy="3491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Папуасы Новой Гвинеи. | Фото: mignews.com.ua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079" y="2176028"/>
            <a:ext cx="5197912" cy="3483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7980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867833" y="61586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 smtClean="0">
                <a:solidFill>
                  <a:sysClr val="window" lastClr="FFFFFF"/>
                </a:solidFill>
              </a:rPr>
              <a:t>Geologik</a:t>
            </a:r>
            <a:r>
              <a:rPr lang="en-US" sz="5400" kern="0" spc="21" dirty="0" smtClean="0">
                <a:solidFill>
                  <a:sysClr val="window" lastClr="FFFFFF"/>
                </a:solidFill>
              </a:rPr>
              <a:t> </a:t>
            </a:r>
            <a:r>
              <a:rPr lang="en-US" sz="5400" kern="0" spc="21" dirty="0" err="1" smtClean="0">
                <a:solidFill>
                  <a:sysClr val="window" lastClr="FFFFFF"/>
                </a:solidFill>
              </a:rPr>
              <a:t>tuzilishi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0775" y="1028343"/>
            <a:ext cx="1201616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Orollarning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geologik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tarixi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qanday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jinslardan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tuzilganligiga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ko‘ra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necha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guruhlarga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bo‘lish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mumkin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 descr="Знаменитости Океании | Туристический портал, статьи о туризме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54" t="523" r="4952" b="7717"/>
          <a:stretch/>
        </p:blipFill>
        <p:spPr bwMode="auto">
          <a:xfrm>
            <a:off x="518432" y="2229564"/>
            <a:ext cx="5475968" cy="4242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Острова Тихого океана — Весь мир с «Royal mile»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16" r="9014"/>
          <a:stretch/>
        </p:blipFill>
        <p:spPr bwMode="auto">
          <a:xfrm>
            <a:off x="6168859" y="2229564"/>
            <a:ext cx="5827102" cy="4242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5984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867833" y="61586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 smtClean="0">
                <a:solidFill>
                  <a:sysClr val="window" lastClr="FFFFFF"/>
                </a:solidFill>
              </a:rPr>
              <a:t>Okeaniya</a:t>
            </a:r>
            <a:r>
              <a:rPr lang="en-US" sz="5400" kern="0" spc="21" dirty="0" smtClean="0">
                <a:solidFill>
                  <a:sysClr val="window" lastClr="FFFFFF"/>
                </a:solidFill>
              </a:rPr>
              <a:t> </a:t>
            </a:r>
            <a:r>
              <a:rPr lang="en-US" sz="5400" kern="0" spc="21" dirty="0" err="1" smtClean="0">
                <a:solidFill>
                  <a:sysClr val="window" lastClr="FFFFFF"/>
                </a:solidFill>
              </a:rPr>
              <a:t>orollari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73239" y="4965602"/>
            <a:ext cx="1108765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Okeaniyada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yana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biogen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marjon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atoll,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rif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orollar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uchraydi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4137263"/>
              </p:ext>
            </p:extLst>
          </p:nvPr>
        </p:nvGraphicFramePr>
        <p:xfrm>
          <a:off x="638626" y="1196707"/>
          <a:ext cx="11190516" cy="3657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01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01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301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2883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Materik</a:t>
                      </a:r>
                      <a:r>
                        <a:rPr lang="en-US" sz="36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6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orollari</a:t>
                      </a:r>
                      <a:r>
                        <a:rPr lang="en-US" sz="36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ru-RU" sz="36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kern="12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Vulqonli</a:t>
                      </a:r>
                      <a:r>
                        <a:rPr lang="en-US" sz="3600" b="1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600" b="1" kern="12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orollar</a:t>
                      </a:r>
                      <a:r>
                        <a:rPr lang="en-US" sz="3600" b="1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ru-RU" sz="36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kern="12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Geosinklinal</a:t>
                      </a:r>
                      <a:r>
                        <a:rPr lang="en-US" sz="3600" b="1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600" b="1" kern="12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orollar</a:t>
                      </a:r>
                      <a:r>
                        <a:rPr lang="en-US" sz="3600" b="1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endParaRPr lang="ru-RU" sz="3600" b="1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2883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err="1" smtClean="0">
                          <a:solidFill>
                            <a:srgbClr val="24202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Yangi</a:t>
                      </a:r>
                      <a:r>
                        <a:rPr lang="en-US" sz="3600" b="1" dirty="0" smtClean="0">
                          <a:solidFill>
                            <a:srgbClr val="24202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600" b="1" dirty="0" err="1" smtClean="0">
                          <a:solidFill>
                            <a:srgbClr val="24202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Gvineya</a:t>
                      </a:r>
                      <a:endParaRPr lang="ru-RU" sz="3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kern="1200" dirty="0" err="1" smtClean="0">
                          <a:solidFill>
                            <a:srgbClr val="24202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Gavayi</a:t>
                      </a:r>
                      <a:endParaRPr lang="ru-RU" sz="3600" b="1" kern="1200" dirty="0">
                        <a:solidFill>
                          <a:srgbClr val="24202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kern="1200" dirty="0" smtClean="0">
                          <a:solidFill>
                            <a:srgbClr val="24202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Mariana</a:t>
                      </a:r>
                      <a:endParaRPr lang="ru-RU" sz="3600" b="1" kern="1200" dirty="0">
                        <a:solidFill>
                          <a:srgbClr val="24202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2883">
                <a:tc>
                  <a:txBody>
                    <a:bodyPr/>
                    <a:lstStyle/>
                    <a:p>
                      <a:pPr algn="ctr"/>
                      <a:r>
                        <a:rPr lang="en-US" sz="3600" b="1" dirty="0" err="1" smtClean="0">
                          <a:solidFill>
                            <a:srgbClr val="24202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Yangi</a:t>
                      </a:r>
                      <a:r>
                        <a:rPr lang="en-US" sz="3600" b="1" dirty="0" smtClean="0">
                          <a:solidFill>
                            <a:srgbClr val="24202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600" b="1" dirty="0" err="1" smtClean="0">
                          <a:solidFill>
                            <a:srgbClr val="24202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Zelandiya</a:t>
                      </a:r>
                      <a:endParaRPr lang="ru-RU" sz="3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kern="1200" dirty="0" err="1" smtClean="0">
                          <a:solidFill>
                            <a:srgbClr val="24202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Pasxa</a:t>
                      </a:r>
                      <a:endParaRPr lang="ru-RU" sz="3600" b="1" kern="1200" dirty="0">
                        <a:solidFill>
                          <a:srgbClr val="24202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kern="1200" dirty="0" err="1" smtClean="0">
                          <a:solidFill>
                            <a:srgbClr val="24202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Yangi</a:t>
                      </a:r>
                      <a:r>
                        <a:rPr lang="en-US" sz="3600" b="1" kern="1200" dirty="0" smtClean="0">
                          <a:solidFill>
                            <a:srgbClr val="24202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3600" b="1" kern="1200" dirty="0" err="1" smtClean="0">
                          <a:solidFill>
                            <a:srgbClr val="24202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Kaledoniya</a:t>
                      </a:r>
                      <a:endParaRPr lang="ru-RU" sz="3600" b="1" kern="1200" dirty="0">
                        <a:solidFill>
                          <a:srgbClr val="24202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288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b="1" kern="1200" dirty="0" smtClean="0">
                          <a:solidFill>
                            <a:srgbClr val="24202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Tuamotu</a:t>
                      </a:r>
                      <a:endParaRPr lang="ru-RU" sz="3600" b="1" kern="1200" dirty="0">
                        <a:solidFill>
                          <a:srgbClr val="24202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3600" b="1" kern="1200" dirty="0">
                        <a:solidFill>
                          <a:srgbClr val="24202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3967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601133" y="3248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 smtClean="0">
                <a:solidFill>
                  <a:sysClr val="window" lastClr="FFFFFF"/>
                </a:solidFill>
              </a:rPr>
              <a:t>Relyefi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72332" y="982134"/>
            <a:ext cx="1148526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Okeaniyaning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baland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nuqtasi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Yangi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Gvineya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orolidagi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Jaya </a:t>
            </a:r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cho‘qqisi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hisoblanadi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7586" name="Picture 2" descr="Пунчак-Джая, Индонезия — подробная информация с фото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80" y="2105561"/>
            <a:ext cx="5518312" cy="3863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590" name="Picture 6" descr="Гора Джа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7097" y="2151770"/>
            <a:ext cx="6060500" cy="3816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6089963" y="2261976"/>
            <a:ext cx="2339102" cy="646331"/>
          </a:xfrm>
          <a:prstGeom prst="rect">
            <a:avLst/>
          </a:prstGeom>
          <a:solidFill>
            <a:srgbClr val="008000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 wrap="non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5030 </a:t>
            </a:r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</a:t>
            </a:r>
            <a:endParaRPr lang="ru-RU" sz="36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707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0" y="150506"/>
            <a:ext cx="12176942" cy="739099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4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Yirik</a:t>
            </a:r>
            <a:r>
              <a:rPr lang="en-US" sz="4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orollarda</a:t>
            </a:r>
            <a:r>
              <a:rPr lang="en-US" sz="4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600" dirty="0" err="1">
                <a:latin typeface="Arial" panose="020B0604020202020204" pitchFamily="34" charset="0"/>
                <a:cs typeface="Arial" panose="020B0604020202020204" pitchFamily="34" charset="0"/>
              </a:rPr>
              <a:t>foydali</a:t>
            </a:r>
            <a:r>
              <a:rPr lang="en-US" sz="4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600" dirty="0" err="1">
                <a:latin typeface="Arial" panose="020B0604020202020204" pitchFamily="34" charset="0"/>
                <a:cs typeface="Arial" panose="020B0604020202020204" pitchFamily="34" charset="0"/>
              </a:rPr>
              <a:t>qazilma</a:t>
            </a:r>
            <a:r>
              <a:rPr lang="en-US" sz="4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600" dirty="0" err="1">
                <a:latin typeface="Arial" panose="020B0604020202020204" pitchFamily="34" charset="0"/>
                <a:cs typeface="Arial" panose="020B0604020202020204" pitchFamily="34" charset="0"/>
              </a:rPr>
              <a:t>konlari</a:t>
            </a:r>
            <a:r>
              <a:rPr lang="en-US" sz="4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6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bor</a:t>
            </a:r>
            <a:r>
              <a:rPr lang="en-US" sz="46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4600" kern="0" spc="21" dirty="0">
              <a:solidFill>
                <a:sysClr val="window" lastClr="FFFFFF"/>
              </a:solidFill>
            </a:endParaRPr>
          </a:p>
        </p:txBody>
      </p:sp>
      <p:pic>
        <p:nvPicPr>
          <p:cNvPr id="77828" name="Picture 4" descr="Ni, nikel rudasining mineral tahlil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045" y="1757496"/>
            <a:ext cx="3146425" cy="2313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2966" y="4141018"/>
            <a:ext cx="1236237" cy="646331"/>
          </a:xfrm>
          <a:prstGeom prst="rect">
            <a:avLst/>
          </a:prstGeom>
          <a:solidFill>
            <a:srgbClr val="0033CC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 wrap="none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nikel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058" y="1040848"/>
            <a:ext cx="4216400" cy="646331"/>
          </a:xfrm>
          <a:prstGeom prst="rect">
            <a:avLst/>
          </a:prstGeom>
          <a:solidFill>
            <a:srgbClr val="008000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Yangi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Kaledoniya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980271" y="1766771"/>
            <a:ext cx="4216400" cy="646331"/>
          </a:xfrm>
          <a:prstGeom prst="rect">
            <a:avLst/>
          </a:prstGeom>
          <a:solidFill>
            <a:srgbClr val="008000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 wrap="square">
            <a:spAutoFit/>
          </a:bodyPr>
          <a:lstStyle/>
          <a:p>
            <a:pPr algn="ctr"/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Yangi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Zelandiya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803504" y="4490444"/>
            <a:ext cx="2569934" cy="646331"/>
          </a:xfrm>
          <a:prstGeom prst="rect">
            <a:avLst/>
          </a:prstGeom>
          <a:solidFill>
            <a:srgbClr val="0033CC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 wrap="none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neft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gaz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8447141" y="1032318"/>
            <a:ext cx="3399890" cy="1200329"/>
          </a:xfrm>
          <a:prstGeom prst="rect">
            <a:avLst/>
          </a:prstGeom>
          <a:solidFill>
            <a:srgbClr val="008000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Fiji </a:t>
            </a:r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endParaRPr lang="en-US" sz="3600" b="1" dirty="0" smtClean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Yangi</a:t>
            </a:r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Gvineya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463641" y="3639479"/>
            <a:ext cx="1159293" cy="646331"/>
          </a:xfrm>
          <a:prstGeom prst="rect">
            <a:avLst/>
          </a:prstGeom>
          <a:solidFill>
            <a:srgbClr val="0033CC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 wrap="none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oltin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651242" y="5282860"/>
            <a:ext cx="1774845" cy="646331"/>
          </a:xfrm>
          <a:prstGeom prst="rect">
            <a:avLst/>
          </a:prstGeom>
          <a:solidFill>
            <a:srgbClr val="0033CC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 wrap="none">
            <a:spAutoFit/>
          </a:bodyPr>
          <a:lstStyle/>
          <a:p>
            <a:pPr algn="ctr"/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fosforit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79383" y="5201867"/>
            <a:ext cx="2699747" cy="646331"/>
          </a:xfrm>
          <a:prstGeom prst="rect">
            <a:avLst/>
          </a:prstGeom>
          <a:solidFill>
            <a:srgbClr val="008000"/>
          </a:solidFill>
          <a:scene3d>
            <a:camera prst="orthographicFront"/>
            <a:lightRig rig="threePt" dir="t"/>
          </a:scene3d>
          <a:sp3d>
            <a:bevelT w="114300" prst="hardEdge"/>
          </a:sp3d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Nauru </a:t>
            </a:r>
            <a:r>
              <a:rPr lang="en-US" sz="36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oroli</a:t>
            </a:r>
            <a:endParaRPr lang="ru-RU" sz="3600" b="1" dirty="0">
              <a:solidFill>
                <a:schemeClr val="bg1"/>
              </a:solidFill>
            </a:endParaRPr>
          </a:p>
        </p:txBody>
      </p:sp>
      <p:pic>
        <p:nvPicPr>
          <p:cNvPr id="77832" name="Picture 8" descr="В Витебске мужчина пытался покончить с собой. В результате отравился  младенец | Новости Беларус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4789" y="2496327"/>
            <a:ext cx="2257298" cy="191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834" name="Picture 10" descr="Нефть, нефть, нефть… А что после?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88" r="15376"/>
          <a:stretch/>
        </p:blipFill>
        <p:spPr bwMode="auto">
          <a:xfrm>
            <a:off x="3727030" y="2519769"/>
            <a:ext cx="2361441" cy="1918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836" name="Picture 12" descr="Золото, золотые деньги, угол, прямоугольник, слиток png | PNGWi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8244" y="2276401"/>
            <a:ext cx="3057683" cy="1488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838" name="Picture 14" descr="Фосфорит пластовый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175" y="4622064"/>
            <a:ext cx="2498725" cy="1717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Стрелка вправо 4"/>
          <p:cNvSpPr/>
          <p:nvPr/>
        </p:nvSpPr>
        <p:spPr>
          <a:xfrm>
            <a:off x="3727030" y="5444442"/>
            <a:ext cx="654470" cy="323166"/>
          </a:xfrm>
          <a:prstGeom prst="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6718967" y="5444442"/>
            <a:ext cx="879231" cy="323166"/>
          </a:xfrm>
          <a:prstGeom prst="rightArrow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711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601133" y="3248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 smtClean="0">
                <a:solidFill>
                  <a:sysClr val="window" lastClr="FFFFFF"/>
                </a:solidFill>
              </a:rPr>
              <a:t>Okeaniya</a:t>
            </a:r>
            <a:r>
              <a:rPr lang="en-US" sz="5400" kern="0" spc="21" dirty="0" smtClean="0">
                <a:solidFill>
                  <a:sysClr val="window" lastClr="FFFFFF"/>
                </a:solidFill>
              </a:rPr>
              <a:t> </a:t>
            </a:r>
            <a:r>
              <a:rPr lang="en-US" sz="5400" kern="0" spc="21" dirty="0" err="1" smtClean="0">
                <a:solidFill>
                  <a:sysClr val="window" lastClr="FFFFFF"/>
                </a:solidFill>
              </a:rPr>
              <a:t>iqlimi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pic>
        <p:nvPicPr>
          <p:cNvPr id="58370" name="Picture 2" descr="10 самых красивых островов мир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900" y="953509"/>
            <a:ext cx="7516042" cy="5904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8620" y="1405421"/>
            <a:ext cx="450664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28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Deyarli</a:t>
            </a:r>
            <a:r>
              <a:rPr lang="en-US" sz="28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barcha</a:t>
            </a:r>
            <a:r>
              <a:rPr lang="en-US" sz="28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orollar</a:t>
            </a:r>
            <a:r>
              <a:rPr lang="en-US" sz="28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ekvatorial</a:t>
            </a:r>
            <a:r>
              <a:rPr lang="en-US" sz="28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subekvatorial</a:t>
            </a:r>
            <a:r>
              <a:rPr lang="en-US" sz="28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b="1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tropik</a:t>
            </a:r>
            <a:r>
              <a:rPr lang="en-US" sz="2800" b="1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iqlim</a:t>
            </a:r>
            <a:r>
              <a:rPr lang="en-US" sz="28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mintaqalari</a:t>
            </a:r>
            <a:r>
              <a:rPr lang="en-US" sz="28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en-US" sz="28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28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algn="just"/>
            <a:r>
              <a:rPr lang="en-US" sz="28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Faqat</a:t>
            </a:r>
            <a:r>
              <a:rPr lang="en-US" sz="28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Yangi</a:t>
            </a:r>
            <a:r>
              <a:rPr lang="en-US" sz="28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Zelandiya</a:t>
            </a:r>
            <a:r>
              <a:rPr lang="en-US" sz="28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unga</a:t>
            </a:r>
            <a:r>
              <a:rPr lang="en-US" sz="28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yaqin</a:t>
            </a:r>
            <a:r>
              <a:rPr lang="en-US" sz="28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28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orollar</a:t>
            </a:r>
            <a:r>
              <a:rPr lang="en-US" sz="28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subtropik</a:t>
            </a:r>
            <a:r>
              <a:rPr lang="en-US" sz="28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mo‘tadil</a:t>
            </a:r>
            <a:r>
              <a:rPr lang="en-US" sz="28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iqlim</a:t>
            </a:r>
            <a:r>
              <a:rPr lang="en-US" sz="28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mintaqalari</a:t>
            </a:r>
            <a:r>
              <a:rPr lang="en-US" sz="28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</a:t>
            </a:r>
            <a:r>
              <a:rPr lang="en-US" sz="28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to‘g‘ri</a:t>
            </a:r>
            <a:r>
              <a:rPr lang="en-US" sz="28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keladi</a:t>
            </a:r>
            <a:r>
              <a:rPr lang="en-US" sz="28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800" dirty="0" smtClean="0">
              <a:solidFill>
                <a:srgbClr val="2420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950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601133" y="3248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 smtClean="0">
                <a:solidFill>
                  <a:sysClr val="window" lastClr="FFFFFF"/>
                </a:solidFill>
              </a:rPr>
              <a:t>Okeaniya</a:t>
            </a:r>
            <a:r>
              <a:rPr lang="en-US" sz="5400" kern="0" spc="21" dirty="0" smtClean="0">
                <a:solidFill>
                  <a:sysClr val="window" lastClr="FFFFFF"/>
                </a:solidFill>
              </a:rPr>
              <a:t> </a:t>
            </a:r>
            <a:r>
              <a:rPr lang="en-US" sz="5400" kern="0" spc="21" dirty="0" err="1" smtClean="0">
                <a:solidFill>
                  <a:sysClr val="window" lastClr="FFFFFF"/>
                </a:solidFill>
              </a:rPr>
              <a:t>iqlimi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02205" y="982134"/>
            <a:ext cx="117755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40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40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Okeaniya</a:t>
            </a:r>
            <a:r>
              <a:rPr lang="en-US" sz="40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iqlimi</a:t>
            </a:r>
            <a:r>
              <a:rPr lang="en-US" sz="40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iliq</a:t>
            </a:r>
            <a:r>
              <a:rPr lang="en-US" sz="40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yumshoq</a:t>
            </a:r>
            <a:r>
              <a:rPr lang="en-US" sz="40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bo‘lib</a:t>
            </a:r>
            <a:r>
              <a:rPr lang="en-US" sz="40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haroratning</a:t>
            </a:r>
            <a:r>
              <a:rPr lang="en-US" sz="40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tebranishi</a:t>
            </a:r>
            <a:r>
              <a:rPr lang="en-US" sz="40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fasllar</a:t>
            </a:r>
            <a:r>
              <a:rPr lang="en-US" sz="40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bo‘yicha</a:t>
            </a:r>
            <a:r>
              <a:rPr lang="en-US" sz="40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kecha</a:t>
            </a:r>
            <a:r>
              <a:rPr lang="en-US" sz="40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40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kunduzda</a:t>
            </a:r>
            <a:r>
              <a:rPr lang="en-US" sz="40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 </a:t>
            </a:r>
            <a:r>
              <a:rPr lang="en-US" sz="40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en-US" sz="40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emas</a:t>
            </a:r>
            <a:r>
              <a:rPr lang="en-US" sz="40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4000" dirty="0" smtClean="0">
              <a:solidFill>
                <a:srgbClr val="2420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682" name="Picture 2" descr="Страны и народы. Вопросы и ответы (fb2) | Флибуст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13" y="2921126"/>
            <a:ext cx="5895976" cy="3530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684" name="Picture 4" descr="Природа Папуа-Новой Гвинеи. необычные места | Природа, Мест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467" y="2921126"/>
            <a:ext cx="5438775" cy="3530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58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601133" y="3248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 smtClean="0">
                <a:solidFill>
                  <a:sysClr val="window" lastClr="FFFFFF"/>
                </a:solidFill>
              </a:rPr>
              <a:t>Okeaniya</a:t>
            </a:r>
            <a:r>
              <a:rPr lang="en-US" sz="5400" kern="0" spc="21" dirty="0" smtClean="0">
                <a:solidFill>
                  <a:sysClr val="window" lastClr="FFFFFF"/>
                </a:solidFill>
              </a:rPr>
              <a:t> </a:t>
            </a:r>
            <a:r>
              <a:rPr lang="en-US" sz="5400" kern="0" spc="21" dirty="0" err="1" smtClean="0">
                <a:solidFill>
                  <a:sysClr val="window" lastClr="FFFFFF"/>
                </a:solidFill>
              </a:rPr>
              <a:t>iqlimi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08026" y="1256831"/>
            <a:ext cx="4894803" cy="830997"/>
          </a:xfrm>
          <a:prstGeom prst="rect">
            <a:avLst/>
          </a:prstGeom>
          <a:solidFill>
            <a:srgbClr val="00800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>
            <a:spAutoFit/>
          </a:bodyPr>
          <a:lstStyle/>
          <a:p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Kunduzi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+30 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°C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1132" y="5104259"/>
            <a:ext cx="4894803" cy="830997"/>
          </a:xfrm>
          <a:prstGeom prst="rect">
            <a:avLst/>
          </a:prstGeom>
          <a:solidFill>
            <a:srgbClr val="00800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>
            <a:spAutoFit/>
          </a:bodyPr>
          <a:lstStyle/>
          <a:p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Kechasi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+23 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°C</a:t>
            </a:r>
            <a:endParaRPr lang="ru-RU" sz="4800" b="1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602829" y="5061416"/>
            <a:ext cx="6385743" cy="830997"/>
          </a:xfrm>
          <a:prstGeom prst="rect">
            <a:avLst/>
          </a:prstGeom>
          <a:solidFill>
            <a:srgbClr val="00800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>
            <a:spAutoFit/>
          </a:bodyPr>
          <a:lstStyle/>
          <a:p>
            <a:r>
              <a:rPr lang="en-US" sz="48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Yog‘in</a:t>
            </a:r>
            <a:r>
              <a:rPr lang="en-US" sz="4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3000-4000 mm</a:t>
            </a:r>
            <a:endParaRPr lang="ru-RU" sz="4800" b="1" dirty="0">
              <a:solidFill>
                <a:schemeClr val="bg1"/>
              </a:solidFill>
            </a:endParaRPr>
          </a:p>
        </p:txBody>
      </p:sp>
      <p:pic>
        <p:nvPicPr>
          <p:cNvPr id="79874" name="Picture 2" descr="Смайлики картинки гиф анимации: Солнце, солнышко скачать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433" y="2273467"/>
            <a:ext cx="2587101" cy="2587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876" name="Picture 4" descr="ДОЖДЬ. КАРТИНКИ(GIF). Обсуждение на LiveInternet - Российский Сервис  Онлайн-Дневников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427" y="1125703"/>
            <a:ext cx="6106546" cy="3792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878" name="Picture 6" descr="Download Ftestickers Clipart Moon Stars Bluemoon Crescentmoon - Imagenes De  Media Luna PNG Image with No Background - PNGkey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534" y="2454349"/>
            <a:ext cx="2627694" cy="2198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5312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00" name="Picture 4" descr="Гора в Новой Зеландии получила статус «Гражданин страны» | Екабу.ру -  развлекательный портал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0" t="9133" r="8189" b="23198"/>
          <a:stretch/>
        </p:blipFill>
        <p:spPr bwMode="auto">
          <a:xfrm>
            <a:off x="5867399" y="2356376"/>
            <a:ext cx="5854701" cy="3206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601133" y="3248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 smtClean="0">
                <a:solidFill>
                  <a:sysClr val="window" lastClr="FFFFFF"/>
                </a:solidFill>
              </a:rPr>
              <a:t>Okeaniya</a:t>
            </a:r>
            <a:r>
              <a:rPr lang="en-US" sz="5400" kern="0" spc="21" dirty="0" smtClean="0">
                <a:solidFill>
                  <a:sysClr val="window" lastClr="FFFFFF"/>
                </a:solidFill>
              </a:rPr>
              <a:t> </a:t>
            </a:r>
            <a:r>
              <a:rPr lang="en-US" sz="5400" kern="0" spc="21" dirty="0" err="1" smtClean="0">
                <a:solidFill>
                  <a:sysClr val="window" lastClr="FFFFFF"/>
                </a:solidFill>
              </a:rPr>
              <a:t>iqlimi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15221" y="1032938"/>
            <a:ext cx="4791074" cy="707886"/>
          </a:xfrm>
          <a:prstGeom prst="rect">
            <a:avLst/>
          </a:prstGeom>
          <a:solidFill>
            <a:srgbClr val="00800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Gavayi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orollarida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4216" y="5613786"/>
            <a:ext cx="5740399" cy="707886"/>
          </a:xfrm>
          <a:prstGeom prst="rect">
            <a:avLst/>
          </a:prstGeom>
          <a:solidFill>
            <a:srgbClr val="00800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>
            <a:spAutoFit/>
          </a:bodyPr>
          <a:lstStyle/>
          <a:p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iliga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12500-14000 mm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768797" y="5562982"/>
            <a:ext cx="4257709" cy="584775"/>
          </a:xfrm>
          <a:prstGeom prst="rect">
            <a:avLst/>
          </a:prstGeom>
          <a:solidFill>
            <a:srgbClr val="00800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>
            <a:spAutoFit/>
          </a:bodyPr>
          <a:lstStyle/>
          <a:p>
            <a:pPr algn="ctr"/>
            <a:r>
              <a:rPr lang="en-US" sz="3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qor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muzliklar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</a:t>
            </a:r>
            <a:endParaRPr lang="ru-RU" sz="3200" b="1" dirty="0">
              <a:solidFill>
                <a:schemeClr val="bg1"/>
              </a:solidFill>
            </a:endParaRPr>
          </a:p>
        </p:txBody>
      </p:sp>
      <p:pic>
        <p:nvPicPr>
          <p:cNvPr id="80898" name="Picture 2" descr="Летний дождь - Летний дождь, gif анимация | Пейзажи, Идеи озеленения,  Рисунки пейзажей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216" y="1991107"/>
            <a:ext cx="5215467" cy="3571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5397300" y="1032938"/>
            <a:ext cx="6779642" cy="1323439"/>
          </a:xfrm>
          <a:prstGeom prst="rect">
            <a:avLst/>
          </a:prstGeom>
          <a:solidFill>
            <a:srgbClr val="00800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Yangi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Gvineya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Yangi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Zelandiya</a:t>
            </a:r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tog‘larida</a:t>
            </a:r>
            <a:endParaRPr lang="ru-RU" sz="400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989851" y="2544289"/>
            <a:ext cx="1584291" cy="584775"/>
          </a:xfrm>
          <a:prstGeom prst="rect">
            <a:avLst/>
          </a:prstGeom>
          <a:solidFill>
            <a:srgbClr val="008000"/>
          </a:solidFill>
          <a:scene3d>
            <a:camera prst="orthographicFront"/>
            <a:lightRig rig="threePt" dir="t"/>
          </a:scene3d>
          <a:sp3d>
            <a:bevelT w="139700" h="139700" prst="divot"/>
          </a:sp3d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4420 m</a:t>
            </a:r>
            <a:endParaRPr lang="ru-RU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327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601133" y="3248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 smtClean="0">
                <a:solidFill>
                  <a:sysClr val="window" lastClr="FFFFFF"/>
                </a:solidFill>
              </a:rPr>
              <a:t>Tabiat</a:t>
            </a:r>
            <a:r>
              <a:rPr lang="en-US" sz="5400" kern="0" spc="21" dirty="0" smtClean="0">
                <a:solidFill>
                  <a:sysClr val="window" lastClr="FFFFFF"/>
                </a:solidFill>
              </a:rPr>
              <a:t> </a:t>
            </a:r>
            <a:r>
              <a:rPr lang="en-US" sz="5400" kern="0" spc="21" dirty="0" err="1" smtClean="0">
                <a:solidFill>
                  <a:sysClr val="window" lastClr="FFFFFF"/>
                </a:solidFill>
              </a:rPr>
              <a:t>zonalari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985" y="982134"/>
            <a:ext cx="12000433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Okeaniya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orollarining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asosiy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qismi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doimiy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yashil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o‘rmonlar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savannalar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qoplangan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Daraxtlardan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qimmatlisi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kokos</a:t>
            </a:r>
            <a:r>
              <a:rPr lang="en-US" sz="3200" b="1" i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sago </a:t>
            </a:r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palmalari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i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kauchukli</a:t>
            </a:r>
            <a:r>
              <a:rPr lang="en-US" sz="3200" b="1" i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daraxt</a:t>
            </a:r>
            <a:r>
              <a:rPr lang="en-US" sz="3200" b="1" i="1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i="1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banan</a:t>
            </a:r>
            <a:r>
              <a:rPr lang="en-US" sz="3200" b="1" i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i="1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qovun</a:t>
            </a:r>
            <a:r>
              <a:rPr lang="en-US" sz="3200" b="1" i="1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daraxti</a:t>
            </a:r>
            <a:r>
              <a:rPr lang="en-US" sz="3200" b="1" i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mango, </a:t>
            </a:r>
            <a:r>
              <a:rPr lang="en-US" sz="3200" b="1" i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shakarqamish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3200" dirty="0" smtClean="0">
              <a:solidFill>
                <a:srgbClr val="24202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5" descr="35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83" y="2959961"/>
            <a:ext cx="2352675" cy="3564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 descr="play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529" y="2959961"/>
            <a:ext cx="3073400" cy="3564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6" name="Picture 4" descr="самые необычные и удивительные - Самое интересное в блогах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2" r="23494"/>
          <a:stretch/>
        </p:blipFill>
        <p:spPr bwMode="auto">
          <a:xfrm>
            <a:off x="5740400" y="3050882"/>
            <a:ext cx="3228975" cy="3382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638" name="Picture 6" descr="Удивительная папайя - дынное дерево.. Обсуждение на LiveInternet -  Российский Сервис Онлайн-Дневников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83" r="25473" b="3230"/>
          <a:stretch/>
        </p:blipFill>
        <p:spPr bwMode="auto">
          <a:xfrm>
            <a:off x="8956067" y="3033552"/>
            <a:ext cx="3134113" cy="3400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441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601133" y="3248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smtClean="0">
                <a:solidFill>
                  <a:sysClr val="window" lastClr="FFFFFF"/>
                </a:solidFill>
              </a:rPr>
              <a:t>Non </a:t>
            </a:r>
            <a:r>
              <a:rPr lang="en-US" sz="5400" kern="0" spc="21" dirty="0" err="1" smtClean="0">
                <a:solidFill>
                  <a:sysClr val="window" lastClr="FFFFFF"/>
                </a:solidFill>
              </a:rPr>
              <a:t>daraxti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pic>
        <p:nvPicPr>
          <p:cNvPr id="69634" name="Picture 2" descr="Редчайшые деревья мира | Полит Инсайдер | Яндекс Дзен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82" y="1131135"/>
            <a:ext cx="6424317" cy="512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658" name="Picture 2" descr="Джекфрут (плод хлебного дерева) - Веселая Кухн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8617" y="1131135"/>
            <a:ext cx="4545658" cy="512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8913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810683" y="61586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 smtClean="0">
                <a:solidFill>
                  <a:sysClr val="window" lastClr="FFFFFF"/>
                </a:solidFill>
              </a:rPr>
              <a:t>O‘simliklari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0484" y="982134"/>
            <a:ext cx="117867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40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Yangi</a:t>
            </a:r>
            <a:r>
              <a:rPr lang="en-US" sz="40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Zelandiyada</a:t>
            </a:r>
            <a:r>
              <a:rPr lang="en-US" sz="40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daraxtsimon</a:t>
            </a:r>
            <a:r>
              <a:rPr lang="en-US" sz="4000" b="1" i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i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paporotniklar</a:t>
            </a:r>
            <a:r>
              <a:rPr lang="en-US" sz="40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4000" b="1" i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kauri </a:t>
            </a:r>
            <a:r>
              <a:rPr lang="en-US" sz="4000" b="1" i="1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tilog‘ochi</a:t>
            </a:r>
            <a:r>
              <a:rPr lang="en-US" sz="4000" b="1" i="1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o‘sadi</a:t>
            </a:r>
            <a:r>
              <a:rPr lang="en-US" sz="40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5" name="Picture 5" descr="cyathea_arborea_fern_forest_naturalist_if_u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47" y="2305573"/>
            <a:ext cx="5511003" cy="41089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8" descr="Файл:Tane mahuta.JP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5901" y="2305573"/>
            <a:ext cx="4876828" cy="40646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2107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810683" y="61586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 smtClean="0">
                <a:solidFill>
                  <a:sysClr val="window" lastClr="FFFFFF"/>
                </a:solidFill>
              </a:rPr>
              <a:t>O‘simliklari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6486" y="1040472"/>
            <a:ext cx="11800417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800" b="1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Karam</a:t>
            </a:r>
            <a:r>
              <a:rPr lang="en-US" sz="3800" b="1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800" b="1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daraxti</a:t>
            </a:r>
            <a:r>
              <a:rPr lang="en-US" sz="38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8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zig‘ir</a:t>
            </a:r>
            <a:r>
              <a:rPr lang="en-US" sz="38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8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</a:t>
            </a:r>
            <a:r>
              <a:rPr lang="en-US" sz="38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8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endemiklar</a:t>
            </a:r>
            <a:r>
              <a:rPr lang="en-US" sz="38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8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 bor.</a:t>
            </a:r>
          </a:p>
        </p:txBody>
      </p:sp>
      <p:pic>
        <p:nvPicPr>
          <p:cNvPr id="8" name="Picture 7" descr="croton_sing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7299" y="1775916"/>
            <a:ext cx="4361918" cy="4535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6" name="Picture 2" descr="Капустное дерево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51" y="1775917"/>
            <a:ext cx="6197949" cy="4648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499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601133" y="3248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 smtClean="0">
                <a:solidFill>
                  <a:sysClr val="window" lastClr="FFFFFF"/>
                </a:solidFill>
              </a:rPr>
              <a:t>Tabiat</a:t>
            </a:r>
            <a:r>
              <a:rPr lang="en-US" sz="5400" kern="0" spc="21" dirty="0" smtClean="0">
                <a:solidFill>
                  <a:sysClr val="window" lastClr="FFFFFF"/>
                </a:solidFill>
              </a:rPr>
              <a:t> </a:t>
            </a:r>
            <a:r>
              <a:rPr lang="en-US" sz="5400" kern="0" spc="21" dirty="0" err="1" smtClean="0">
                <a:solidFill>
                  <a:sysClr val="window" lastClr="FFFFFF"/>
                </a:solidFill>
              </a:rPr>
              <a:t>zonalari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6508" y="934962"/>
            <a:ext cx="118269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Tog‘larning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shamolga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ro‘para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yonbag‘irlarida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tekisliklarda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qalin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o‘rmonlar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bo‘lsa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teskari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tomonida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savannalar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hosil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bo‘lgan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pic>
        <p:nvPicPr>
          <p:cNvPr id="72706" name="Picture 2" descr="Папуа — Новая Гвинея: столкновение цивилизаци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08" y="2457450"/>
            <a:ext cx="5939678" cy="415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710" y="2457450"/>
            <a:ext cx="5902290" cy="4128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78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858308" y="0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>
                <a:solidFill>
                  <a:sysClr val="window" lastClr="FFFFFF"/>
                </a:solidFill>
              </a:rPr>
              <a:t>Hayvonot</a:t>
            </a:r>
            <a:r>
              <a:rPr lang="en-US" sz="5400" kern="0" spc="21" dirty="0">
                <a:solidFill>
                  <a:sysClr val="window" lastClr="FFFFFF"/>
                </a:solidFill>
              </a:rPr>
              <a:t> </a:t>
            </a:r>
            <a:r>
              <a:rPr lang="en-US" sz="5400" kern="0" spc="21" dirty="0" err="1">
                <a:solidFill>
                  <a:sysClr val="window" lastClr="FFFFFF"/>
                </a:solidFill>
              </a:rPr>
              <a:t>olami</a:t>
            </a:r>
            <a:r>
              <a:rPr lang="en-US" sz="5400" kern="0" spc="21" dirty="0">
                <a:solidFill>
                  <a:sysClr val="window" lastClr="FFFFFF"/>
                </a:solidFill>
              </a:rPr>
              <a:t> </a:t>
            </a:r>
            <a:r>
              <a:rPr lang="en-US" sz="5400" kern="0" spc="21" dirty="0" err="1">
                <a:solidFill>
                  <a:sysClr val="window" lastClr="FFFFFF"/>
                </a:solidFill>
              </a:rPr>
              <a:t>o‘ziga</a:t>
            </a:r>
            <a:r>
              <a:rPr lang="en-US" sz="5400" kern="0" spc="21" dirty="0">
                <a:solidFill>
                  <a:sysClr val="window" lastClr="FFFFFF"/>
                </a:solidFill>
              </a:rPr>
              <a:t> </a:t>
            </a:r>
            <a:r>
              <a:rPr lang="en-US" sz="5400" kern="0" spc="21" dirty="0" err="1" smtClean="0">
                <a:solidFill>
                  <a:sysClr val="window" lastClr="FFFFFF"/>
                </a:solidFill>
              </a:rPr>
              <a:t>xos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6508" y="915531"/>
            <a:ext cx="118269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Yangi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Gvineya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unga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yaqin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orollarda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kazuar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tovug‘i</a:t>
            </a:r>
            <a:r>
              <a:rPr lang="en-US" sz="3200" b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(emu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oilasiga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mansub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Yangi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Zelandiyada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3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turdagi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kivi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tovuqlari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pingvinlar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bor.</a:t>
            </a:r>
          </a:p>
        </p:txBody>
      </p:sp>
      <p:pic>
        <p:nvPicPr>
          <p:cNvPr id="5" name="Picture 11" descr="Картинка 38 из 852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35"/>
          <a:stretch/>
        </p:blipFill>
        <p:spPr bwMode="auto">
          <a:xfrm>
            <a:off x="176508" y="2538512"/>
            <a:ext cx="3919241" cy="3475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6" descr="1274701801_4038756959_4fdde917df_o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65" r="4199" b="4254"/>
          <a:stretch/>
        </p:blipFill>
        <p:spPr bwMode="auto">
          <a:xfrm>
            <a:off x="4344987" y="2538512"/>
            <a:ext cx="3619500" cy="34757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2" name="Picture 4" descr="Самый маленький пингвин в мире — Малый пингвин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40" r="9517"/>
          <a:stretch/>
        </p:blipFill>
        <p:spPr bwMode="auto">
          <a:xfrm>
            <a:off x="8213725" y="2538512"/>
            <a:ext cx="3571875" cy="335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3376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858308" y="0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>
                <a:solidFill>
                  <a:sysClr val="window" lastClr="FFFFFF"/>
                </a:solidFill>
              </a:rPr>
              <a:t>Hayvonot</a:t>
            </a:r>
            <a:r>
              <a:rPr lang="en-US" sz="5400" kern="0" spc="21" dirty="0">
                <a:solidFill>
                  <a:sysClr val="window" lastClr="FFFFFF"/>
                </a:solidFill>
              </a:rPr>
              <a:t> </a:t>
            </a:r>
            <a:r>
              <a:rPr lang="en-US" sz="5400" kern="0" spc="21" dirty="0" err="1" smtClean="0">
                <a:solidFill>
                  <a:sysClr val="window" lastClr="FFFFFF"/>
                </a:solidFill>
              </a:rPr>
              <a:t>olami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6508" y="982134"/>
            <a:ext cx="1182691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Dengiz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qushlari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juda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3200" i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albatros</a:t>
            </a:r>
            <a:r>
              <a:rPr lang="en-US" sz="3200" i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i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bo‘ron</a:t>
            </a:r>
            <a:r>
              <a:rPr lang="en-US" sz="3200" i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qushi</a:t>
            </a:r>
            <a:r>
              <a:rPr lang="en-US" sz="3200" i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i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baliqchi</a:t>
            </a:r>
            <a:r>
              <a:rPr lang="en-US" sz="3200" i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qush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Orollarga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keltirilgan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kalamush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yovvoyilashgan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i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mushuk</a:t>
            </a:r>
            <a:r>
              <a:rPr lang="en-US" sz="3200" i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i="1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echki</a:t>
            </a:r>
            <a:r>
              <a:rPr lang="en-US" sz="3200" i="1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i="1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quyon</a:t>
            </a:r>
            <a:r>
              <a:rPr lang="en-US" sz="3200" i="1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tabiatga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juda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zarar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keltirmoqda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  </a:t>
            </a:r>
          </a:p>
        </p:txBody>
      </p:sp>
      <p:pic>
        <p:nvPicPr>
          <p:cNvPr id="6" name="Picture 5" descr="kakap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4219" y="2666918"/>
            <a:ext cx="3132532" cy="3555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 descr="1219046355_01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7" t="8984" r="-1367" b="11336"/>
          <a:stretch/>
        </p:blipFill>
        <p:spPr bwMode="auto">
          <a:xfrm>
            <a:off x="9668051" y="2115305"/>
            <a:ext cx="2234067" cy="20951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60" name="Picture 8" descr="Природа Океании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41" y="2666918"/>
            <a:ext cx="6096000" cy="3419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/>
          <a:srcRect l="40555" t="31764" r="35715" b="40602"/>
          <a:stretch/>
        </p:blipFill>
        <p:spPr>
          <a:xfrm>
            <a:off x="9494528" y="4346546"/>
            <a:ext cx="2656115" cy="1739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842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601133" y="3248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 smtClean="0">
                <a:solidFill>
                  <a:sysClr val="window" lastClr="FFFFFF"/>
                </a:solidFill>
              </a:rPr>
              <a:t>Hayvonot</a:t>
            </a:r>
            <a:r>
              <a:rPr lang="en-US" sz="5400" kern="0" spc="21" dirty="0" smtClean="0">
                <a:solidFill>
                  <a:sysClr val="window" lastClr="FFFFFF"/>
                </a:solidFill>
              </a:rPr>
              <a:t> </a:t>
            </a:r>
            <a:r>
              <a:rPr lang="en-US" sz="5400" kern="0" spc="21" dirty="0" err="1" smtClean="0">
                <a:solidFill>
                  <a:sysClr val="window" lastClr="FFFFFF"/>
                </a:solidFill>
              </a:rPr>
              <a:t>olami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6508" y="1079719"/>
            <a:ext cx="539697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Okeanlar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hayvonlarning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tarqalishi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katta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qiyinchilik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tug‘diradi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Okeaniya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hayvonot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dunyosi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tarkibi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o‘ziga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xosligiga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olib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kelgan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algn="just"/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Avvalo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sutemizuvchilarning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deyarli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mutlaqo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yo‘qligi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hisobiga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juda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kamayib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ketganligi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2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ta’riflanadi</a:t>
            </a:r>
            <a:r>
              <a:rPr lang="en-US" sz="32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86018" name="Picture 2" descr="Природа, растения и животные Новой Зеланд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0400" y="1079719"/>
            <a:ext cx="6299303" cy="4638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2456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601133" y="3248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 smtClean="0">
                <a:solidFill>
                  <a:sysClr val="window" lastClr="FFFFFF"/>
                </a:solidFill>
              </a:rPr>
              <a:t>Okeaniya</a:t>
            </a:r>
            <a:r>
              <a:rPr lang="en-US" sz="5400" kern="0" spc="21" dirty="0" smtClean="0">
                <a:solidFill>
                  <a:sysClr val="window" lastClr="FFFFFF"/>
                </a:solidFill>
              </a:rPr>
              <a:t> </a:t>
            </a:r>
            <a:r>
              <a:rPr lang="en-US" sz="5400" kern="0" spc="21" dirty="0" err="1" smtClean="0">
                <a:solidFill>
                  <a:sysClr val="window" lastClr="FFFFFF"/>
                </a:solidFill>
              </a:rPr>
              <a:t>aholisi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4622" y="1122172"/>
            <a:ext cx="117163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</a:t>
            </a:r>
            <a:r>
              <a:rPr lang="en-US" sz="2800" dirty="0" err="1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Okeaniyada</a:t>
            </a:r>
            <a:r>
              <a:rPr lang="en-US" sz="28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 </a:t>
            </a:r>
            <a:r>
              <a:rPr lang="en-US" sz="28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mln</a:t>
            </a:r>
            <a:r>
              <a:rPr lang="en-US" sz="28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</a:t>
            </a:r>
            <a:r>
              <a:rPr lang="en-US" sz="28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yaqin</a:t>
            </a:r>
            <a:r>
              <a:rPr lang="en-US" sz="28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</a:t>
            </a:r>
            <a:r>
              <a:rPr lang="en-US" sz="28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yashaydi</a:t>
            </a:r>
            <a:r>
              <a:rPr lang="en-US" sz="2800" dirty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(2016- y</a:t>
            </a:r>
            <a:r>
              <a:rPr lang="en-US" sz="2800" dirty="0" smtClean="0">
                <a:solidFill>
                  <a:srgbClr val="24202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1-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iyul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).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Yangi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Zelandiyada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tub joy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aholisi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maorilar</a:t>
            </a:r>
            <a:r>
              <a:rPr lang="en-US" sz="28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jami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aholining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15 %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ini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tashkil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etadi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8" descr="img_7018-copy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7" b="6897"/>
          <a:stretch/>
        </p:blipFill>
        <p:spPr bwMode="auto">
          <a:xfrm>
            <a:off x="231775" y="2192955"/>
            <a:ext cx="4365626" cy="305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 descr="25460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1295" y="2192955"/>
            <a:ext cx="3581400" cy="305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9" descr="43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6589" y="2192955"/>
            <a:ext cx="3517109" cy="3056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7772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601133" y="3248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 smtClean="0">
                <a:solidFill>
                  <a:sysClr val="window" lastClr="FFFFFF"/>
                </a:solidFill>
              </a:rPr>
              <a:t>Okeaniya</a:t>
            </a:r>
            <a:r>
              <a:rPr lang="en-US" sz="5400" kern="0" spc="21" dirty="0" smtClean="0">
                <a:solidFill>
                  <a:sysClr val="window" lastClr="FFFFFF"/>
                </a:solidFill>
              </a:rPr>
              <a:t> </a:t>
            </a:r>
            <a:r>
              <a:rPr lang="en-US" sz="5400" kern="0" spc="21" dirty="0" err="1" smtClean="0">
                <a:solidFill>
                  <a:sysClr val="window" lastClr="FFFFFF"/>
                </a:solidFill>
              </a:rPr>
              <a:t>aholisi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1774" y="1110491"/>
            <a:ext cx="1171637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Asosiy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aholisi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ingliz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yangizelandiyaliklardan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iborat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Yangi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Zelandiya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Yangi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Kaledoniya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Yangi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Gvineya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Gavayi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orollarida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kelgindilar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ko‘p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Bu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yerda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aholining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ko‘pchiligi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shaharlarda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yashaydi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3970" name="Picture 2" descr="Этнический состав населения Новой Зеландии | На краю света. Блог о Новой  Зеландии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22" y="2495486"/>
            <a:ext cx="6815490" cy="3967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972" name="Picture 4" descr="Queenstown and Central Otago take top spots in job growth for 2016 |  Stuff.co.nz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6" r="12788"/>
          <a:stretch/>
        </p:blipFill>
        <p:spPr bwMode="auto">
          <a:xfrm>
            <a:off x="7271560" y="2500207"/>
            <a:ext cx="4518026" cy="3963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9894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601133" y="3248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 smtClean="0">
                <a:solidFill>
                  <a:sysClr val="window" lastClr="FFFFFF"/>
                </a:solidFill>
              </a:rPr>
              <a:t>Okeaniya</a:t>
            </a:r>
            <a:r>
              <a:rPr lang="en-US" sz="5400" kern="0" spc="21" dirty="0" smtClean="0">
                <a:solidFill>
                  <a:sysClr val="window" lastClr="FFFFFF"/>
                </a:solidFill>
              </a:rPr>
              <a:t> </a:t>
            </a:r>
            <a:r>
              <a:rPr lang="en-US" sz="5400" kern="0" spc="21" dirty="0" err="1" smtClean="0">
                <a:solidFill>
                  <a:sysClr val="window" lastClr="FFFFFF"/>
                </a:solidFill>
              </a:rPr>
              <a:t>aholisi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61435" y="1027262"/>
            <a:ext cx="117163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Boshqa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orollarda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qishloq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aholisi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ko‘pchilikni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tashkil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etadi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Mahalliy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aholi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kokos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palmasi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banan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shakarqamish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ananas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qahva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kakao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yetishtiradi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F:\Океания\океания\НАСЕЛЕНИЕ\NE3TD00Z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8171" y="2183987"/>
            <a:ext cx="5232400" cy="392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F:\Океания\океания\кауаи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" y="2183987"/>
            <a:ext cx="5181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4849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4" name="Picture 4" descr="Откуда везти жемчуг: Таиланд, Венесуэла и Китай - Tochka.n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6599" y="2202704"/>
            <a:ext cx="5541552" cy="4156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601133" y="3248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 smtClean="0">
                <a:solidFill>
                  <a:sysClr val="window" lastClr="FFFFFF"/>
                </a:solidFill>
              </a:rPr>
              <a:t>Okeaniya</a:t>
            </a:r>
            <a:r>
              <a:rPr lang="en-US" sz="5400" kern="0" spc="21" dirty="0" smtClean="0">
                <a:solidFill>
                  <a:sysClr val="window" lastClr="FFFFFF"/>
                </a:solidFill>
              </a:rPr>
              <a:t> </a:t>
            </a:r>
            <a:r>
              <a:rPr lang="en-US" sz="5400" kern="0" spc="21" dirty="0" err="1" smtClean="0">
                <a:solidFill>
                  <a:sysClr val="window" lastClr="FFFFFF"/>
                </a:solidFill>
              </a:rPr>
              <a:t>aholisi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1774" y="1110491"/>
            <a:ext cx="1171637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Baliqchilik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o‘rmonchilik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sayyohlarga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xizmat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ko‘rsatish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dengizdan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dur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olish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rangli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metall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rudalari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ko‘mir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neft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qazib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chiqarishda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ishlashadi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" name="Picture 6" descr="F:\Океания\океания\НАСЕЛЕНИЕ\PNG106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40" r="7315"/>
          <a:stretch/>
        </p:blipFill>
        <p:spPr bwMode="auto">
          <a:xfrm>
            <a:off x="218658" y="2202704"/>
            <a:ext cx="5143500" cy="408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2" name="Picture 2" descr="Жемчуг: подарок моря — Отдых и развлечения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92" t="306" r="6632" b="-306"/>
          <a:stretch/>
        </p:blipFill>
        <p:spPr bwMode="auto">
          <a:xfrm>
            <a:off x="4913453" y="2202704"/>
            <a:ext cx="2986292" cy="4156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3246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2985" y="3248"/>
            <a:ext cx="12173957" cy="978886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396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CE68ADA6-8540-41B8-AEDA-12525C40B298}"/>
              </a:ext>
            </a:extLst>
          </p:cNvPr>
          <p:cNvSpPr txBox="1">
            <a:spLocks/>
          </p:cNvSpPr>
          <p:nvPr/>
        </p:nvSpPr>
        <p:spPr>
          <a:xfrm>
            <a:off x="601133" y="3248"/>
            <a:ext cx="10278534" cy="862210"/>
          </a:xfrm>
          <a:prstGeom prst="rect">
            <a:avLst/>
          </a:prstGeom>
        </p:spPr>
        <p:txBody>
          <a:bodyPr vert="horz" wrap="square" lIns="0" tIns="30911" rIns="0" bIns="0" rtlCol="0">
            <a:spAutoFit/>
          </a:bodyPr>
          <a:lstStyle>
            <a:lvl1pPr>
              <a:defRPr sz="3400" b="1" i="0">
                <a:solidFill>
                  <a:schemeClr val="bg1"/>
                </a:solidFill>
                <a:latin typeface="Arial"/>
                <a:ea typeface="+mj-ea"/>
                <a:cs typeface="Arial"/>
              </a:defRPr>
            </a:lvl1pPr>
          </a:lstStyle>
          <a:p>
            <a:pPr marL="26881" algn="ctr" defTabSz="1935419">
              <a:spcBef>
                <a:spcPts val="241"/>
              </a:spcBef>
              <a:defRPr/>
            </a:pPr>
            <a:r>
              <a:rPr lang="en-US" sz="5400" kern="0" spc="21" dirty="0" err="1" smtClean="0">
                <a:solidFill>
                  <a:sysClr val="window" lastClr="FFFFFF"/>
                </a:solidFill>
              </a:rPr>
              <a:t>Xulosa</a:t>
            </a:r>
            <a:endParaRPr lang="en-US" sz="5400" kern="0" spc="21" dirty="0">
              <a:solidFill>
                <a:sysClr val="window" lastClr="FFFFFF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41344" t="18674" r="3817" b="17957"/>
          <a:stretch/>
        </p:blipFill>
        <p:spPr>
          <a:xfrm>
            <a:off x="2984" y="982134"/>
            <a:ext cx="9040531" cy="5876347"/>
          </a:xfrm>
          <a:prstGeom prst="rect">
            <a:avLst/>
          </a:prstGeom>
        </p:spPr>
      </p:pic>
      <p:pic>
        <p:nvPicPr>
          <p:cNvPr id="9" name="Picture 2" descr="Острова Тихого океана — Весь мир с «Royal mile»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16" r="9014"/>
          <a:stretch/>
        </p:blipFill>
        <p:spPr bwMode="auto">
          <a:xfrm>
            <a:off x="7840190" y="982134"/>
            <a:ext cx="4336752" cy="3157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Чукчи: удивительные факты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570" y="3647552"/>
            <a:ext cx="4346430" cy="3210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9619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object 2"/>
          <p:cNvSpPr>
            <a:spLocks noChangeArrowheads="1"/>
          </p:cNvSpPr>
          <p:nvPr/>
        </p:nvSpPr>
        <p:spPr bwMode="auto">
          <a:xfrm>
            <a:off x="0" y="0"/>
            <a:ext cx="12174538" cy="1028700"/>
          </a:xfrm>
          <a:custGeom>
            <a:avLst/>
            <a:gdLst>
              <a:gd name="T0" fmla="*/ 0 w 5760085"/>
              <a:gd name="T1" fmla="*/ 0 h 1021080"/>
              <a:gd name="T2" fmla="*/ 5760085 w 5760085"/>
              <a:gd name="T3" fmla="*/ 1021080 h 1021080"/>
            </a:gdLst>
            <a:ahLst/>
            <a:cxnLst>
              <a:cxn ang="0">
                <a:pos x="5759640" y="0"/>
              </a:cxn>
              <a:cxn ang="0">
                <a:pos x="0" y="0"/>
              </a:cxn>
              <a:cxn ang="0">
                <a:pos x="0" y="1020953"/>
              </a:cxn>
              <a:cxn ang="0">
                <a:pos x="5759640" y="1020953"/>
              </a:cxn>
              <a:cxn ang="0">
                <a:pos x="5759640" y="0"/>
              </a:cxn>
            </a:cxnLst>
            <a:rect l="T0" t="T1" r="T2" b="T3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0070C0"/>
          </a:solidFill>
          <a:ln w="9525">
            <a:noFill/>
            <a:round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51203" name="object 5"/>
          <p:cNvSpPr>
            <a:spLocks noChangeArrowheads="1"/>
          </p:cNvSpPr>
          <p:nvPr/>
        </p:nvSpPr>
        <p:spPr bwMode="auto">
          <a:xfrm>
            <a:off x="295239" y="1644841"/>
            <a:ext cx="2124432" cy="606727"/>
          </a:xfrm>
          <a:custGeom>
            <a:avLst/>
            <a:gdLst>
              <a:gd name="T0" fmla="*/ 0 w 1094105"/>
              <a:gd name="T1" fmla="*/ 0 h 400050"/>
              <a:gd name="T2" fmla="*/ 1094105 w 1094105"/>
              <a:gd name="T3" fmla="*/ 400050 h 400050"/>
            </a:gdLst>
            <a:ahLst/>
            <a:cxnLst>
              <a:cxn ang="0">
                <a:pos x="1094026" y="0"/>
              </a:cxn>
              <a:cxn ang="0">
                <a:pos x="279684" y="0"/>
              </a:cxn>
              <a:cxn ang="0">
                <a:pos x="234473" y="3677"/>
              </a:cxn>
              <a:cxn ang="0">
                <a:pos x="191527" y="14319"/>
              </a:cxn>
              <a:cxn ang="0">
                <a:pos x="151434" y="31338"/>
              </a:cxn>
              <a:cxn ang="0">
                <a:pos x="114782" y="54147"/>
              </a:cxn>
              <a:cxn ang="0">
                <a:pos x="82156" y="82157"/>
              </a:cxn>
              <a:cxn ang="0">
                <a:pos x="54146" y="114783"/>
              </a:cxn>
              <a:cxn ang="0">
                <a:pos x="31338" y="151435"/>
              </a:cxn>
              <a:cxn ang="0">
                <a:pos x="14319" y="191528"/>
              </a:cxn>
              <a:cxn ang="0">
                <a:pos x="3677" y="234473"/>
              </a:cxn>
              <a:cxn ang="0">
                <a:pos x="0" y="279684"/>
              </a:cxn>
              <a:cxn ang="0">
                <a:pos x="0" y="399604"/>
              </a:cxn>
              <a:cxn ang="0">
                <a:pos x="814341" y="399604"/>
              </a:cxn>
              <a:cxn ang="0">
                <a:pos x="859553" y="395926"/>
              </a:cxn>
              <a:cxn ang="0">
                <a:pos x="902499" y="385284"/>
              </a:cxn>
              <a:cxn ang="0">
                <a:pos x="942592" y="368265"/>
              </a:cxn>
              <a:cxn ang="0">
                <a:pos x="979244" y="345456"/>
              </a:cxn>
              <a:cxn ang="0">
                <a:pos x="1011869" y="317446"/>
              </a:cxn>
              <a:cxn ang="0">
                <a:pos x="1039880" y="284821"/>
              </a:cxn>
              <a:cxn ang="0">
                <a:pos x="1062688" y="248168"/>
              </a:cxn>
              <a:cxn ang="0">
                <a:pos x="1079706" y="208075"/>
              </a:cxn>
              <a:cxn ang="0">
                <a:pos x="1090348" y="165130"/>
              </a:cxn>
              <a:cxn ang="0">
                <a:pos x="1094026" y="119919"/>
              </a:cxn>
              <a:cxn ang="0">
                <a:pos x="1094026" y="0"/>
              </a:cxn>
            </a:cxnLst>
            <a:rect l="T0" t="T1" r="T2" b="T3"/>
            <a:pathLst>
              <a:path w="1094105" h="400050">
                <a:moveTo>
                  <a:pt x="1094026" y="0"/>
                </a:moveTo>
                <a:lnTo>
                  <a:pt x="279684" y="0"/>
                </a:lnTo>
                <a:lnTo>
                  <a:pt x="234473" y="3677"/>
                </a:lnTo>
                <a:lnTo>
                  <a:pt x="191527" y="14319"/>
                </a:lnTo>
                <a:lnTo>
                  <a:pt x="151434" y="31338"/>
                </a:lnTo>
                <a:lnTo>
                  <a:pt x="114782" y="54147"/>
                </a:lnTo>
                <a:lnTo>
                  <a:pt x="82156" y="82157"/>
                </a:lnTo>
                <a:lnTo>
                  <a:pt x="54146" y="114783"/>
                </a:lnTo>
                <a:lnTo>
                  <a:pt x="31338" y="151435"/>
                </a:lnTo>
                <a:lnTo>
                  <a:pt x="14319" y="191528"/>
                </a:lnTo>
                <a:lnTo>
                  <a:pt x="3677" y="234473"/>
                </a:lnTo>
                <a:lnTo>
                  <a:pt x="0" y="279684"/>
                </a:lnTo>
                <a:lnTo>
                  <a:pt x="0" y="399604"/>
                </a:lnTo>
                <a:lnTo>
                  <a:pt x="814341" y="399604"/>
                </a:lnTo>
                <a:lnTo>
                  <a:pt x="859553" y="395926"/>
                </a:lnTo>
                <a:lnTo>
                  <a:pt x="902499" y="385284"/>
                </a:lnTo>
                <a:lnTo>
                  <a:pt x="942592" y="368265"/>
                </a:lnTo>
                <a:lnTo>
                  <a:pt x="979244" y="345456"/>
                </a:lnTo>
                <a:lnTo>
                  <a:pt x="1011869" y="317446"/>
                </a:lnTo>
                <a:lnTo>
                  <a:pt x="1039880" y="284821"/>
                </a:lnTo>
                <a:lnTo>
                  <a:pt x="1062688" y="248168"/>
                </a:lnTo>
                <a:lnTo>
                  <a:pt x="1079706" y="208075"/>
                </a:lnTo>
                <a:lnTo>
                  <a:pt x="1090348" y="165130"/>
                </a:lnTo>
                <a:lnTo>
                  <a:pt x="1094026" y="119919"/>
                </a:lnTo>
                <a:lnTo>
                  <a:pt x="1094026" y="0"/>
                </a:lnTo>
                <a:close/>
              </a:path>
            </a:pathLst>
          </a:custGeom>
          <a:solidFill>
            <a:srgbClr val="00A65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51204" name="object 10"/>
          <p:cNvSpPr>
            <a:spLocks noChangeArrowheads="1"/>
          </p:cNvSpPr>
          <p:nvPr/>
        </p:nvSpPr>
        <p:spPr bwMode="auto">
          <a:xfrm>
            <a:off x="3570972" y="4481283"/>
            <a:ext cx="6666216" cy="655637"/>
          </a:xfrm>
          <a:custGeom>
            <a:avLst/>
            <a:gdLst>
              <a:gd name="T0" fmla="*/ 0 w 2465704"/>
              <a:gd name="T1" fmla="*/ 0 h 310514"/>
              <a:gd name="T2" fmla="*/ 2465704 w 2465704"/>
              <a:gd name="T3" fmla="*/ 310514 h 310514"/>
            </a:gdLst>
            <a:ahLst/>
            <a:cxnLst>
              <a:cxn ang="0">
                <a:pos x="2465654" y="0"/>
              </a:cxn>
              <a:cxn ang="0">
                <a:pos x="217180" y="0"/>
              </a:cxn>
              <a:cxn ang="0">
                <a:pos x="167538" y="5762"/>
              </a:cxn>
              <a:cxn ang="0">
                <a:pos x="121885" y="22161"/>
              </a:cxn>
              <a:cxn ang="0">
                <a:pos x="81552" y="47868"/>
              </a:cxn>
              <a:cxn ang="0">
                <a:pos x="47867" y="81553"/>
              </a:cxn>
              <a:cxn ang="0">
                <a:pos x="22160" y="121886"/>
              </a:cxn>
              <a:cxn ang="0">
                <a:pos x="5761" y="167537"/>
              </a:cxn>
              <a:cxn ang="0">
                <a:pos x="0" y="217177"/>
              </a:cxn>
              <a:cxn ang="0">
                <a:pos x="0" y="310299"/>
              </a:cxn>
              <a:cxn ang="0">
                <a:pos x="2248472" y="310299"/>
              </a:cxn>
              <a:cxn ang="0">
                <a:pos x="2298115" y="304537"/>
              </a:cxn>
              <a:cxn ang="0">
                <a:pos x="2343767" y="288137"/>
              </a:cxn>
              <a:cxn ang="0">
                <a:pos x="2384101" y="262430"/>
              </a:cxn>
              <a:cxn ang="0">
                <a:pos x="2417786" y="228745"/>
              </a:cxn>
              <a:cxn ang="0">
                <a:pos x="2443493" y="188412"/>
              </a:cxn>
              <a:cxn ang="0">
                <a:pos x="2459892" y="142761"/>
              </a:cxn>
              <a:cxn ang="0">
                <a:pos x="2465654" y="93121"/>
              </a:cxn>
              <a:cxn ang="0">
                <a:pos x="2465654" y="0"/>
              </a:cxn>
            </a:cxnLst>
            <a:rect l="T0" t="T1" r="T2" b="T3"/>
            <a:pathLst>
              <a:path w="2465704" h="310514">
                <a:moveTo>
                  <a:pt x="2465654" y="0"/>
                </a:moveTo>
                <a:lnTo>
                  <a:pt x="217180" y="0"/>
                </a:lnTo>
                <a:lnTo>
                  <a:pt x="167538" y="5762"/>
                </a:lnTo>
                <a:lnTo>
                  <a:pt x="121885" y="22161"/>
                </a:lnTo>
                <a:lnTo>
                  <a:pt x="81552" y="47868"/>
                </a:lnTo>
                <a:lnTo>
                  <a:pt x="47867" y="81553"/>
                </a:lnTo>
                <a:lnTo>
                  <a:pt x="22160" y="121886"/>
                </a:lnTo>
                <a:lnTo>
                  <a:pt x="5761" y="167537"/>
                </a:lnTo>
                <a:lnTo>
                  <a:pt x="0" y="217177"/>
                </a:lnTo>
                <a:lnTo>
                  <a:pt x="0" y="310299"/>
                </a:lnTo>
                <a:lnTo>
                  <a:pt x="2248472" y="310299"/>
                </a:lnTo>
                <a:lnTo>
                  <a:pt x="2298115" y="304537"/>
                </a:lnTo>
                <a:lnTo>
                  <a:pt x="2343767" y="288137"/>
                </a:lnTo>
                <a:lnTo>
                  <a:pt x="2384101" y="262430"/>
                </a:lnTo>
                <a:lnTo>
                  <a:pt x="2417786" y="228745"/>
                </a:lnTo>
                <a:lnTo>
                  <a:pt x="2443493" y="188412"/>
                </a:lnTo>
                <a:lnTo>
                  <a:pt x="2459892" y="142761"/>
                </a:lnTo>
                <a:lnTo>
                  <a:pt x="2465654" y="93121"/>
                </a:lnTo>
                <a:lnTo>
                  <a:pt x="2465654" y="0"/>
                </a:lnTo>
                <a:close/>
              </a:path>
            </a:pathLst>
          </a:custGeom>
          <a:solidFill>
            <a:srgbClr val="00A650"/>
          </a:solidFill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/>
          </a:p>
        </p:txBody>
      </p:sp>
      <p:grpSp>
        <p:nvGrpSpPr>
          <p:cNvPr id="2" name="object 13"/>
          <p:cNvGrpSpPr>
            <a:grpSpLocks/>
          </p:cNvGrpSpPr>
          <p:nvPr/>
        </p:nvGrpSpPr>
        <p:grpSpPr bwMode="auto">
          <a:xfrm>
            <a:off x="327025" y="2381747"/>
            <a:ext cx="1916112" cy="2860675"/>
            <a:chOff x="377244" y="1199601"/>
            <a:chExt cx="906780" cy="1353820"/>
          </a:xfrm>
        </p:grpSpPr>
        <p:sp>
          <p:nvSpPr>
            <p:cNvPr id="51212" name="object 14"/>
            <p:cNvSpPr>
              <a:spLocks noChangeArrowheads="1"/>
            </p:cNvSpPr>
            <p:nvPr/>
          </p:nvSpPr>
          <p:spPr bwMode="auto">
            <a:xfrm>
              <a:off x="377240" y="1303972"/>
              <a:ext cx="906780" cy="1249680"/>
            </a:xfrm>
            <a:custGeom>
              <a:avLst/>
              <a:gdLst>
                <a:gd name="T0" fmla="*/ 0 w 906780"/>
                <a:gd name="T1" fmla="*/ 0 h 1249680"/>
                <a:gd name="T2" fmla="*/ 906780 w 906780"/>
                <a:gd name="T3" fmla="*/ 1249680 h 1249680"/>
              </a:gdLst>
              <a:ahLst/>
              <a:cxnLst>
                <a:cxn ang="0">
                  <a:pos x="127190" y="102743"/>
                </a:cxn>
                <a:cxn ang="0">
                  <a:pos x="176110" y="937691"/>
                </a:cxn>
                <a:cxn ang="0">
                  <a:pos x="699592" y="417474"/>
                </a:cxn>
                <a:cxn ang="0">
                  <a:pos x="334302" y="466407"/>
                </a:cxn>
                <a:cxn ang="0">
                  <a:pos x="699592" y="417474"/>
                </a:cxn>
                <a:cxn ang="0">
                  <a:pos x="102730" y="1095870"/>
                </a:cxn>
                <a:cxn ang="0">
                  <a:pos x="882230" y="1144803"/>
                </a:cxn>
                <a:cxn ang="0">
                  <a:pos x="906691" y="0"/>
                </a:cxn>
                <a:cxn ang="0">
                  <a:pos x="752589" y="48933"/>
                </a:cxn>
                <a:cxn ang="0">
                  <a:pos x="857770" y="963790"/>
                </a:cxn>
                <a:cxn ang="0">
                  <a:pos x="849642" y="983373"/>
                </a:cxn>
                <a:cxn ang="0">
                  <a:pos x="830046" y="991501"/>
                </a:cxn>
                <a:cxn ang="0">
                  <a:pos x="69392" y="991844"/>
                </a:cxn>
                <a:cxn ang="0">
                  <a:pos x="55499" y="994498"/>
                </a:cxn>
                <a:cxn ang="0">
                  <a:pos x="48907" y="76657"/>
                </a:cxn>
                <a:cxn ang="0">
                  <a:pos x="57035" y="57061"/>
                </a:cxn>
                <a:cxn ang="0">
                  <a:pos x="76631" y="48933"/>
                </a:cxn>
                <a:cxn ang="0">
                  <a:pos x="517753" y="0"/>
                </a:cxn>
                <a:cxn ang="0">
                  <a:pos x="46837" y="6032"/>
                </a:cxn>
                <a:cxn ang="0">
                  <a:pos x="6032" y="46850"/>
                </a:cxn>
                <a:cxn ang="0">
                  <a:pos x="0" y="1172527"/>
                </a:cxn>
                <a:cxn ang="0">
                  <a:pos x="22466" y="1226693"/>
                </a:cxn>
                <a:cxn ang="0">
                  <a:pos x="76631" y="1249172"/>
                </a:cxn>
                <a:cxn ang="0">
                  <a:pos x="882230" y="1200238"/>
                </a:cxn>
                <a:cxn ang="0">
                  <a:pos x="65849" y="1198067"/>
                </a:cxn>
                <a:cxn ang="0">
                  <a:pos x="51092" y="1183309"/>
                </a:cxn>
                <a:cxn ang="0">
                  <a:pos x="48907" y="1068158"/>
                </a:cxn>
                <a:cxn ang="0">
                  <a:pos x="57035" y="1048562"/>
                </a:cxn>
                <a:cxn ang="0">
                  <a:pos x="76631" y="1040434"/>
                </a:cxn>
                <a:cxn ang="0">
                  <a:pos x="859853" y="1034402"/>
                </a:cxn>
                <a:cxn ang="0">
                  <a:pos x="900658" y="993597"/>
                </a:cxn>
                <a:cxn ang="0">
                  <a:pos x="906691" y="0"/>
                </a:cxn>
              </a:cxnLst>
              <a:rect l="T0" t="T1" r="T2" b="T3"/>
              <a:pathLst>
                <a:path w="906780" h="1249680">
                  <a:moveTo>
                    <a:pt x="176110" y="102743"/>
                  </a:moveTo>
                  <a:lnTo>
                    <a:pt x="127190" y="102743"/>
                  </a:lnTo>
                  <a:lnTo>
                    <a:pt x="127190" y="937691"/>
                  </a:lnTo>
                  <a:lnTo>
                    <a:pt x="176110" y="937691"/>
                  </a:lnTo>
                  <a:lnTo>
                    <a:pt x="176110" y="102743"/>
                  </a:lnTo>
                  <a:close/>
                </a:path>
                <a:path w="906780" h="1249680">
                  <a:moveTo>
                    <a:pt x="699592" y="417474"/>
                  </a:moveTo>
                  <a:lnTo>
                    <a:pt x="334302" y="417474"/>
                  </a:lnTo>
                  <a:lnTo>
                    <a:pt x="334302" y="466407"/>
                  </a:lnTo>
                  <a:lnTo>
                    <a:pt x="699592" y="466407"/>
                  </a:lnTo>
                  <a:lnTo>
                    <a:pt x="699592" y="417474"/>
                  </a:lnTo>
                  <a:close/>
                </a:path>
                <a:path w="906780" h="1249680">
                  <a:moveTo>
                    <a:pt x="882230" y="1095870"/>
                  </a:moveTo>
                  <a:lnTo>
                    <a:pt x="102730" y="1095870"/>
                  </a:lnTo>
                  <a:lnTo>
                    <a:pt x="102730" y="1144803"/>
                  </a:lnTo>
                  <a:lnTo>
                    <a:pt x="882230" y="1144803"/>
                  </a:lnTo>
                  <a:lnTo>
                    <a:pt x="882230" y="1095870"/>
                  </a:lnTo>
                  <a:close/>
                </a:path>
                <a:path w="906780" h="1249680">
                  <a:moveTo>
                    <a:pt x="906691" y="0"/>
                  </a:moveTo>
                  <a:lnTo>
                    <a:pt x="752589" y="0"/>
                  </a:lnTo>
                  <a:lnTo>
                    <a:pt x="752589" y="48933"/>
                  </a:lnTo>
                  <a:lnTo>
                    <a:pt x="857770" y="48933"/>
                  </a:lnTo>
                  <a:lnTo>
                    <a:pt x="857770" y="963790"/>
                  </a:lnTo>
                  <a:lnTo>
                    <a:pt x="855586" y="974559"/>
                  </a:lnTo>
                  <a:lnTo>
                    <a:pt x="849642" y="983373"/>
                  </a:lnTo>
                  <a:lnTo>
                    <a:pt x="840828" y="989317"/>
                  </a:lnTo>
                  <a:lnTo>
                    <a:pt x="830046" y="991501"/>
                  </a:lnTo>
                  <a:lnTo>
                    <a:pt x="76631" y="991501"/>
                  </a:lnTo>
                  <a:lnTo>
                    <a:pt x="69392" y="991844"/>
                  </a:lnTo>
                  <a:lnTo>
                    <a:pt x="62344" y="992860"/>
                  </a:lnTo>
                  <a:lnTo>
                    <a:pt x="55499" y="994498"/>
                  </a:lnTo>
                  <a:lnTo>
                    <a:pt x="48907" y="996721"/>
                  </a:lnTo>
                  <a:lnTo>
                    <a:pt x="48907" y="76657"/>
                  </a:lnTo>
                  <a:lnTo>
                    <a:pt x="51092" y="65874"/>
                  </a:lnTo>
                  <a:lnTo>
                    <a:pt x="57035" y="57061"/>
                  </a:lnTo>
                  <a:lnTo>
                    <a:pt x="65849" y="51117"/>
                  </a:lnTo>
                  <a:lnTo>
                    <a:pt x="76631" y="48933"/>
                  </a:lnTo>
                  <a:lnTo>
                    <a:pt x="517753" y="48933"/>
                  </a:lnTo>
                  <a:lnTo>
                    <a:pt x="517753" y="0"/>
                  </a:lnTo>
                  <a:lnTo>
                    <a:pt x="76631" y="0"/>
                  </a:lnTo>
                  <a:lnTo>
                    <a:pt x="46837" y="6032"/>
                  </a:lnTo>
                  <a:lnTo>
                    <a:pt x="22466" y="22479"/>
                  </a:lnTo>
                  <a:lnTo>
                    <a:pt x="6032" y="46850"/>
                  </a:lnTo>
                  <a:lnTo>
                    <a:pt x="0" y="76657"/>
                  </a:lnTo>
                  <a:lnTo>
                    <a:pt x="0" y="1172527"/>
                  </a:lnTo>
                  <a:lnTo>
                    <a:pt x="6032" y="1202334"/>
                  </a:lnTo>
                  <a:lnTo>
                    <a:pt x="22466" y="1226693"/>
                  </a:lnTo>
                  <a:lnTo>
                    <a:pt x="46837" y="1243139"/>
                  </a:lnTo>
                  <a:lnTo>
                    <a:pt x="76631" y="1249172"/>
                  </a:lnTo>
                  <a:lnTo>
                    <a:pt x="882230" y="1249172"/>
                  </a:lnTo>
                  <a:lnTo>
                    <a:pt x="882230" y="1200238"/>
                  </a:lnTo>
                  <a:lnTo>
                    <a:pt x="76631" y="1200238"/>
                  </a:lnTo>
                  <a:lnTo>
                    <a:pt x="65849" y="1198067"/>
                  </a:lnTo>
                  <a:lnTo>
                    <a:pt x="57035" y="1192110"/>
                  </a:lnTo>
                  <a:lnTo>
                    <a:pt x="51092" y="1183309"/>
                  </a:lnTo>
                  <a:lnTo>
                    <a:pt x="48907" y="1172527"/>
                  </a:lnTo>
                  <a:lnTo>
                    <a:pt x="48907" y="1068158"/>
                  </a:lnTo>
                  <a:lnTo>
                    <a:pt x="51092" y="1057376"/>
                  </a:lnTo>
                  <a:lnTo>
                    <a:pt x="57035" y="1048562"/>
                  </a:lnTo>
                  <a:lnTo>
                    <a:pt x="65849" y="1042619"/>
                  </a:lnTo>
                  <a:lnTo>
                    <a:pt x="76631" y="1040434"/>
                  </a:lnTo>
                  <a:lnTo>
                    <a:pt x="830046" y="1040434"/>
                  </a:lnTo>
                  <a:lnTo>
                    <a:pt x="859853" y="1034402"/>
                  </a:lnTo>
                  <a:lnTo>
                    <a:pt x="884224" y="1017968"/>
                  </a:lnTo>
                  <a:lnTo>
                    <a:pt x="900658" y="993597"/>
                  </a:lnTo>
                  <a:lnTo>
                    <a:pt x="906691" y="963790"/>
                  </a:lnTo>
                  <a:lnTo>
                    <a:pt x="906691" y="0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1213" name="object 15"/>
            <p:cNvSpPr>
              <a:spLocks noChangeArrowheads="1"/>
            </p:cNvSpPr>
            <p:nvPr/>
          </p:nvSpPr>
          <p:spPr bwMode="auto">
            <a:xfrm>
              <a:off x="660984" y="1199603"/>
              <a:ext cx="492759" cy="1014730"/>
            </a:xfrm>
            <a:custGeom>
              <a:avLst/>
              <a:gdLst>
                <a:gd name="T0" fmla="*/ 0 w 492759"/>
                <a:gd name="T1" fmla="*/ 0 h 1014730"/>
                <a:gd name="T2" fmla="*/ 492759 w 492759"/>
                <a:gd name="T3" fmla="*/ 1014730 h 1014730"/>
              </a:gdLst>
              <a:ahLst/>
              <a:cxnLst>
                <a:cxn ang="0">
                  <a:pos x="154927" y="965415"/>
                </a:cxn>
                <a:cxn ang="0">
                  <a:pos x="102743" y="965415"/>
                </a:cxn>
                <a:cxn ang="0">
                  <a:pos x="102743" y="1014349"/>
                </a:cxn>
                <a:cxn ang="0">
                  <a:pos x="154927" y="1014349"/>
                </a:cxn>
                <a:cxn ang="0">
                  <a:pos x="154927" y="965415"/>
                </a:cxn>
                <a:cxn ang="0">
                  <a:pos x="259295" y="965415"/>
                </a:cxn>
                <a:cxn ang="0">
                  <a:pos x="207111" y="965415"/>
                </a:cxn>
                <a:cxn ang="0">
                  <a:pos x="207111" y="1014349"/>
                </a:cxn>
                <a:cxn ang="0">
                  <a:pos x="259295" y="1014349"/>
                </a:cxn>
                <a:cxn ang="0">
                  <a:pos x="259295" y="965415"/>
                </a:cxn>
                <a:cxn ang="0">
                  <a:pos x="363664" y="965415"/>
                </a:cxn>
                <a:cxn ang="0">
                  <a:pos x="311480" y="965415"/>
                </a:cxn>
                <a:cxn ang="0">
                  <a:pos x="311480" y="1014349"/>
                </a:cxn>
                <a:cxn ang="0">
                  <a:pos x="363664" y="1014349"/>
                </a:cxn>
                <a:cxn ang="0">
                  <a:pos x="363664" y="965415"/>
                </a:cxn>
                <a:cxn ang="0">
                  <a:pos x="466394" y="313105"/>
                </a:cxn>
                <a:cxn ang="0">
                  <a:pos x="0" y="313105"/>
                </a:cxn>
                <a:cxn ang="0">
                  <a:pos x="0" y="466407"/>
                </a:cxn>
                <a:cxn ang="0">
                  <a:pos x="466394" y="466407"/>
                </a:cxn>
                <a:cxn ang="0">
                  <a:pos x="466394" y="313105"/>
                </a:cxn>
                <a:cxn ang="0">
                  <a:pos x="492493" y="50558"/>
                </a:cxn>
                <a:cxn ang="0">
                  <a:pos x="488518" y="30899"/>
                </a:cxn>
                <a:cxn ang="0">
                  <a:pos x="477672" y="14820"/>
                </a:cxn>
                <a:cxn ang="0">
                  <a:pos x="461594" y="3987"/>
                </a:cxn>
                <a:cxn ang="0">
                  <a:pos x="441934" y="0"/>
                </a:cxn>
                <a:cxn ang="0">
                  <a:pos x="337566" y="0"/>
                </a:cxn>
                <a:cxn ang="0">
                  <a:pos x="317906" y="3987"/>
                </a:cxn>
                <a:cxn ang="0">
                  <a:pos x="301840" y="14820"/>
                </a:cxn>
                <a:cxn ang="0">
                  <a:pos x="290995" y="30899"/>
                </a:cxn>
                <a:cxn ang="0">
                  <a:pos x="287007" y="50558"/>
                </a:cxn>
                <a:cxn ang="0">
                  <a:pos x="287007" y="257670"/>
                </a:cxn>
                <a:cxn ang="0">
                  <a:pos x="492493" y="257670"/>
                </a:cxn>
                <a:cxn ang="0">
                  <a:pos x="492493" y="50558"/>
                </a:cxn>
              </a:cxnLst>
              <a:rect l="T0" t="T1" r="T2" b="T3"/>
              <a:pathLst>
                <a:path w="492759" h="1014730">
                  <a:moveTo>
                    <a:pt x="154927" y="965415"/>
                  </a:moveTo>
                  <a:lnTo>
                    <a:pt x="102743" y="965415"/>
                  </a:lnTo>
                  <a:lnTo>
                    <a:pt x="102743" y="1014349"/>
                  </a:lnTo>
                  <a:lnTo>
                    <a:pt x="154927" y="1014349"/>
                  </a:lnTo>
                  <a:lnTo>
                    <a:pt x="154927" y="965415"/>
                  </a:lnTo>
                  <a:close/>
                </a:path>
                <a:path w="492759" h="1014730">
                  <a:moveTo>
                    <a:pt x="259295" y="965415"/>
                  </a:moveTo>
                  <a:lnTo>
                    <a:pt x="207111" y="965415"/>
                  </a:lnTo>
                  <a:lnTo>
                    <a:pt x="207111" y="1014349"/>
                  </a:lnTo>
                  <a:lnTo>
                    <a:pt x="259295" y="1014349"/>
                  </a:lnTo>
                  <a:lnTo>
                    <a:pt x="259295" y="965415"/>
                  </a:lnTo>
                  <a:close/>
                </a:path>
                <a:path w="492759" h="1014730">
                  <a:moveTo>
                    <a:pt x="363664" y="965415"/>
                  </a:moveTo>
                  <a:lnTo>
                    <a:pt x="311480" y="965415"/>
                  </a:lnTo>
                  <a:lnTo>
                    <a:pt x="311480" y="1014349"/>
                  </a:lnTo>
                  <a:lnTo>
                    <a:pt x="363664" y="1014349"/>
                  </a:lnTo>
                  <a:lnTo>
                    <a:pt x="363664" y="965415"/>
                  </a:lnTo>
                  <a:close/>
                </a:path>
                <a:path w="492759" h="1014730">
                  <a:moveTo>
                    <a:pt x="466394" y="313105"/>
                  </a:moveTo>
                  <a:lnTo>
                    <a:pt x="0" y="313105"/>
                  </a:lnTo>
                  <a:lnTo>
                    <a:pt x="0" y="466407"/>
                  </a:lnTo>
                  <a:lnTo>
                    <a:pt x="466394" y="466407"/>
                  </a:lnTo>
                  <a:lnTo>
                    <a:pt x="466394" y="313105"/>
                  </a:lnTo>
                  <a:close/>
                </a:path>
                <a:path w="492759" h="1014730">
                  <a:moveTo>
                    <a:pt x="492493" y="50558"/>
                  </a:moveTo>
                  <a:lnTo>
                    <a:pt x="488518" y="30899"/>
                  </a:lnTo>
                  <a:lnTo>
                    <a:pt x="477672" y="14820"/>
                  </a:lnTo>
                  <a:lnTo>
                    <a:pt x="461594" y="3987"/>
                  </a:lnTo>
                  <a:lnTo>
                    <a:pt x="441934" y="0"/>
                  </a:lnTo>
                  <a:lnTo>
                    <a:pt x="337566" y="0"/>
                  </a:lnTo>
                  <a:lnTo>
                    <a:pt x="317906" y="3987"/>
                  </a:lnTo>
                  <a:lnTo>
                    <a:pt x="301840" y="14820"/>
                  </a:lnTo>
                  <a:lnTo>
                    <a:pt x="290995" y="30899"/>
                  </a:lnTo>
                  <a:lnTo>
                    <a:pt x="287007" y="50558"/>
                  </a:lnTo>
                  <a:lnTo>
                    <a:pt x="287007" y="257670"/>
                  </a:lnTo>
                  <a:lnTo>
                    <a:pt x="492493" y="257670"/>
                  </a:lnTo>
                  <a:lnTo>
                    <a:pt x="492493" y="50558"/>
                  </a:lnTo>
                  <a:close/>
                </a:path>
              </a:pathLst>
            </a:custGeom>
            <a:solidFill>
              <a:srgbClr val="0095DA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/>
            </a:p>
          </p:txBody>
        </p:sp>
      </p:grpSp>
      <p:grpSp>
        <p:nvGrpSpPr>
          <p:cNvPr id="3" name="object 16"/>
          <p:cNvGrpSpPr>
            <a:grpSpLocks/>
          </p:cNvGrpSpPr>
          <p:nvPr/>
        </p:nvGrpSpPr>
        <p:grpSpPr bwMode="auto">
          <a:xfrm>
            <a:off x="327017" y="5593629"/>
            <a:ext cx="2206625" cy="488950"/>
            <a:chOff x="320975" y="2634669"/>
            <a:chExt cx="1043940" cy="231775"/>
          </a:xfrm>
        </p:grpSpPr>
        <p:sp>
          <p:nvSpPr>
            <p:cNvPr id="51210" name="object 17"/>
            <p:cNvSpPr>
              <a:spLocks noChangeArrowheads="1"/>
            </p:cNvSpPr>
            <p:nvPr/>
          </p:nvSpPr>
          <p:spPr bwMode="auto">
            <a:xfrm>
              <a:off x="320975" y="2634669"/>
              <a:ext cx="1043940" cy="231775"/>
            </a:xfrm>
            <a:custGeom>
              <a:avLst/>
              <a:gdLst>
                <a:gd name="T0" fmla="*/ 0 w 1043940"/>
                <a:gd name="T1" fmla="*/ 0 h 231775"/>
                <a:gd name="T2" fmla="*/ 1043940 w 1043940"/>
                <a:gd name="T3" fmla="*/ 231775 h 231775"/>
              </a:gdLst>
              <a:ahLst/>
              <a:cxnLst>
                <a:cxn ang="0">
                  <a:pos x="989877" y="0"/>
                </a:cxn>
                <a:cxn ang="0">
                  <a:pos x="652305" y="0"/>
                </a:cxn>
                <a:cxn ang="0">
                  <a:pos x="652305" y="48930"/>
                </a:cxn>
                <a:cxn ang="0">
                  <a:pos x="940956" y="48930"/>
                </a:cxn>
                <a:cxn ang="0">
                  <a:pos x="940956" y="78277"/>
                </a:cxn>
                <a:cxn ang="0">
                  <a:pos x="94233" y="78277"/>
                </a:cxn>
                <a:cxn ang="0">
                  <a:pos x="42052" y="130463"/>
                </a:cxn>
                <a:cxn ang="0">
                  <a:pos x="0" y="130463"/>
                </a:cxn>
                <a:cxn ang="0">
                  <a:pos x="0" y="179391"/>
                </a:cxn>
                <a:cxn ang="0">
                  <a:pos x="42052" y="179391"/>
                </a:cxn>
                <a:cxn ang="0">
                  <a:pos x="94233" y="231576"/>
                </a:cxn>
                <a:cxn ang="0">
                  <a:pos x="678394" y="231576"/>
                </a:cxn>
                <a:cxn ang="0">
                  <a:pos x="678394" y="182648"/>
                </a:cxn>
                <a:cxn ang="0">
                  <a:pos x="114505" y="182648"/>
                </a:cxn>
                <a:cxn ang="0">
                  <a:pos x="86770" y="154926"/>
                </a:cxn>
                <a:cxn ang="0">
                  <a:pos x="114505" y="127209"/>
                </a:cxn>
                <a:cxn ang="0">
                  <a:pos x="989877" y="127209"/>
                </a:cxn>
                <a:cxn ang="0">
                  <a:pos x="989877" y="0"/>
                </a:cxn>
                <a:cxn ang="0">
                  <a:pos x="781138" y="127209"/>
                </a:cxn>
                <a:cxn ang="0">
                  <a:pos x="732210" y="127209"/>
                </a:cxn>
                <a:cxn ang="0">
                  <a:pos x="732210" y="231576"/>
                </a:cxn>
                <a:cxn ang="0">
                  <a:pos x="989877" y="231576"/>
                </a:cxn>
                <a:cxn ang="0">
                  <a:pos x="989877" y="182648"/>
                </a:cxn>
                <a:cxn ang="0">
                  <a:pos x="781138" y="182648"/>
                </a:cxn>
                <a:cxn ang="0">
                  <a:pos x="781138" y="127209"/>
                </a:cxn>
                <a:cxn ang="0">
                  <a:pos x="259293" y="127209"/>
                </a:cxn>
                <a:cxn ang="0">
                  <a:pos x="210366" y="127209"/>
                </a:cxn>
                <a:cxn ang="0">
                  <a:pos x="210366" y="182648"/>
                </a:cxn>
                <a:cxn ang="0">
                  <a:pos x="259293" y="182648"/>
                </a:cxn>
                <a:cxn ang="0">
                  <a:pos x="259293" y="127209"/>
                </a:cxn>
                <a:cxn ang="0">
                  <a:pos x="989877" y="127209"/>
                </a:cxn>
                <a:cxn ang="0">
                  <a:pos x="940956" y="127209"/>
                </a:cxn>
                <a:cxn ang="0">
                  <a:pos x="940956" y="182648"/>
                </a:cxn>
                <a:cxn ang="0">
                  <a:pos x="989877" y="182648"/>
                </a:cxn>
                <a:cxn ang="0">
                  <a:pos x="989877" y="179391"/>
                </a:cxn>
                <a:cxn ang="0">
                  <a:pos x="1043687" y="179391"/>
                </a:cxn>
                <a:cxn ang="0">
                  <a:pos x="1043687" y="130463"/>
                </a:cxn>
                <a:cxn ang="0">
                  <a:pos x="989877" y="130463"/>
                </a:cxn>
                <a:cxn ang="0">
                  <a:pos x="989877" y="127209"/>
                </a:cxn>
              </a:cxnLst>
              <a:rect l="T0" t="T1" r="T2" b="T3"/>
              <a:pathLst>
                <a:path w="1043940" h="231775">
                  <a:moveTo>
                    <a:pt x="989877" y="0"/>
                  </a:moveTo>
                  <a:lnTo>
                    <a:pt x="652305" y="0"/>
                  </a:lnTo>
                  <a:lnTo>
                    <a:pt x="652305" y="48930"/>
                  </a:lnTo>
                  <a:lnTo>
                    <a:pt x="940956" y="48930"/>
                  </a:lnTo>
                  <a:lnTo>
                    <a:pt x="940956" y="78277"/>
                  </a:lnTo>
                  <a:lnTo>
                    <a:pt x="94233" y="78277"/>
                  </a:lnTo>
                  <a:lnTo>
                    <a:pt x="42052" y="130463"/>
                  </a:lnTo>
                  <a:lnTo>
                    <a:pt x="0" y="130463"/>
                  </a:lnTo>
                  <a:lnTo>
                    <a:pt x="0" y="179391"/>
                  </a:lnTo>
                  <a:lnTo>
                    <a:pt x="42052" y="179391"/>
                  </a:lnTo>
                  <a:lnTo>
                    <a:pt x="94233" y="231576"/>
                  </a:lnTo>
                  <a:lnTo>
                    <a:pt x="678394" y="231576"/>
                  </a:lnTo>
                  <a:lnTo>
                    <a:pt x="678394" y="182648"/>
                  </a:lnTo>
                  <a:lnTo>
                    <a:pt x="114505" y="182648"/>
                  </a:lnTo>
                  <a:lnTo>
                    <a:pt x="86770" y="154926"/>
                  </a:lnTo>
                  <a:lnTo>
                    <a:pt x="114505" y="127209"/>
                  </a:lnTo>
                  <a:lnTo>
                    <a:pt x="989877" y="127209"/>
                  </a:lnTo>
                  <a:lnTo>
                    <a:pt x="989877" y="0"/>
                  </a:lnTo>
                  <a:close/>
                </a:path>
                <a:path w="1043940" h="231775">
                  <a:moveTo>
                    <a:pt x="781138" y="127209"/>
                  </a:moveTo>
                  <a:lnTo>
                    <a:pt x="732210" y="127209"/>
                  </a:lnTo>
                  <a:lnTo>
                    <a:pt x="732210" y="231576"/>
                  </a:lnTo>
                  <a:lnTo>
                    <a:pt x="989877" y="231576"/>
                  </a:lnTo>
                  <a:lnTo>
                    <a:pt x="989877" y="182648"/>
                  </a:lnTo>
                  <a:lnTo>
                    <a:pt x="781138" y="182648"/>
                  </a:lnTo>
                  <a:lnTo>
                    <a:pt x="781138" y="127209"/>
                  </a:lnTo>
                  <a:close/>
                </a:path>
                <a:path w="1043940" h="231775">
                  <a:moveTo>
                    <a:pt x="259293" y="127209"/>
                  </a:moveTo>
                  <a:lnTo>
                    <a:pt x="210366" y="127209"/>
                  </a:lnTo>
                  <a:lnTo>
                    <a:pt x="210366" y="182648"/>
                  </a:lnTo>
                  <a:lnTo>
                    <a:pt x="259293" y="182648"/>
                  </a:lnTo>
                  <a:lnTo>
                    <a:pt x="259293" y="127209"/>
                  </a:lnTo>
                  <a:close/>
                </a:path>
                <a:path w="1043940" h="231775">
                  <a:moveTo>
                    <a:pt x="989877" y="127209"/>
                  </a:moveTo>
                  <a:lnTo>
                    <a:pt x="940956" y="127209"/>
                  </a:lnTo>
                  <a:lnTo>
                    <a:pt x="940956" y="182648"/>
                  </a:lnTo>
                  <a:lnTo>
                    <a:pt x="989877" y="182648"/>
                  </a:lnTo>
                  <a:lnTo>
                    <a:pt x="989877" y="179391"/>
                  </a:lnTo>
                  <a:lnTo>
                    <a:pt x="1043687" y="179391"/>
                  </a:lnTo>
                  <a:lnTo>
                    <a:pt x="1043687" y="130463"/>
                  </a:lnTo>
                  <a:lnTo>
                    <a:pt x="989877" y="130463"/>
                  </a:lnTo>
                  <a:lnTo>
                    <a:pt x="989877" y="127209"/>
                  </a:lnTo>
                  <a:close/>
                </a:path>
              </a:pathLst>
            </a:custGeom>
            <a:solidFill>
              <a:srgbClr val="58595B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51211" name="object 18"/>
            <p:cNvSpPr>
              <a:spLocks noChangeArrowheads="1"/>
            </p:cNvSpPr>
            <p:nvPr/>
          </p:nvSpPr>
          <p:spPr bwMode="auto">
            <a:xfrm>
              <a:off x="1053186" y="2712947"/>
              <a:ext cx="257810" cy="153670"/>
            </a:xfrm>
            <a:custGeom>
              <a:avLst/>
              <a:gdLst>
                <a:gd name="T0" fmla="*/ 0 w 257809"/>
                <a:gd name="T1" fmla="*/ 0 h 153669"/>
                <a:gd name="T2" fmla="*/ 257809 w 257809"/>
                <a:gd name="T3" fmla="*/ 153669 h 153669"/>
              </a:gdLst>
              <a:ahLst/>
              <a:cxnLst>
                <a:cxn ang="0">
                  <a:pos x="257666" y="0"/>
                </a:cxn>
                <a:cxn ang="0">
                  <a:pos x="0" y="0"/>
                </a:cxn>
                <a:cxn ang="0">
                  <a:pos x="0" y="153299"/>
                </a:cxn>
                <a:cxn ang="0">
                  <a:pos x="257666" y="153299"/>
                </a:cxn>
                <a:cxn ang="0">
                  <a:pos x="257666" y="0"/>
                </a:cxn>
              </a:cxnLst>
              <a:rect l="T0" t="T1" r="T2" b="T3"/>
              <a:pathLst>
                <a:path w="257809" h="153669">
                  <a:moveTo>
                    <a:pt x="257666" y="0"/>
                  </a:moveTo>
                  <a:lnTo>
                    <a:pt x="0" y="0"/>
                  </a:lnTo>
                  <a:lnTo>
                    <a:pt x="0" y="153299"/>
                  </a:lnTo>
                  <a:lnTo>
                    <a:pt x="257666" y="153299"/>
                  </a:lnTo>
                  <a:lnTo>
                    <a:pt x="257666" y="0"/>
                  </a:lnTo>
                  <a:close/>
                </a:path>
              </a:pathLst>
            </a:custGeom>
            <a:solidFill>
              <a:srgbClr val="0095DA"/>
            </a:solidFill>
            <a:ln w="9525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endParaRPr lang="ru-RU"/>
            </a:p>
          </p:txBody>
        </p:sp>
      </p:grpSp>
      <p:sp>
        <p:nvSpPr>
          <p:cNvPr id="21" name="Заголовок 1"/>
          <p:cNvSpPr txBox="1">
            <a:spLocks/>
          </p:cNvSpPr>
          <p:nvPr/>
        </p:nvSpPr>
        <p:spPr>
          <a:xfrm>
            <a:off x="2431685" y="1267954"/>
            <a:ext cx="9395983" cy="4237038"/>
          </a:xfrm>
          <a:prstGeom prst="rect">
            <a:avLst/>
          </a:prstGeom>
        </p:spPr>
        <p:txBody>
          <a:bodyPr lIns="91438" tIns="45719" rIns="91438" bIns="45719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742950" indent="-742950" algn="just">
              <a:buFontTx/>
              <a:buAutoNum type="arabicPeriod"/>
            </a:pP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Darslikning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78- 81-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sahifalaridagi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smtClean="0">
                <a:latin typeface="Arial"/>
                <a:cs typeface="Arial"/>
              </a:rPr>
              <a:t>34-35-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§ “</a:t>
            </a:r>
            <a:r>
              <a:rPr lang="en-US" sz="3600" b="1" dirty="0" err="1" smtClean="0">
                <a:latin typeface="Arial" pitchFamily="34" charset="0"/>
                <a:cs typeface="Arial" pitchFamily="34" charset="0"/>
              </a:rPr>
              <a:t>Okeaniya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. </a:t>
            </a:r>
            <a:r>
              <a:rPr lang="en-US" sz="3600" b="1" dirty="0" err="1" smtClean="0">
                <a:latin typeface="Arial"/>
                <a:cs typeface="Arial"/>
              </a:rPr>
              <a:t>Iqlimi</a:t>
            </a:r>
            <a:r>
              <a:rPr lang="en-US" sz="3600" b="1" dirty="0">
                <a:latin typeface="Arial"/>
                <a:cs typeface="Arial"/>
              </a:rPr>
              <a:t>, </a:t>
            </a:r>
            <a:r>
              <a:rPr lang="en-US" sz="3600" b="1" dirty="0" err="1" smtClean="0">
                <a:latin typeface="Arial"/>
                <a:cs typeface="Arial"/>
              </a:rPr>
              <a:t>tabiat</a:t>
            </a:r>
            <a:r>
              <a:rPr lang="en-US" sz="3600" b="1" dirty="0" smtClean="0">
                <a:latin typeface="Arial"/>
                <a:cs typeface="Arial"/>
              </a:rPr>
              <a:t> </a:t>
            </a:r>
            <a:r>
              <a:rPr lang="en-US" sz="3600" b="1" dirty="0" err="1" smtClean="0">
                <a:latin typeface="Arial"/>
                <a:cs typeface="Arial"/>
              </a:rPr>
              <a:t>zonalari</a:t>
            </a:r>
            <a:r>
              <a:rPr lang="en-US" sz="3600" b="1" dirty="0" smtClean="0">
                <a:latin typeface="Arial"/>
                <a:cs typeface="Arial"/>
              </a:rPr>
              <a:t> </a:t>
            </a:r>
            <a:r>
              <a:rPr lang="en-US" sz="3600" b="1" dirty="0" err="1" smtClean="0">
                <a:latin typeface="Arial"/>
                <a:cs typeface="Arial"/>
              </a:rPr>
              <a:t>va</a:t>
            </a:r>
            <a:r>
              <a:rPr lang="en-US" sz="3600" b="1" dirty="0" smtClean="0">
                <a:latin typeface="Arial"/>
                <a:cs typeface="Arial"/>
              </a:rPr>
              <a:t> </a:t>
            </a:r>
            <a:r>
              <a:rPr lang="en-US" sz="3600" b="1" dirty="0" err="1" smtClean="0">
                <a:latin typeface="Arial"/>
                <a:cs typeface="Arial"/>
              </a:rPr>
              <a:t>aholisi</a:t>
            </a:r>
            <a:r>
              <a:rPr lang="es-ES" sz="3600" dirty="0" smtClean="0">
                <a:latin typeface="Arial" pitchFamily="34" charset="0"/>
                <a:cs typeface="Arial" pitchFamily="34" charset="0"/>
              </a:rPr>
              <a:t>”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mavzularini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o‘qish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va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savollarga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javob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yozish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742950" indent="-742950" algn="just">
              <a:buAutoNum type="arabicPeriod"/>
            </a:pP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Okeaniyadagi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yirik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orollar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nomini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yozuvsiz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>
                <a:latin typeface="Arial" pitchFamily="34" charset="0"/>
                <a:cs typeface="Arial" pitchFamily="34" charset="0"/>
              </a:rPr>
              <a:t>xaritaga</a:t>
            </a:r>
            <a:r>
              <a:rPr lang="en-US" sz="3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dirty="0" err="1" smtClean="0">
                <a:latin typeface="Arial" pitchFamily="34" charset="0"/>
                <a:cs typeface="Arial" pitchFamily="34" charset="0"/>
              </a:rPr>
              <a:t>yozish</a:t>
            </a:r>
            <a:r>
              <a:rPr lang="en-US" sz="3600" dirty="0" smtClean="0">
                <a:latin typeface="Arial" pitchFamily="34" charset="0"/>
                <a:cs typeface="Arial" pitchFamily="34" charset="0"/>
              </a:rPr>
              <a:t>.  </a:t>
            </a:r>
          </a:p>
        </p:txBody>
      </p:sp>
      <p:sp>
        <p:nvSpPr>
          <p:cNvPr id="51208" name="Прямоугольник 22"/>
          <p:cNvSpPr>
            <a:spLocks noChangeArrowheads="1"/>
          </p:cNvSpPr>
          <p:nvPr/>
        </p:nvSpPr>
        <p:spPr bwMode="auto">
          <a:xfrm>
            <a:off x="384969" y="94458"/>
            <a:ext cx="114046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altLang="ru-RU" sz="48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Mustaqil</a:t>
            </a:r>
            <a:r>
              <a:rPr lang="en-US" altLang="ru-RU" sz="4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48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bajarish</a:t>
            </a:r>
            <a:r>
              <a:rPr lang="en-US" altLang="ru-RU" sz="4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48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uchun</a:t>
            </a:r>
            <a:r>
              <a:rPr lang="en-US" altLang="ru-RU" sz="4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ru-RU" sz="4800" b="1" dirty="0" err="1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topshiriqlar</a:t>
            </a:r>
            <a:r>
              <a:rPr lang="en-US" altLang="ru-RU" sz="4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altLang="ru-RU" sz="4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99331" y="4013074"/>
            <a:ext cx="1564068" cy="15920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4527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7405</TotalTime>
  <Words>940</Words>
  <Application>Microsoft Office PowerPoint</Application>
  <PresentationFormat>Широкоэкранный</PresentationFormat>
  <Paragraphs>126</Paragraphs>
  <Slides>41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7" baseType="lpstr">
      <vt:lpstr>Arial</vt:lpstr>
      <vt:lpstr>Calibri</vt:lpstr>
      <vt:lpstr>Calibri Light</vt:lpstr>
      <vt:lpstr>Times New Roman</vt:lpstr>
      <vt:lpstr>Тема Office</vt:lpstr>
      <vt:lpstr>Image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Yevrosiyo hududining tabiiy geografik o‘lkalarga bo‘linishi</dc:title>
  <dc:creator>Admin</dc:creator>
  <cp:lastModifiedBy>User</cp:lastModifiedBy>
  <cp:revision>1390</cp:revision>
  <dcterms:created xsi:type="dcterms:W3CDTF">2020-04-09T12:18:10Z</dcterms:created>
  <dcterms:modified xsi:type="dcterms:W3CDTF">2020-12-21T08:50:15Z</dcterms:modified>
</cp:coreProperties>
</file>