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00" r:id="rId2"/>
    <p:sldId id="418" r:id="rId3"/>
    <p:sldId id="568" r:id="rId4"/>
    <p:sldId id="578" r:id="rId5"/>
    <p:sldId id="607" r:id="rId6"/>
    <p:sldId id="608" r:id="rId7"/>
    <p:sldId id="609" r:id="rId8"/>
    <p:sldId id="614" r:id="rId9"/>
    <p:sldId id="613" r:id="rId10"/>
    <p:sldId id="594" r:id="rId11"/>
    <p:sldId id="637" r:id="rId12"/>
    <p:sldId id="616" r:id="rId13"/>
    <p:sldId id="617" r:id="rId14"/>
    <p:sldId id="623" r:id="rId15"/>
    <p:sldId id="612" r:id="rId16"/>
    <p:sldId id="618" r:id="rId17"/>
    <p:sldId id="624" r:id="rId18"/>
    <p:sldId id="595" r:id="rId19"/>
    <p:sldId id="619" r:id="rId20"/>
    <p:sldId id="636" r:id="rId21"/>
    <p:sldId id="596" r:id="rId22"/>
    <p:sldId id="597" r:id="rId23"/>
    <p:sldId id="627" r:id="rId24"/>
    <p:sldId id="634" r:id="rId25"/>
    <p:sldId id="635" r:id="rId26"/>
    <p:sldId id="629" r:id="rId27"/>
    <p:sldId id="628" r:id="rId28"/>
    <p:sldId id="630" r:id="rId29"/>
    <p:sldId id="598" r:id="rId30"/>
    <p:sldId id="599" r:id="rId31"/>
    <p:sldId id="622" r:id="rId32"/>
    <p:sldId id="600" r:id="rId33"/>
    <p:sldId id="537" r:id="rId34"/>
    <p:sldId id="631" r:id="rId35"/>
    <p:sldId id="621" r:id="rId36"/>
    <p:sldId id="632" r:id="rId37"/>
    <p:sldId id="620" r:id="rId38"/>
    <p:sldId id="633" r:id="rId39"/>
    <p:sldId id="487" r:id="rId40"/>
    <p:sldId id="625" r:id="rId41"/>
    <p:sldId id="417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418"/>
            <p14:sldId id="568"/>
            <p14:sldId id="578"/>
            <p14:sldId id="607"/>
            <p14:sldId id="608"/>
            <p14:sldId id="609"/>
            <p14:sldId id="614"/>
            <p14:sldId id="613"/>
            <p14:sldId id="594"/>
            <p14:sldId id="637"/>
            <p14:sldId id="616"/>
            <p14:sldId id="617"/>
            <p14:sldId id="623"/>
            <p14:sldId id="612"/>
            <p14:sldId id="618"/>
            <p14:sldId id="624"/>
            <p14:sldId id="595"/>
            <p14:sldId id="619"/>
            <p14:sldId id="636"/>
            <p14:sldId id="596"/>
            <p14:sldId id="597"/>
            <p14:sldId id="627"/>
            <p14:sldId id="634"/>
            <p14:sldId id="635"/>
            <p14:sldId id="629"/>
            <p14:sldId id="628"/>
            <p14:sldId id="630"/>
            <p14:sldId id="598"/>
            <p14:sldId id="599"/>
            <p14:sldId id="622"/>
            <p14:sldId id="600"/>
            <p14:sldId id="537"/>
            <p14:sldId id="631"/>
            <p14:sldId id="621"/>
            <p14:sldId id="632"/>
            <p14:sldId id="620"/>
            <p14:sldId id="633"/>
            <p14:sldId id="487"/>
            <p14:sldId id="625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C2E"/>
    <a:srgbClr val="000099"/>
    <a:srgbClr val="996633"/>
    <a:srgbClr val="19C139"/>
    <a:srgbClr val="000000"/>
    <a:srgbClr val="0087FE"/>
    <a:srgbClr val="00DBFF"/>
    <a:srgbClr val="0033CC"/>
    <a:srgbClr val="006666"/>
    <a:srgbClr val="A80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83314" autoAdjust="0"/>
  </p:normalViewPr>
  <p:slideViewPr>
    <p:cSldViewPr snapToGrid="0">
      <p:cViewPr varScale="1">
        <p:scale>
          <a:sx n="93" d="100"/>
          <a:sy n="93" d="100"/>
        </p:scale>
        <p:origin x="145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Asosiy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o‘rni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O‘rganilish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tarixi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149C2E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Geologik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tuzilishi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relyefi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foydali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qazilmalari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C3E2A0C7-492D-4F99-9FBD-DB626D169721}">
      <dgm:prSet custT="1"/>
      <dgm:spPr>
        <a:solidFill>
          <a:srgbClr val="149C2E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Iqlimi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/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/>
        </a:p>
      </dgm:t>
    </dgm:pt>
    <dgm:pt modelId="{6B73165C-8E17-4B12-B343-B3E902D0A277}">
      <dgm:prSet custT="1"/>
      <dgm:spPr>
        <a:solidFill>
          <a:srgbClr val="149C2E"/>
        </a:solidFill>
      </dgm:spPr>
      <dgm:t>
        <a:bodyPr/>
        <a:lstStyle/>
        <a:p>
          <a:r>
            <a:rPr lang="en-US" sz="31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/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  <dgm:t>
        <a:bodyPr/>
        <a:lstStyle/>
        <a:p>
          <a:endParaRPr lang="ru-RU"/>
        </a:p>
      </dgm:t>
    </dgm:pt>
    <dgm:pt modelId="{4CBC4C8F-0C14-4FFA-A1EB-68031F2094B5}" type="pres">
      <dgm:prSet presAssocID="{4C2C47F5-6AAC-4341-A3BC-3AF22EB431B0}" presName="cycle" presStyleCnt="0"/>
      <dgm:spPr/>
      <dgm:t>
        <a:bodyPr/>
        <a:lstStyle/>
        <a:p>
          <a:endParaRPr lang="ru-RU"/>
        </a:p>
      </dgm:t>
    </dgm:pt>
    <dgm:pt modelId="{2BE2DDFF-D336-41AD-B2B0-5CA8294810DF}" type="pres">
      <dgm:prSet presAssocID="{4C2C47F5-6AAC-4341-A3BC-3AF22EB431B0}" presName="srcNode" presStyleLbl="node1" presStyleIdx="0" presStyleCnt="6"/>
      <dgm:spPr/>
      <dgm:t>
        <a:bodyPr/>
        <a:lstStyle/>
        <a:p>
          <a:endParaRPr lang="ru-RU"/>
        </a:p>
      </dgm:t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6"/>
      <dgm:spPr/>
      <dgm:t>
        <a:bodyPr/>
        <a:lstStyle/>
        <a:p>
          <a:endParaRPr lang="ru-RU"/>
        </a:p>
      </dgm:t>
    </dgm:pt>
    <dgm:pt modelId="{1F1A7FA3-1418-4703-B01A-F581247AE70C}" type="pres">
      <dgm:prSet presAssocID="{4C2C47F5-6AAC-4341-A3BC-3AF22EB431B0}" presName="dstNode" presStyleLbl="node1" presStyleIdx="0" presStyleCnt="6"/>
      <dgm:spPr/>
      <dgm:t>
        <a:bodyPr/>
        <a:lstStyle/>
        <a:p>
          <a:endParaRPr lang="ru-RU"/>
        </a:p>
      </dgm:t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  <dgm:t>
        <a:bodyPr/>
        <a:lstStyle/>
        <a:p>
          <a:endParaRPr lang="ru-RU"/>
        </a:p>
      </dgm:t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  <dgm:t>
        <a:bodyPr/>
        <a:lstStyle/>
        <a:p>
          <a:endParaRPr lang="ru-RU"/>
        </a:p>
      </dgm:t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  <dgm:t>
        <a:bodyPr/>
        <a:lstStyle/>
        <a:p>
          <a:endParaRPr lang="ru-RU"/>
        </a:p>
      </dgm:t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6" custScaleY="178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  <dgm:t>
        <a:bodyPr/>
        <a:lstStyle/>
        <a:p>
          <a:endParaRPr lang="ru-RU"/>
        </a:p>
      </dgm:t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533CB2-2C18-45DD-B513-29A32E9D9434}" type="pres">
      <dgm:prSet presAssocID="{C3E2A0C7-492D-4F99-9FBD-DB626D169721}" presName="text_5" presStyleLbl="node1" presStyleIdx="4" presStyleCnt="6" custScaleY="96585" custLinFactNeighborX="-721" custLinFactNeighborY="19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A57A2-B99D-4E0E-BD49-FCBDA8D0D652}" type="pres">
      <dgm:prSet presAssocID="{C3E2A0C7-492D-4F99-9FBD-DB626D169721}" presName="accent_5" presStyleCnt="0"/>
      <dgm:spPr/>
      <dgm:t>
        <a:bodyPr/>
        <a:lstStyle/>
        <a:p>
          <a:endParaRPr lang="ru-RU"/>
        </a:p>
      </dgm:t>
    </dgm:pt>
    <dgm:pt modelId="{28C03092-EE96-40C8-9447-915F9EC99FB1}" type="pres">
      <dgm:prSet presAssocID="{C3E2A0C7-492D-4F99-9FBD-DB626D169721}" presName="accentRepeatNode" presStyleLbl="solidFgAcc1" presStyleIdx="4" presStyleCnt="6" custLinFactNeighborX="-8237" custLinFactNeighborY="551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22A-A384-4529-92AD-CB62954A9219}" type="pres">
      <dgm:prSet presAssocID="{6B73165C-8E17-4B12-B343-B3E902D0A277}" presName="accent_6" presStyleCnt="0"/>
      <dgm:spPr/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5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720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2"/>
            <a:ext cx="5303523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2"/>
            <a:ext cx="5303523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B5C0D0-98AA-4D0C-BD28-97717EC394E9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BF5541-150B-466C-844C-F0C59C74672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3328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4.jpeg"/><Relationship Id="rId4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7.jpeg"/><Relationship Id="rId4" Type="http://schemas.openxmlformats.org/officeDocument/2006/relationships/image" Target="../media/image7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1.jpeg"/><Relationship Id="rId7" Type="http://schemas.openxmlformats.org/officeDocument/2006/relationships/image" Target="../media/image19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67335" y="2400610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267335" y="4383511"/>
            <a:ext cx="773730" cy="125361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16255" y="2440629"/>
            <a:ext cx="8545704" cy="3107579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Mavzu</a:t>
            </a:r>
            <a:r>
              <a:rPr sz="4000" b="1" dirty="0" smtClean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Janubiy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Amerika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.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Geografik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o‘rni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o‘rganilish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tarixi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geologik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tuzilishi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, </a:t>
            </a:r>
          </a:p>
          <a:p>
            <a:pPr algn="ctr"/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foydali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qazilmalari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.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Relyefi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. </a:t>
            </a:r>
          </a:p>
          <a:p>
            <a:pPr algn="ctr"/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Iqlimi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va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ichki</a:t>
            </a:r>
            <a:r>
              <a:rPr lang="en-US" sz="40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"/>
                <a:cs typeface="Arial"/>
              </a:rPr>
              <a:t>suvlari</a:t>
            </a:r>
            <a:endParaRPr sz="40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43010" name="Picture 2" descr="GPI: Южная Америка остается одним из самых мирных регионов на планете - ИА  REGN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301" r="8037" b="-301"/>
          <a:stretch/>
        </p:blipFill>
        <p:spPr bwMode="auto">
          <a:xfrm>
            <a:off x="9461959" y="2625598"/>
            <a:ext cx="2415871" cy="238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Kashf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etilishi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3082" y="1346878"/>
            <a:ext cx="81521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242021"/>
                </a:solidFill>
                <a:latin typeface="Arial "/>
              </a:rPr>
              <a:t>   </a:t>
            </a:r>
            <a:r>
              <a:rPr lang="en-US" sz="4000" b="1" dirty="0" err="1" smtClean="0">
                <a:solidFill>
                  <a:srgbClr val="242021"/>
                </a:solidFill>
                <a:latin typeface="Arial "/>
              </a:rPr>
              <a:t>Amerika</a:t>
            </a:r>
            <a:r>
              <a:rPr lang="en-US" sz="40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—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sehrli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diyor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, </a:t>
            </a:r>
            <a:endParaRPr lang="en-US" sz="4000" b="1" dirty="0" smtClean="0">
              <a:solidFill>
                <a:srgbClr val="242021"/>
              </a:solidFill>
              <a:latin typeface="Arial "/>
            </a:endParaRPr>
          </a:p>
          <a:p>
            <a:r>
              <a:rPr lang="en-US" sz="4000" b="1" dirty="0" err="1" smtClean="0">
                <a:solidFill>
                  <a:srgbClr val="242021"/>
                </a:solidFill>
                <a:latin typeface="Arial "/>
              </a:rPr>
              <a:t>Uxlar</a:t>
            </a:r>
            <a:r>
              <a:rPr lang="en-US" sz="40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edi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Kolumb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ham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hali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, </a:t>
            </a:r>
            <a:endParaRPr lang="en-US" sz="4000" b="1" dirty="0" smtClean="0">
              <a:solidFill>
                <a:srgbClr val="242021"/>
              </a:solidFill>
              <a:latin typeface="Arial "/>
            </a:endParaRPr>
          </a:p>
          <a:p>
            <a:r>
              <a:rPr lang="en-US" sz="4000" b="1" dirty="0" err="1" smtClean="0">
                <a:solidFill>
                  <a:srgbClr val="242021"/>
                </a:solidFill>
                <a:latin typeface="Arial "/>
              </a:rPr>
              <a:t>Dengiz</a:t>
            </a:r>
            <a:r>
              <a:rPr lang="en-US" sz="40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ortin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yoritdi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ilk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bor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Beruniyning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aql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mash’ali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. </a:t>
            </a:r>
            <a:endParaRPr lang="en-US" sz="4000" b="1" dirty="0" smtClean="0">
              <a:solidFill>
                <a:srgbClr val="242021"/>
              </a:solidFill>
              <a:latin typeface="Arial "/>
            </a:endParaRPr>
          </a:p>
          <a:p>
            <a:r>
              <a:rPr lang="en-US" sz="4000" b="1" dirty="0" err="1" smtClean="0">
                <a:solidFill>
                  <a:srgbClr val="242021"/>
                </a:solidFill>
                <a:latin typeface="Arial "/>
              </a:rPr>
              <a:t>Kolumbda</a:t>
            </a:r>
            <a:r>
              <a:rPr lang="en-US" sz="40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bor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alamim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manim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O‘zbekiston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Vatanim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manim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.</a:t>
            </a:r>
            <a:endParaRPr lang="ru-RU" sz="4000" b="1" dirty="0">
              <a:solidFill>
                <a:srgbClr val="242021"/>
              </a:solidFill>
              <a:latin typeface="Arial "/>
            </a:endParaRPr>
          </a:p>
        </p:txBody>
      </p:sp>
      <p:pic>
        <p:nvPicPr>
          <p:cNvPr id="22530" name="Picture 2" descr="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611" y="1135609"/>
            <a:ext cx="4378581" cy="22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Amerika – sehrli diyor! | Qaraqalpaqstan Xabar Agentli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573" y="3611661"/>
            <a:ext cx="4354260" cy="23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07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Kashf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etilishi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966" y="974235"/>
            <a:ext cx="116919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   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Xristofor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Kolumbgacha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ya’ni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XV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asrdan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oldin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Amerikaga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xitoylar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yaponlar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finikiyaliklar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arablar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inglizlar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skandinaviyaliklar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okeaniyaliklar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borganligi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haqida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dalillar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topilmoqda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 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11599" y="2359230"/>
            <a:ext cx="4351565" cy="3600986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242021"/>
                </a:solidFill>
                <a:latin typeface="Arial "/>
              </a:rPr>
              <a:t>  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Vatandoshimiz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endParaRPr lang="en-US" sz="2800" dirty="0" smtClean="0">
              <a:solidFill>
                <a:srgbClr val="242021"/>
              </a:solidFill>
              <a:latin typeface="Arial "/>
            </a:endParaRPr>
          </a:p>
          <a:p>
            <a:pPr algn="ctr"/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Abu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Rayhon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Beruniy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o‘zining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“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Hindiston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”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asarida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Amerika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quruqligining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mavjudligini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endParaRPr lang="en-US" sz="2800" dirty="0" smtClean="0">
              <a:solidFill>
                <a:srgbClr val="242021"/>
              </a:solidFill>
              <a:latin typeface="Arial "/>
            </a:endParaRPr>
          </a:p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Xristofor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Kolumb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kashfiyotidan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450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yil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oldin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endParaRPr lang="en-US" sz="2800" dirty="0" smtClean="0">
              <a:solidFill>
                <a:srgbClr val="242021"/>
              </a:solidFill>
              <a:latin typeface="Arial "/>
            </a:endParaRPr>
          </a:p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bashorat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qilgan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.</a:t>
            </a:r>
            <a:endParaRPr lang="ru-RU" sz="2800" dirty="0">
              <a:solidFill>
                <a:srgbClr val="242021"/>
              </a:solidFill>
              <a:latin typeface="Arial "/>
            </a:endParaRPr>
          </a:p>
        </p:txBody>
      </p:sp>
      <p:pic>
        <p:nvPicPr>
          <p:cNvPr id="3074" name="Picture 2" descr="Абу Райхон Беруний — Золотое наследие Узбекиста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"/>
          <a:stretch/>
        </p:blipFill>
        <p:spPr bwMode="auto">
          <a:xfrm>
            <a:off x="8439761" y="2293766"/>
            <a:ext cx="3616502" cy="393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Христофор Колумб – биография, фото, личная жизнь, экспедиция, Северная  Америка - 24СМ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r="5067"/>
          <a:stretch/>
        </p:blipFill>
        <p:spPr bwMode="auto">
          <a:xfrm>
            <a:off x="127966" y="2395293"/>
            <a:ext cx="3807036" cy="37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635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9" name="Picture 4" descr="Христофор Колумб и его открытие Амери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65098" y="1134302"/>
            <a:ext cx="3428689" cy="45307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5300" y="46613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Xristofor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Kolumb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133350" y="5469383"/>
            <a:ext cx="3460437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Xristofor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Kolumb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181288"/>
              </p:ext>
            </p:extLst>
          </p:nvPr>
        </p:nvGraphicFramePr>
        <p:xfrm>
          <a:off x="7664521" y="1134302"/>
          <a:ext cx="4375483" cy="3836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Image" r:id="rId4" imgW="5650560" imgH="4025160" progId="Photoshop.Image.13">
                  <p:embed/>
                </p:oleObj>
              </mc:Choice>
              <mc:Fallback>
                <p:oleObj name="Image" r:id="rId4" imgW="5650560" imgH="4025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64521" y="1134302"/>
                        <a:ext cx="4375483" cy="3836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665438" y="1134302"/>
            <a:ext cx="3927431" cy="3785652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X.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Kolumb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shar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shaklida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degan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g‘oyaga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asoslanib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Hindistonga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g‘arbdan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yaqin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dengiz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yo‘li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borish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safarga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chiqadi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U 1492-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yilning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12-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oktabr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kuni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San-Salvador (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ispancha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xaloskor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degani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oroliga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keladi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53991" y="5142559"/>
            <a:ext cx="8045909" cy="83099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Bu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sana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Amerika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kashf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etilgan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kun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tariqasida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geografiya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tarixiga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kiritilgan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32772" name="Picture 4" descr="Быть умным - это модно: Земля Винланд: как викинги опередили Колумб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3" y="1156757"/>
            <a:ext cx="3924300" cy="42988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2600" y="6382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Xristofor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Kolumb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94942" y="1156757"/>
            <a:ext cx="381615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Atlantika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okeanini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kesib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o‘tib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Amerika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qirg‘oqlariga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yetib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boradi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uyushtirgan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sayohati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davomida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Amerika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qit’asini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kashf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Lekin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Kolumb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umrining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oxirigacha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yangi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qit’ani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kashf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etganini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bilmadi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 err="1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432329"/>
              </p:ext>
            </p:extLst>
          </p:nvPr>
        </p:nvGraphicFramePr>
        <p:xfrm>
          <a:off x="7830955" y="1156757"/>
          <a:ext cx="4136725" cy="4321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Image" r:id="rId4" imgW="5650560" imgH="4025160" progId="Photoshop.Image.13">
                  <p:embed/>
                </p:oleObj>
              </mc:Choice>
              <mc:Fallback>
                <p:oleObj name="Image" r:id="rId4" imgW="5650560" imgH="4025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30955" y="1156757"/>
                        <a:ext cx="4136725" cy="4321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35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495300" y="0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Amerigo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Vespuchchi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516" name="Picture 4" descr="10 самых известных путешественников и их открытия"/>
          <p:cNvPicPr>
            <a:picLocks noChangeAspect="1" noChangeArrowheads="1"/>
          </p:cNvPicPr>
          <p:nvPr/>
        </p:nvPicPr>
        <p:blipFill>
          <a:blip r:embed="rId2"/>
          <a:srcRect l="19185" r="17926"/>
          <a:stretch>
            <a:fillRect/>
          </a:stretch>
        </p:blipFill>
        <p:spPr bwMode="auto">
          <a:xfrm>
            <a:off x="161926" y="1162050"/>
            <a:ext cx="4214232" cy="5219700"/>
          </a:xfrm>
          <a:prstGeom prst="rect">
            <a:avLst/>
          </a:prstGeom>
          <a:noFill/>
        </p:spPr>
      </p:pic>
      <p:sp>
        <p:nvSpPr>
          <p:cNvPr id="10" name="Горизонтальный свиток 9"/>
          <p:cNvSpPr/>
          <p:nvPr/>
        </p:nvSpPr>
        <p:spPr>
          <a:xfrm>
            <a:off x="47625" y="5553075"/>
            <a:ext cx="4476750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Amerigo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Vespuchchi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Открытие почти Америки. Почему Беллинсгаузен и Лазарев? | by Denis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3771900"/>
            <a:ext cx="4787900" cy="273310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376158" y="1094244"/>
            <a:ext cx="7734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Amerigo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Vespuchchi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asli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italiyalik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Ispaniya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dengiz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flotida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xizmat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qilgan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   1499 -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1504-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yillardagi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Janubiy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Amerikaga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uyushtirgan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ikkita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sayohati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davrida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birinchi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bo‘lib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yerlar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Hindiston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emas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balki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yirik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quruqlik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Yangi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Dunyo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ekanligini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aytadi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714347"/>
              </p:ext>
            </p:extLst>
          </p:nvPr>
        </p:nvGraphicFramePr>
        <p:xfrm>
          <a:off x="241299" y="1289050"/>
          <a:ext cx="4610101" cy="417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Image" r:id="rId3" imgW="8355240" imgH="6273000" progId="Photoshop.Image.13">
                  <p:embed/>
                </p:oleObj>
              </mc:Choice>
              <mc:Fallback>
                <p:oleObj name="Image" r:id="rId3" imgW="8355240" imgH="6273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299" y="1289050"/>
                        <a:ext cx="4610101" cy="4171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744998" y="1039577"/>
            <a:ext cx="7266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Yangi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qit’aga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1499- 1504-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yillarda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Amerikaning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qismini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o‘rgangan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Amerigo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Vespuchchi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nomi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мериго Веспуччи | Портал путешествий | Путеводители | Заказ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0410" y="3159123"/>
            <a:ext cx="6135952" cy="2822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56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БОНПЛАН Эме Жак Александ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1"/>
          <a:stretch/>
        </p:blipFill>
        <p:spPr bwMode="auto">
          <a:xfrm flipH="1">
            <a:off x="8603214" y="2061384"/>
            <a:ext cx="3474737" cy="430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37024" y="29581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0490" y="1044705"/>
            <a:ext cx="11932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Janubiy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Amerikani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ilmiy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jihatdan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o‘rganishda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nemis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sayyohi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A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Gumboldt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fransuz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botanigi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E.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Bonplanning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xizmatlari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katta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bo‘ldi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. </a:t>
            </a:r>
            <a:endParaRPr lang="ru-RU" sz="2800" dirty="0">
              <a:latin typeface="Arial "/>
            </a:endParaRPr>
          </a:p>
        </p:txBody>
      </p:sp>
      <p:pic>
        <p:nvPicPr>
          <p:cNvPr id="9218" name="Picture 2" descr="Гумбольдт, Александр фон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9" y="2061384"/>
            <a:ext cx="3723370" cy="45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295887" y="5619750"/>
            <a:ext cx="3626990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latin typeface="Arial" pitchFamily="34" charset="0"/>
                <a:cs typeface="Arial" pitchFamily="34" charset="0"/>
              </a:rPr>
              <a:t>Aleksandr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latin typeface="Arial" pitchFamily="34" charset="0"/>
                <a:cs typeface="Arial" pitchFamily="34" charset="0"/>
              </a:rPr>
              <a:t>Gumboldt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8845691" y="5497519"/>
            <a:ext cx="2989781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Eme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Bonplan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30" name="Picture 14" descr="Гумбольдт — натуралист, заново открывший Америк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68" y="2387558"/>
            <a:ext cx="4756517" cy="335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37024" y="29581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002188"/>
            <a:ext cx="119329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Materikning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tabiati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aholisi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haqidagi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qiziqarli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 "/>
              </a:rPr>
              <a:t>ma’lumotlarni</a:t>
            </a:r>
            <a:r>
              <a:rPr lang="en-US" sz="2800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rossiyalik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olimlardan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G. I.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Langsdorf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, N. G.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Rubsov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, A. I.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Voyeykov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, N. I.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Vavilovlar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 "/>
              </a:rPr>
              <a:t>to‘pladilar</a:t>
            </a:r>
            <a:r>
              <a:rPr lang="en-US" sz="2800" dirty="0">
                <a:solidFill>
                  <a:srgbClr val="242021"/>
                </a:solidFill>
                <a:latin typeface="Arial "/>
              </a:rPr>
              <a:t>.</a:t>
            </a:r>
            <a:r>
              <a:rPr lang="en-US" sz="2800" dirty="0">
                <a:latin typeface="Arial "/>
              </a:rPr>
              <a:t> </a:t>
            </a:r>
            <a:endParaRPr lang="ru-RU" sz="2800" dirty="0">
              <a:latin typeface="Arial "/>
            </a:endParaRPr>
          </a:p>
        </p:txBody>
      </p:sp>
      <p:pic>
        <p:nvPicPr>
          <p:cNvPr id="9222" name="Picture 6" descr="Академик Георг Генрих фон Лангсдорф. Ковалев А.В.. &quot;Три века камчатской  истории&quot;. Камчатский краевой художественный музей. Artefa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259" y="2366118"/>
            <a:ext cx="3544393" cy="42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Горизонтальный свиток 10"/>
          <p:cNvSpPr/>
          <p:nvPr/>
        </p:nvSpPr>
        <p:spPr>
          <a:xfrm>
            <a:off x="183259" y="5811674"/>
            <a:ext cx="3544394" cy="953172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Grigoriy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Langsdorf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6" name="Picture 10" descr="Развитие физической географии — урок. География, 5 клас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86" y="2288726"/>
            <a:ext cx="3681495" cy="417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Горизонтальный свиток 16"/>
          <p:cNvSpPr/>
          <p:nvPr/>
        </p:nvSpPr>
        <p:spPr>
          <a:xfrm>
            <a:off x="4057185" y="5763801"/>
            <a:ext cx="3681495" cy="999544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Aleksandr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Voyeykov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8" name="Picture 12" descr="Nyikolaj Ivanovics Vavilov – Wikipé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8749" y="2288726"/>
            <a:ext cx="3000037" cy="399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Горизонтальный свиток 18"/>
          <p:cNvSpPr/>
          <p:nvPr/>
        </p:nvSpPr>
        <p:spPr>
          <a:xfrm>
            <a:off x="8073067" y="5763801"/>
            <a:ext cx="3151400" cy="904167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Nikolay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Vavilov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tuzilishi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5338" y="1198505"/>
            <a:ext cx="67688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/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Gondvana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quruqligi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davrlarda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materikka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ajralgan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542925" algn="just"/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platformasining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cho‘kkan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Orinoko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La-Plata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yassitog‘liklar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Gviana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702733"/>
              </p:ext>
            </p:extLst>
          </p:nvPr>
        </p:nvGraphicFramePr>
        <p:xfrm>
          <a:off x="221249" y="1095763"/>
          <a:ext cx="4582979" cy="5515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Image" r:id="rId3" imgW="6514200" imgH="9142560" progId="Photoshop.Image.13">
                  <p:embed/>
                </p:oleObj>
              </mc:Choice>
              <mc:Fallback>
                <p:oleObj name="Image" r:id="rId3" imgW="651420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249" y="1095763"/>
                        <a:ext cx="4582979" cy="5515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0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tuzlishi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258" y="1027200"/>
            <a:ext cx="11861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/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Yassitog‘liklarda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 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Alp tog‘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burmalanishida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tog‘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harakatdagi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vulqonlar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olovli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halqasi”ga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/>
          </a:p>
        </p:txBody>
      </p:sp>
      <p:pic>
        <p:nvPicPr>
          <p:cNvPr id="11266" name="Picture 2" descr="Льюльяйльяко - Вулканы ми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19" y="3011258"/>
            <a:ext cx="7299913" cy="310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Величайшие горы в Южной Америке — Анд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4" y="3011258"/>
            <a:ext cx="4136471" cy="310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4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15899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18160660"/>
              </p:ext>
            </p:extLst>
          </p:nvPr>
        </p:nvGraphicFramePr>
        <p:xfrm>
          <a:off x="2835730" y="975605"/>
          <a:ext cx="82640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9496" y="-59117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9" y="4536172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Южная Америка — Википед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9" y="1856467"/>
            <a:ext cx="2992024" cy="29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Foydali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qazilmalari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8224" y="1208165"/>
            <a:ext cx="65857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noruda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magmatik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metamorfik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qalay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qo‘rg‘oshin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platina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noruda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selitra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5453"/>
              </p:ext>
            </p:extLst>
          </p:nvPr>
        </p:nvGraphicFramePr>
        <p:xfrm>
          <a:off x="7131476" y="982134"/>
          <a:ext cx="4870772" cy="580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Image" r:id="rId3" imgW="10412640" imgH="13041000" progId="Photoshop.Image.13">
                  <p:embed/>
                </p:oleObj>
              </mc:Choice>
              <mc:Fallback>
                <p:oleObj name="Image" r:id="rId3" imgW="10412640" imgH="13041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31476" y="982134"/>
                        <a:ext cx="4870772" cy="5802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243334" y="4387064"/>
            <a:ext cx="493160" cy="2260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7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Foydali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qazilmalari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372" y="1177343"/>
            <a:ext cx="617519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yassitog‘ligidagi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bazaltli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metamorfik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olmos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marganes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nikel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kobalt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volfram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algn="just"/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17995" y="4232953"/>
            <a:ext cx="493160" cy="2116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940" y="982134"/>
            <a:ext cx="4862293" cy="59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696944" y="23526"/>
            <a:ext cx="904377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Amerika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51667" y="970588"/>
            <a:ext cx="2673115" cy="929865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 "/>
              </a:rPr>
              <a:t>G‘arb</a:t>
            </a:r>
            <a:endParaRPr lang="ru-RU" sz="54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6413" y="1445503"/>
            <a:ext cx="2293937" cy="707886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Tog‘lar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09895" y="1273126"/>
            <a:ext cx="3593909" cy="954107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1000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metrdan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6960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metrgacha</a:t>
            </a:r>
            <a:endParaRPr lang="ru-RU" sz="28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8476" y="2381859"/>
            <a:ext cx="7282606" cy="1077218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242021"/>
                </a:solidFill>
                <a:latin typeface="Arial "/>
              </a:rPr>
              <a:t>Meridianal</a:t>
            </a:r>
            <a:r>
              <a:rPr lang="en-US" sz="32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 "/>
              </a:rPr>
              <a:t>yo‘nalishdagi</a:t>
            </a:r>
            <a:r>
              <a:rPr lang="en-US" sz="32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 "/>
              </a:rPr>
              <a:t>eng</a:t>
            </a:r>
            <a:r>
              <a:rPr lang="en-US" sz="32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 "/>
              </a:rPr>
              <a:t>uzun</a:t>
            </a:r>
            <a:r>
              <a:rPr lang="en-US" sz="3200" b="1" dirty="0">
                <a:solidFill>
                  <a:srgbClr val="242021"/>
                </a:solidFill>
                <a:latin typeface="Arial "/>
              </a:rPr>
              <a:t> </a:t>
            </a:r>
            <a:endParaRPr lang="en-US" sz="3200" b="1" dirty="0" smtClean="0">
              <a:solidFill>
                <a:srgbClr val="242021"/>
              </a:solidFill>
              <a:latin typeface="Arial "/>
            </a:endParaRPr>
          </a:p>
          <a:p>
            <a:pPr algn="ctr"/>
            <a:r>
              <a:rPr lang="en-US" sz="3200" b="1" dirty="0" smtClean="0">
                <a:solidFill>
                  <a:srgbClr val="242021"/>
                </a:solidFill>
                <a:latin typeface="Arial "/>
              </a:rPr>
              <a:t>And </a:t>
            </a:r>
            <a:r>
              <a:rPr lang="en-US" sz="3200" b="1" dirty="0">
                <a:solidFill>
                  <a:srgbClr val="242021"/>
                </a:solidFill>
                <a:latin typeface="Arial "/>
              </a:rPr>
              <a:t>tog‘ </a:t>
            </a:r>
            <a:r>
              <a:rPr lang="en-US" sz="3200" b="1" dirty="0" err="1" smtClean="0">
                <a:solidFill>
                  <a:srgbClr val="242021"/>
                </a:solidFill>
                <a:latin typeface="Arial "/>
              </a:rPr>
              <a:t>tizmalari</a:t>
            </a:r>
            <a:endParaRPr lang="ru-RU" sz="3200" b="1" dirty="0">
              <a:solidFill>
                <a:srgbClr val="242021"/>
              </a:solidFill>
              <a:latin typeface="Arial 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7308" y="5087500"/>
            <a:ext cx="4125099" cy="954107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Dunyodagi</a:t>
            </a:r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eng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baland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harakatdagi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vulqon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endParaRPr lang="ru-RU" sz="2800" b="1" dirty="0">
              <a:solidFill>
                <a:srgbClr val="242021"/>
              </a:solidFill>
              <a:latin typeface="Arial 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50517" y="4868511"/>
            <a:ext cx="4170387" cy="954107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Dunyodagi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eng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baland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242021"/>
                </a:solidFill>
                <a:latin typeface="Arial "/>
              </a:rPr>
              <a:t>tog‘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ko‘llaridan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biri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60350" y="3727792"/>
            <a:ext cx="4232065" cy="954107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Materikning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eng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baland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nuqtasi</a:t>
            </a:r>
            <a:endParaRPr lang="ru-RU" sz="2800" b="1" dirty="0">
              <a:solidFill>
                <a:srgbClr val="242021"/>
              </a:solidFill>
              <a:latin typeface="Arial "/>
            </a:endParaRPr>
          </a:p>
        </p:txBody>
      </p:sp>
      <p:pic>
        <p:nvPicPr>
          <p:cNvPr id="18" name="Picture 2" descr="Южная Амер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36" y="5087500"/>
            <a:ext cx="2201094" cy="159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ьиблепатан Америка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24" y="2287085"/>
            <a:ext cx="1682180" cy="20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7 класс. 37. Геологическое строение и рельеф Южной Америк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2"/>
          <a:stretch/>
        </p:blipFill>
        <p:spPr bwMode="auto">
          <a:xfrm>
            <a:off x="229886" y="999712"/>
            <a:ext cx="1253626" cy="173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18" y="2756201"/>
            <a:ext cx="1839273" cy="22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3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696944" y="23526"/>
            <a:ext cx="904377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Amerika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964" y="1789004"/>
            <a:ext cx="3759079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Tekislik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 "/>
              </a:rPr>
              <a:t>va</a:t>
            </a:r>
            <a:r>
              <a:rPr lang="en-US" sz="40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rgbClr val="242021"/>
                </a:solidFill>
                <a:latin typeface="Arial "/>
              </a:rPr>
              <a:t>yassitog‘liklar</a:t>
            </a:r>
            <a:endParaRPr lang="ru-RU" sz="4000" b="1" dirty="0">
              <a:solidFill>
                <a:srgbClr val="242021"/>
              </a:solidFill>
              <a:latin typeface="Arial 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55816" y="1002412"/>
            <a:ext cx="2525730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242021"/>
                </a:solidFill>
                <a:latin typeface="Arial "/>
              </a:rPr>
              <a:t>Sharq</a:t>
            </a:r>
            <a:endParaRPr lang="ru-RU" sz="4000" b="1" dirty="0">
              <a:solidFill>
                <a:srgbClr val="242021"/>
              </a:solidFill>
              <a:latin typeface="Arial 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68375" y="1789004"/>
            <a:ext cx="4380926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42021"/>
                </a:solidFill>
                <a:latin typeface="Arial "/>
              </a:rPr>
              <a:t>200 </a:t>
            </a:r>
            <a:r>
              <a:rPr lang="en-US" sz="4000" b="1" dirty="0" err="1" smtClean="0">
                <a:solidFill>
                  <a:srgbClr val="242021"/>
                </a:solidFill>
                <a:latin typeface="Arial "/>
              </a:rPr>
              <a:t>metrdan</a:t>
            </a:r>
            <a:r>
              <a:rPr lang="en-US" sz="4000" b="1" dirty="0" smtClean="0">
                <a:solidFill>
                  <a:srgbClr val="242021"/>
                </a:solidFill>
                <a:latin typeface="Arial "/>
              </a:rPr>
              <a:t> 1000 </a:t>
            </a:r>
            <a:r>
              <a:rPr lang="en-US" sz="4000" b="1" dirty="0" err="1" smtClean="0">
                <a:solidFill>
                  <a:srgbClr val="242021"/>
                </a:solidFill>
                <a:latin typeface="Arial "/>
              </a:rPr>
              <a:t>metrgacha</a:t>
            </a:r>
            <a:endParaRPr lang="ru-RU" sz="4000" b="1" dirty="0">
              <a:solidFill>
                <a:srgbClr val="242021"/>
              </a:solidFill>
              <a:latin typeface="Arial 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6812" y="3304429"/>
            <a:ext cx="3607465" cy="1384995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Dunyodagi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eng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 "/>
              </a:rPr>
              <a:t>yirik</a:t>
            </a:r>
            <a:r>
              <a:rPr lang="en-US" sz="2800" b="1" dirty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Amazonka</a:t>
            </a:r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pasttekisligi</a:t>
            </a:r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88102" y="4881410"/>
            <a:ext cx="2597751" cy="954107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La-Plata </a:t>
            </a:r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pasttekisligi</a:t>
            </a:r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57404" y="4881410"/>
            <a:ext cx="2686873" cy="954107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Orinoko</a:t>
            </a:r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pasttekisligi</a:t>
            </a:r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944976" y="3420718"/>
            <a:ext cx="3316476" cy="954107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Braziliya</a:t>
            </a:r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yassitog‘ligi</a:t>
            </a:r>
            <a:endParaRPr lang="ru-RU" sz="2800" b="1" dirty="0">
              <a:solidFill>
                <a:srgbClr val="242021"/>
              </a:solidFill>
              <a:latin typeface="Arial "/>
            </a:endParaRPr>
          </a:p>
        </p:txBody>
      </p:sp>
      <p:pic>
        <p:nvPicPr>
          <p:cNvPr id="12" name="Picture 2" descr="7 класс. 37. Геологическое строение и рельеф Южной Амери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2"/>
          <a:stretch/>
        </p:blipFill>
        <p:spPr bwMode="auto">
          <a:xfrm>
            <a:off x="4712581" y="1789004"/>
            <a:ext cx="2212201" cy="305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905957" y="4683100"/>
            <a:ext cx="2419397" cy="954107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Gviana</a:t>
            </a:r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yassitog‘ligi</a:t>
            </a:r>
            <a:endParaRPr lang="ru-RU" sz="2800" b="1" dirty="0">
              <a:solidFill>
                <a:srgbClr val="24202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12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485142" y="2775302"/>
            <a:ext cx="3997958" cy="1433841"/>
          </a:xfrm>
          <a:prstGeom prst="wedgeRectCallout">
            <a:avLst>
              <a:gd name="adj1" fmla="val -22854"/>
              <a:gd name="adj2" fmla="val -62047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tizmalaridan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7787811" y="4472768"/>
            <a:ext cx="3924728" cy="1823756"/>
          </a:xfrm>
          <a:prstGeom prst="wedgeRectCallout">
            <a:avLst>
              <a:gd name="adj1" fmla="val -24486"/>
              <a:gd name="adj2" fmla="val -62692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endParaRPr lang="ru-RU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06117" y="1073410"/>
            <a:ext cx="4967328" cy="146987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94642" y="4740604"/>
            <a:ext cx="3037115" cy="1226083"/>
          </a:xfrm>
          <a:prstGeom prst="wedgeRectCallout">
            <a:avLst>
              <a:gd name="adj1" fmla="val -15109"/>
              <a:gd name="adj2" fmla="val -9021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9000 km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endParaRPr lang="ru-RU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Самый длинный горный массив в мире – Андийские Кордильеры или просто Анды.  С языка инков это короткое слово переводится как Медные горы.» — карточка  пользователя julia3112julia в Яндекс.Коллекция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073410"/>
            <a:ext cx="6512063" cy="3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ая выноска 11"/>
          <p:cNvSpPr/>
          <p:nvPr/>
        </p:nvSpPr>
        <p:spPr>
          <a:xfrm>
            <a:off x="3562623" y="4410766"/>
            <a:ext cx="3880098" cy="1885758"/>
          </a:xfrm>
          <a:prstGeom prst="wedgeRectCallout">
            <a:avLst>
              <a:gd name="adj1" fmla="val -6423"/>
              <a:gd name="adj2" fmla="val -6494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Akonkagua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40966" y="1073410"/>
            <a:ext cx="2419397" cy="523220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42021"/>
                </a:solidFill>
                <a:latin typeface="Arial "/>
              </a:rPr>
              <a:t>6960 </a:t>
            </a:r>
            <a:r>
              <a:rPr lang="en-US" sz="2800" b="1" dirty="0" err="1" smtClean="0">
                <a:solidFill>
                  <a:srgbClr val="242021"/>
                </a:solidFill>
                <a:latin typeface="Arial "/>
              </a:rPr>
              <a:t>metr</a:t>
            </a:r>
            <a:endParaRPr lang="ru-RU" sz="2800" b="1" dirty="0">
              <a:solidFill>
                <a:srgbClr val="24202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40477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32742" y="2775302"/>
            <a:ext cx="5998030" cy="1433841"/>
          </a:xfrm>
          <a:prstGeom prst="wedgeRectCallout">
            <a:avLst>
              <a:gd name="adj1" fmla="val -22854"/>
              <a:gd name="adj2" fmla="val -62047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sharidagi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harakatdagi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546927" y="4526244"/>
            <a:ext cx="8505372" cy="2140415"/>
          </a:xfrm>
          <a:prstGeom prst="wedgeRectCallout">
            <a:avLst>
              <a:gd name="adj1" fmla="val -6423"/>
              <a:gd name="adj2" fmla="val -6494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Lyulyaylyako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izlanishlardan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</a:t>
            </a:r>
          </a:p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topib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bo‘lmaydigan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endParaRPr lang="en-US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soviydigan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06116" y="1073410"/>
            <a:ext cx="6497881" cy="146987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Lyulyaylyako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vulqoni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94642" y="4740604"/>
            <a:ext cx="3037115" cy="1226083"/>
          </a:xfrm>
          <a:prstGeom prst="wedgeRectCallout">
            <a:avLst>
              <a:gd name="adj1" fmla="val -22551"/>
              <a:gd name="adj2" fmla="val -7764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6723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Picture 4" descr="Вулкан Льюльяйльяко Аргентина - фото, описание, адрес с картой,  достопримечательноcти Аргенти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96" y="1073410"/>
            <a:ext cx="5291902" cy="3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74921" t="19206" r="3492" b="15750"/>
          <a:stretch/>
        </p:blipFill>
        <p:spPr>
          <a:xfrm>
            <a:off x="10887248" y="1073410"/>
            <a:ext cx="1165051" cy="19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Rectangle 1662">
            <a:extLst>
              <a:ext uri="{FF2B5EF4-FFF2-40B4-BE49-F238E27FC236}">
                <a16:creationId xmlns:a16="http://schemas.microsoft.com/office/drawing/2014/main" xmlns="" id="{ADF97D9F-ADF1-42CD-ABD1-54B4341A998C}"/>
              </a:ext>
            </a:extLst>
          </p:cNvPr>
          <p:cNvSpPr/>
          <p:nvPr/>
        </p:nvSpPr>
        <p:spPr>
          <a:xfrm>
            <a:off x="6410833" y="1564384"/>
            <a:ext cx="5184000" cy="798671"/>
          </a:xfrm>
          <a:prstGeom prst="rect">
            <a:avLst/>
          </a:prstGeom>
          <a:solidFill>
            <a:srgbClr val="06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ko-KR" altLang="en-US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1665" name="Rectangle 1664">
            <a:extLst>
              <a:ext uri="{FF2B5EF4-FFF2-40B4-BE49-F238E27FC236}">
                <a16:creationId xmlns:a16="http://schemas.microsoft.com/office/drawing/2014/main" xmlns="" id="{20A147DB-2BA9-4AB1-A943-5731537C75B7}"/>
              </a:ext>
            </a:extLst>
          </p:cNvPr>
          <p:cNvSpPr/>
          <p:nvPr/>
        </p:nvSpPr>
        <p:spPr>
          <a:xfrm>
            <a:off x="6403202" y="2679287"/>
            <a:ext cx="5184000" cy="741285"/>
          </a:xfrm>
          <a:prstGeom prst="rect">
            <a:avLst/>
          </a:prstGeom>
          <a:solidFill>
            <a:srgbClr val="07A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b="1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1666" name="Isosceles Triangle 48">
            <a:extLst>
              <a:ext uri="{FF2B5EF4-FFF2-40B4-BE49-F238E27FC236}">
                <a16:creationId xmlns:a16="http://schemas.microsoft.com/office/drawing/2014/main" xmlns="" id="{50CF94AF-4201-4C40-B7CF-6D726F505431}"/>
              </a:ext>
            </a:extLst>
          </p:cNvPr>
          <p:cNvSpPr/>
          <p:nvPr/>
        </p:nvSpPr>
        <p:spPr>
          <a:xfrm rot="16200000">
            <a:off x="5218279" y="2321231"/>
            <a:ext cx="820657" cy="153896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2693 w 1120693"/>
              <a:gd name="connsiteY0" fmla="*/ 1075334 h 1075334"/>
              <a:gd name="connsiteX1" fmla="*/ 0 w 1120693"/>
              <a:gd name="connsiteY1" fmla="*/ 0 h 1075334"/>
              <a:gd name="connsiteX2" fmla="*/ 1120693 w 1120693"/>
              <a:gd name="connsiteY2" fmla="*/ 1075334 h 1075334"/>
              <a:gd name="connsiteX3" fmla="*/ 112693 w 1120693"/>
              <a:gd name="connsiteY3" fmla="*/ 1075334 h 1075334"/>
              <a:gd name="connsiteX0" fmla="*/ 83413 w 1091413"/>
              <a:gd name="connsiteY0" fmla="*/ 1072603 h 1072603"/>
              <a:gd name="connsiteX1" fmla="*/ 0 w 1091413"/>
              <a:gd name="connsiteY1" fmla="*/ 0 h 1072603"/>
              <a:gd name="connsiteX2" fmla="*/ 1091413 w 1091413"/>
              <a:gd name="connsiteY2" fmla="*/ 1072603 h 1072603"/>
              <a:gd name="connsiteX3" fmla="*/ 83413 w 1091413"/>
              <a:gd name="connsiteY3" fmla="*/ 1072603 h 1072603"/>
              <a:gd name="connsiteX0" fmla="*/ 79231 w 1087231"/>
              <a:gd name="connsiteY0" fmla="*/ 1069873 h 1069873"/>
              <a:gd name="connsiteX1" fmla="*/ 0 w 1087231"/>
              <a:gd name="connsiteY1" fmla="*/ 0 h 1069873"/>
              <a:gd name="connsiteX2" fmla="*/ 1087231 w 1087231"/>
              <a:gd name="connsiteY2" fmla="*/ 1069873 h 1069873"/>
              <a:gd name="connsiteX3" fmla="*/ 79231 w 1087231"/>
              <a:gd name="connsiteY3" fmla="*/ 1069873 h 1069873"/>
              <a:gd name="connsiteX0" fmla="*/ 62499 w 1070499"/>
              <a:gd name="connsiteY0" fmla="*/ 1075334 h 1075334"/>
              <a:gd name="connsiteX1" fmla="*/ 0 w 1070499"/>
              <a:gd name="connsiteY1" fmla="*/ 0 h 1075334"/>
              <a:gd name="connsiteX2" fmla="*/ 1070499 w 1070499"/>
              <a:gd name="connsiteY2" fmla="*/ 1075334 h 1075334"/>
              <a:gd name="connsiteX3" fmla="*/ 62499 w 1070499"/>
              <a:gd name="connsiteY3" fmla="*/ 1075334 h 1075334"/>
              <a:gd name="connsiteX0" fmla="*/ 66683 w 1074683"/>
              <a:gd name="connsiteY0" fmla="*/ 1075332 h 1075332"/>
              <a:gd name="connsiteX1" fmla="*/ 0 w 1074683"/>
              <a:gd name="connsiteY1" fmla="*/ 0 h 1075332"/>
              <a:gd name="connsiteX2" fmla="*/ 1074683 w 1074683"/>
              <a:gd name="connsiteY2" fmla="*/ 1075332 h 1075332"/>
              <a:gd name="connsiteX3" fmla="*/ 66683 w 1074683"/>
              <a:gd name="connsiteY3" fmla="*/ 1075332 h 1075332"/>
              <a:gd name="connsiteX0" fmla="*/ 110070 w 1118070"/>
              <a:gd name="connsiteY0" fmla="*/ 1075330 h 1075330"/>
              <a:gd name="connsiteX1" fmla="*/ 0 w 1118070"/>
              <a:gd name="connsiteY1" fmla="*/ 0 h 1075330"/>
              <a:gd name="connsiteX2" fmla="*/ 1118070 w 1118070"/>
              <a:gd name="connsiteY2" fmla="*/ 1075330 h 1075330"/>
              <a:gd name="connsiteX3" fmla="*/ 110070 w 1118070"/>
              <a:gd name="connsiteY3" fmla="*/ 1075330 h 107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070" h="1075330">
                <a:moveTo>
                  <a:pt x="110070" y="1075330"/>
                </a:moveTo>
                <a:lnTo>
                  <a:pt x="0" y="0"/>
                </a:lnTo>
                <a:lnTo>
                  <a:pt x="1118070" y="1075330"/>
                </a:lnTo>
                <a:lnTo>
                  <a:pt x="110070" y="1075330"/>
                </a:lnTo>
                <a:close/>
              </a:path>
            </a:pathLst>
          </a:custGeom>
          <a:solidFill>
            <a:srgbClr val="068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7" name="Rectangle 1666">
            <a:extLst>
              <a:ext uri="{FF2B5EF4-FFF2-40B4-BE49-F238E27FC236}">
                <a16:creationId xmlns:a16="http://schemas.microsoft.com/office/drawing/2014/main" xmlns="" id="{7F9A7267-069F-4A48-ADA2-F6E34740233C}"/>
              </a:ext>
            </a:extLst>
          </p:cNvPr>
          <p:cNvSpPr/>
          <p:nvPr/>
        </p:nvSpPr>
        <p:spPr>
          <a:xfrm>
            <a:off x="6382895" y="3611454"/>
            <a:ext cx="5184000" cy="897666"/>
          </a:xfrm>
          <a:prstGeom prst="rect">
            <a:avLst/>
          </a:prstGeom>
          <a:solidFill>
            <a:srgbClr val="90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1668" name="Isosceles Triangle 49">
            <a:extLst>
              <a:ext uri="{FF2B5EF4-FFF2-40B4-BE49-F238E27FC236}">
                <a16:creationId xmlns:a16="http://schemas.microsoft.com/office/drawing/2014/main" xmlns="" id="{313D6ADC-C56B-42F4-9CEA-76A8DE6D4F65}"/>
              </a:ext>
            </a:extLst>
          </p:cNvPr>
          <p:cNvSpPr/>
          <p:nvPr/>
        </p:nvSpPr>
        <p:spPr>
          <a:xfrm rot="16200000">
            <a:off x="5115308" y="3240394"/>
            <a:ext cx="1008077" cy="1529373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1035624"/>
              <a:gd name="connsiteY0" fmla="*/ 1085967 h 1085967"/>
              <a:gd name="connsiteX1" fmla="*/ 1035624 w 1035624"/>
              <a:gd name="connsiteY1" fmla="*/ 0 h 1085967"/>
              <a:gd name="connsiteX2" fmla="*/ 1008000 w 1035624"/>
              <a:gd name="connsiteY2" fmla="*/ 1085967 h 1085967"/>
              <a:gd name="connsiteX3" fmla="*/ 0 w 1035624"/>
              <a:gd name="connsiteY3" fmla="*/ 1085967 h 1085967"/>
              <a:gd name="connsiteX0" fmla="*/ 0 w 1060722"/>
              <a:gd name="connsiteY0" fmla="*/ 1075043 h 1075043"/>
              <a:gd name="connsiteX1" fmla="*/ 1060722 w 1060722"/>
              <a:gd name="connsiteY1" fmla="*/ 0 h 1075043"/>
              <a:gd name="connsiteX2" fmla="*/ 1008000 w 1060722"/>
              <a:gd name="connsiteY2" fmla="*/ 1075043 h 1075043"/>
              <a:gd name="connsiteX3" fmla="*/ 0 w 1060722"/>
              <a:gd name="connsiteY3" fmla="*/ 1075043 h 1075043"/>
              <a:gd name="connsiteX0" fmla="*/ 0 w 1069087"/>
              <a:gd name="connsiteY0" fmla="*/ 1075043 h 1075043"/>
              <a:gd name="connsiteX1" fmla="*/ 1069087 w 1069087"/>
              <a:gd name="connsiteY1" fmla="*/ 0 h 1075043"/>
              <a:gd name="connsiteX2" fmla="*/ 1008000 w 1069087"/>
              <a:gd name="connsiteY2" fmla="*/ 1075043 h 1075043"/>
              <a:gd name="connsiteX3" fmla="*/ 0 w 1069087"/>
              <a:gd name="connsiteY3" fmla="*/ 1075043 h 1075043"/>
              <a:gd name="connsiteX0" fmla="*/ 0 w 1127820"/>
              <a:gd name="connsiteY0" fmla="*/ 1065507 h 1065507"/>
              <a:gd name="connsiteX1" fmla="*/ 1127820 w 1127820"/>
              <a:gd name="connsiteY1" fmla="*/ 0 h 1065507"/>
              <a:gd name="connsiteX2" fmla="*/ 1008000 w 1127820"/>
              <a:gd name="connsiteY2" fmla="*/ 1065507 h 1065507"/>
              <a:gd name="connsiteX3" fmla="*/ 0 w 1127820"/>
              <a:gd name="connsiteY3" fmla="*/ 1065507 h 106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820" h="1065507">
                <a:moveTo>
                  <a:pt x="0" y="1065507"/>
                </a:moveTo>
                <a:lnTo>
                  <a:pt x="1127820" y="0"/>
                </a:lnTo>
                <a:lnTo>
                  <a:pt x="1008000" y="1065507"/>
                </a:lnTo>
                <a:lnTo>
                  <a:pt x="0" y="1065507"/>
                </a:lnTo>
                <a:close/>
              </a:path>
            </a:pathLst>
          </a:custGeom>
          <a:solidFill>
            <a:srgbClr val="739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9" name="Rectangle 1668">
            <a:extLst>
              <a:ext uri="{FF2B5EF4-FFF2-40B4-BE49-F238E27FC236}">
                <a16:creationId xmlns:a16="http://schemas.microsoft.com/office/drawing/2014/main" xmlns="" id="{50DD42AD-53A3-4559-853A-4EED5233C0FF}"/>
              </a:ext>
            </a:extLst>
          </p:cNvPr>
          <p:cNvSpPr/>
          <p:nvPr/>
        </p:nvSpPr>
        <p:spPr>
          <a:xfrm>
            <a:off x="6382895" y="4703502"/>
            <a:ext cx="5184000" cy="839316"/>
          </a:xfrm>
          <a:prstGeom prst="rect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0" name="Isosceles Triangle 50">
            <a:extLst>
              <a:ext uri="{FF2B5EF4-FFF2-40B4-BE49-F238E27FC236}">
                <a16:creationId xmlns:a16="http://schemas.microsoft.com/office/drawing/2014/main" xmlns="" id="{F75E25C9-6231-4DC9-853C-42DF7CA44280}"/>
              </a:ext>
            </a:extLst>
          </p:cNvPr>
          <p:cNvSpPr/>
          <p:nvPr/>
        </p:nvSpPr>
        <p:spPr>
          <a:xfrm rot="16200000">
            <a:off x="4670011" y="3773599"/>
            <a:ext cx="2001601" cy="1536836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2109512"/>
              <a:gd name="connsiteY0" fmla="*/ 1054069 h 1054069"/>
              <a:gd name="connsiteX1" fmla="*/ 2109512 w 2109512"/>
              <a:gd name="connsiteY1" fmla="*/ 0 h 1054069"/>
              <a:gd name="connsiteX2" fmla="*/ 1008000 w 2109512"/>
              <a:gd name="connsiteY2" fmla="*/ 1054069 h 1054069"/>
              <a:gd name="connsiteX3" fmla="*/ 0 w 2109512"/>
              <a:gd name="connsiteY3" fmla="*/ 1054069 h 1054069"/>
              <a:gd name="connsiteX0" fmla="*/ 0 w 2172255"/>
              <a:gd name="connsiteY0" fmla="*/ 1064989 h 1064989"/>
              <a:gd name="connsiteX1" fmla="*/ 2172255 w 2172255"/>
              <a:gd name="connsiteY1" fmla="*/ 0 h 1064989"/>
              <a:gd name="connsiteX2" fmla="*/ 1008000 w 2172255"/>
              <a:gd name="connsiteY2" fmla="*/ 1064989 h 1064989"/>
              <a:gd name="connsiteX3" fmla="*/ 0 w 2172255"/>
              <a:gd name="connsiteY3" fmla="*/ 1064989 h 1064989"/>
              <a:gd name="connsiteX0" fmla="*/ 0 w 2168072"/>
              <a:gd name="connsiteY0" fmla="*/ 1064989 h 1064989"/>
              <a:gd name="connsiteX1" fmla="*/ 2168072 w 2168072"/>
              <a:gd name="connsiteY1" fmla="*/ 0 h 1064989"/>
              <a:gd name="connsiteX2" fmla="*/ 1008000 w 2168072"/>
              <a:gd name="connsiteY2" fmla="*/ 1064989 h 1064989"/>
              <a:gd name="connsiteX3" fmla="*/ 0 w 2168072"/>
              <a:gd name="connsiteY3" fmla="*/ 1064989 h 1064989"/>
              <a:gd name="connsiteX0" fmla="*/ 0 w 2194255"/>
              <a:gd name="connsiteY0" fmla="*/ 1057967 h 1057967"/>
              <a:gd name="connsiteX1" fmla="*/ 2194255 w 2194255"/>
              <a:gd name="connsiteY1" fmla="*/ 0 h 1057967"/>
              <a:gd name="connsiteX2" fmla="*/ 1008000 w 2194255"/>
              <a:gd name="connsiteY2" fmla="*/ 1057967 h 1057967"/>
              <a:gd name="connsiteX3" fmla="*/ 0 w 2194255"/>
              <a:gd name="connsiteY3" fmla="*/ 1057967 h 1057967"/>
              <a:gd name="connsiteX0" fmla="*/ 0 w 2289085"/>
              <a:gd name="connsiteY0" fmla="*/ 1057965 h 1057965"/>
              <a:gd name="connsiteX1" fmla="*/ 2289085 w 2289085"/>
              <a:gd name="connsiteY1" fmla="*/ 0 h 1057965"/>
              <a:gd name="connsiteX2" fmla="*/ 1008000 w 2289085"/>
              <a:gd name="connsiteY2" fmla="*/ 1057965 h 1057965"/>
              <a:gd name="connsiteX3" fmla="*/ 0 w 2289085"/>
              <a:gd name="connsiteY3" fmla="*/ 1057965 h 1057965"/>
              <a:gd name="connsiteX0" fmla="*/ 0 w 2348219"/>
              <a:gd name="connsiteY0" fmla="*/ 1057965 h 1057965"/>
              <a:gd name="connsiteX1" fmla="*/ 2348219 w 2348219"/>
              <a:gd name="connsiteY1" fmla="*/ 0 h 1057965"/>
              <a:gd name="connsiteX2" fmla="*/ 1008000 w 2348219"/>
              <a:gd name="connsiteY2" fmla="*/ 1057965 h 1057965"/>
              <a:gd name="connsiteX3" fmla="*/ 0 w 2348219"/>
              <a:gd name="connsiteY3" fmla="*/ 1057965 h 105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219" h="1057965">
                <a:moveTo>
                  <a:pt x="0" y="1057965"/>
                </a:moveTo>
                <a:lnTo>
                  <a:pt x="2348219" y="0"/>
                </a:lnTo>
                <a:lnTo>
                  <a:pt x="1008000" y="1057965"/>
                </a:lnTo>
                <a:lnTo>
                  <a:pt x="0" y="1057965"/>
                </a:lnTo>
                <a:close/>
              </a:path>
            </a:pathLst>
          </a:custGeom>
          <a:solidFill>
            <a:srgbClr val="C9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44" name="Isosceles Triangle 26">
            <a:extLst>
              <a:ext uri="{FF2B5EF4-FFF2-40B4-BE49-F238E27FC236}">
                <a16:creationId xmlns:a16="http://schemas.microsoft.com/office/drawing/2014/main" xmlns="" id="{CF212331-9304-48EC-87F1-732AFDA1E5C1}"/>
              </a:ext>
            </a:extLst>
          </p:cNvPr>
          <p:cNvSpPr/>
          <p:nvPr/>
        </p:nvSpPr>
        <p:spPr>
          <a:xfrm rot="16200000">
            <a:off x="4651434" y="1734002"/>
            <a:ext cx="1962624" cy="155617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97213 w 2205213"/>
              <a:gd name="connsiteY0" fmla="*/ 1064702 h 1064702"/>
              <a:gd name="connsiteX1" fmla="*/ 0 w 2205213"/>
              <a:gd name="connsiteY1" fmla="*/ 0 h 1064702"/>
              <a:gd name="connsiteX2" fmla="*/ 2205213 w 2205213"/>
              <a:gd name="connsiteY2" fmla="*/ 1064702 h 1064702"/>
              <a:gd name="connsiteX3" fmla="*/ 1197213 w 2205213"/>
              <a:gd name="connsiteY3" fmla="*/ 1064702 h 1064702"/>
              <a:gd name="connsiteX0" fmla="*/ 1180481 w 2188481"/>
              <a:gd name="connsiteY0" fmla="*/ 1064702 h 1064702"/>
              <a:gd name="connsiteX1" fmla="*/ 0 w 2188481"/>
              <a:gd name="connsiteY1" fmla="*/ 0 h 1064702"/>
              <a:gd name="connsiteX2" fmla="*/ 2188481 w 2188481"/>
              <a:gd name="connsiteY2" fmla="*/ 1064702 h 1064702"/>
              <a:gd name="connsiteX3" fmla="*/ 1180481 w 2188481"/>
              <a:gd name="connsiteY3" fmla="*/ 1064702 h 1064702"/>
              <a:gd name="connsiteX0" fmla="*/ 1172115 w 2180115"/>
              <a:gd name="connsiteY0" fmla="*/ 1067431 h 1067431"/>
              <a:gd name="connsiteX1" fmla="*/ 0 w 2180115"/>
              <a:gd name="connsiteY1" fmla="*/ 0 h 1067431"/>
              <a:gd name="connsiteX2" fmla="*/ 2180115 w 2180115"/>
              <a:gd name="connsiteY2" fmla="*/ 1067431 h 1067431"/>
              <a:gd name="connsiteX3" fmla="*/ 1172115 w 2180115"/>
              <a:gd name="connsiteY3" fmla="*/ 1067431 h 1067431"/>
              <a:gd name="connsiteX0" fmla="*/ 1287529 w 2295529"/>
              <a:gd name="connsiteY0" fmla="*/ 1067429 h 1067429"/>
              <a:gd name="connsiteX1" fmla="*/ -1 w 2295529"/>
              <a:gd name="connsiteY1" fmla="*/ 0 h 1067429"/>
              <a:gd name="connsiteX2" fmla="*/ 2295529 w 2295529"/>
              <a:gd name="connsiteY2" fmla="*/ 1067429 h 1067429"/>
              <a:gd name="connsiteX3" fmla="*/ 1287529 w 2295529"/>
              <a:gd name="connsiteY3" fmla="*/ 1067429 h 1067429"/>
              <a:gd name="connsiteX0" fmla="*/ 1238149 w 2246149"/>
              <a:gd name="connsiteY0" fmla="*/ 1041999 h 1041999"/>
              <a:gd name="connsiteX1" fmla="*/ 0 w 2246149"/>
              <a:gd name="connsiteY1" fmla="*/ 0 h 1041999"/>
              <a:gd name="connsiteX2" fmla="*/ 2246149 w 2246149"/>
              <a:gd name="connsiteY2" fmla="*/ 1041999 h 1041999"/>
              <a:gd name="connsiteX3" fmla="*/ 1238149 w 2246149"/>
              <a:gd name="connsiteY3" fmla="*/ 1041999 h 1041999"/>
              <a:gd name="connsiteX0" fmla="*/ 1299877 w 2307877"/>
              <a:gd name="connsiteY0" fmla="*/ 1057891 h 1057891"/>
              <a:gd name="connsiteX1" fmla="*/ 0 w 2307877"/>
              <a:gd name="connsiteY1" fmla="*/ 0 h 1057891"/>
              <a:gd name="connsiteX2" fmla="*/ 2307877 w 2307877"/>
              <a:gd name="connsiteY2" fmla="*/ 1057891 h 1057891"/>
              <a:gd name="connsiteX3" fmla="*/ 1299877 w 2307877"/>
              <a:gd name="connsiteY3" fmla="*/ 1057891 h 105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7877" h="1057891">
                <a:moveTo>
                  <a:pt x="1299877" y="1057891"/>
                </a:moveTo>
                <a:lnTo>
                  <a:pt x="0" y="0"/>
                </a:lnTo>
                <a:lnTo>
                  <a:pt x="2307877" y="1057891"/>
                </a:lnTo>
                <a:lnTo>
                  <a:pt x="1299877" y="1057891"/>
                </a:lnTo>
                <a:close/>
              </a:path>
            </a:pathLst>
          </a:custGeom>
          <a:solidFill>
            <a:srgbClr val="056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55826" y="2726763"/>
            <a:ext cx="2386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63014" y="3681914"/>
            <a:ext cx="4048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27055" y="1672523"/>
            <a:ext cx="4839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radiatsiyasi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877489" y="4799994"/>
            <a:ext cx="3819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oqimlari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72" y="4689274"/>
            <a:ext cx="1900063" cy="1707088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482600" y="6382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Materik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iqlimining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tarkib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topishi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183" t="1588" r="255"/>
          <a:stretch/>
        </p:blipFill>
        <p:spPr>
          <a:xfrm>
            <a:off x="330201" y="1067505"/>
            <a:ext cx="3991738" cy="55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5" y="3248"/>
            <a:ext cx="9061807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Amerika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35932" y="1331454"/>
            <a:ext cx="76464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oltita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</a:t>
            </a:r>
          </a:p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 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endParaRPr lang="en-US" sz="28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982133"/>
          <a:ext cx="4417888" cy="5883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7" name="Image" r:id="rId3" imgW="3783960" imgH="5041080" progId="Photoshop.Image.13">
                  <p:embed/>
                </p:oleObj>
              </mc:Choice>
              <mc:Fallback>
                <p:oleObj name="Image" r:id="rId3" imgW="3783960" imgH="5041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82133"/>
                        <a:ext cx="4417888" cy="5883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95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2742" y="3248"/>
            <a:ext cx="1178353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17888" y="1197890"/>
            <a:ext cx="74749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Afrikadagidek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3500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+24+25°C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ifodalanadi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25°C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yog‘maydi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20°C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905375"/>
              </p:ext>
            </p:extLst>
          </p:nvPr>
        </p:nvGraphicFramePr>
        <p:xfrm>
          <a:off x="0" y="982134"/>
          <a:ext cx="4417888" cy="5883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name="Image" r:id="rId3" imgW="3783960" imgH="5041080" progId="Photoshop.Image.13">
                  <p:embed/>
                </p:oleObj>
              </mc:Choice>
              <mc:Fallback>
                <p:oleObj name="Image" r:id="rId3" imgW="3783960" imgH="5041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82134"/>
                        <a:ext cx="4417888" cy="5883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80233" y="1844344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693517">
            <a:off x="651803" y="1372996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0712" y="2856495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1108" y="2244454"/>
            <a:ext cx="128112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3500 mm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59357" y="3307644"/>
            <a:ext cx="193674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1000-2000 mm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4396456" y="1104958"/>
            <a:ext cx="74070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Tropik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mintaqaning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Tinch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okean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sohillariga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Peru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sovuq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oqimi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keltirmaydi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deyarli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yog‘maydi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. </a:t>
            </a: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Shudring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Atakama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cho‘li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namligining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TimesTAD"/>
              </a:rPr>
              <a:t>yagona</a:t>
            </a:r>
            <a:r>
              <a:rPr lang="en-US" sz="28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manbayi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TimesTAD"/>
              </a:rPr>
              <a:t>hisoblanadi</a:t>
            </a:r>
            <a:r>
              <a:rPr lang="en-US" sz="2800" dirty="0" smtClean="0">
                <a:solidFill>
                  <a:srgbClr val="242021"/>
                </a:solidFill>
                <a:latin typeface="TimesTAD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822520"/>
              </p:ext>
            </p:extLst>
          </p:nvPr>
        </p:nvGraphicFramePr>
        <p:xfrm>
          <a:off x="51704" y="982133"/>
          <a:ext cx="4171308" cy="5883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4" name="Image" r:id="rId3" imgW="3783960" imgH="5041080" progId="Photoshop.Image.13">
                  <p:embed/>
                </p:oleObj>
              </mc:Choice>
              <mc:Fallback>
                <p:oleObj name="Image" r:id="rId3" imgW="3783960" imgH="5041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04" y="982133"/>
                        <a:ext cx="4171308" cy="5883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2742" y="3248"/>
            <a:ext cx="1178353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26862" y="3829066"/>
            <a:ext cx="954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5654" y="3336338"/>
            <a:ext cx="200728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1500-2000 mm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228"/>
            <a:ext cx="165141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250-500 mm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38988" y="4029121"/>
            <a:ext cx="132626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Yanvarda</a:t>
            </a: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+25°C 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0417" y="4198974"/>
            <a:ext cx="147099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Iyulda</a:t>
            </a: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+17+19°C 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Amerika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074" name="Picture 50" descr="GPI: Южная Америка остается одним из самых мирных регионов на планете - ИА  REGN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9" y="982132"/>
            <a:ext cx="4703155" cy="44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248" t="18674" r="18332" b="17957"/>
          <a:stretch/>
        </p:blipFill>
        <p:spPr>
          <a:xfrm>
            <a:off x="4646226" y="982132"/>
            <a:ext cx="7527731" cy="44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4604456" y="1167947"/>
            <a:ext cx="73752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namgarchilik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mo‘tadil-kontinental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qorli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054445"/>
              </p:ext>
            </p:extLst>
          </p:nvPr>
        </p:nvGraphicFramePr>
        <p:xfrm>
          <a:off x="30821" y="964685"/>
          <a:ext cx="4335695" cy="5883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Image" r:id="rId3" imgW="3783960" imgH="5041080" progId="Photoshop.Image.13">
                  <p:embed/>
                </p:oleObj>
              </mc:Choice>
              <mc:Fallback>
                <p:oleObj name="Image" r:id="rId3" imgW="3783960" imgH="5041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21" y="964685"/>
                        <a:ext cx="4335695" cy="5883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2742" y="3248"/>
            <a:ext cx="1178353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16123" y="4556936"/>
            <a:ext cx="1382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4361447">
            <a:off x="959260" y="5769638"/>
            <a:ext cx="1151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98668" y="4219442"/>
            <a:ext cx="193674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1000-2000 mm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35103" y="4936283"/>
            <a:ext cx="132626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Yanvarda</a:t>
            </a: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+25°C 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9246" y="3799437"/>
            <a:ext cx="147099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Iyulda</a:t>
            </a: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+10+15°C 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821" y="5918483"/>
            <a:ext cx="136475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2000-</a:t>
            </a:r>
          </a:p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mm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2188" y="5872316"/>
            <a:ext cx="165141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300-400 mm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 descr="Поставленный точки глобус мира. Иллюстрация вектора - иллюстрации  насчитывающей мира, глобус: 307792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t="9688" r="11375" b="12312"/>
          <a:stretch/>
        </p:blipFill>
        <p:spPr bwMode="auto">
          <a:xfrm>
            <a:off x="36319" y="1071695"/>
            <a:ext cx="4809629" cy="479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1668">
            <a:extLst>
              <a:ext uri="{FF2B5EF4-FFF2-40B4-BE49-F238E27FC236}">
                <a16:creationId xmlns:a16="http://schemas.microsoft.com/office/drawing/2014/main" xmlns="" id="{50DD42AD-53A3-4559-853A-4EED5233C0FF}"/>
              </a:ext>
            </a:extLst>
          </p:cNvPr>
          <p:cNvSpPr/>
          <p:nvPr/>
        </p:nvSpPr>
        <p:spPr>
          <a:xfrm>
            <a:off x="6371553" y="5723500"/>
            <a:ext cx="5184000" cy="720080"/>
          </a:xfrm>
          <a:prstGeom prst="rect">
            <a:avLst/>
          </a:prstGeom>
          <a:solidFill>
            <a:srgbClr val="DF5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3" name="Rectangle 1662">
            <a:extLst>
              <a:ext uri="{FF2B5EF4-FFF2-40B4-BE49-F238E27FC236}">
                <a16:creationId xmlns:a16="http://schemas.microsoft.com/office/drawing/2014/main" xmlns="" id="{ADF97D9F-ADF1-42CD-ABD1-54B4341A998C}"/>
              </a:ext>
            </a:extLst>
          </p:cNvPr>
          <p:cNvSpPr/>
          <p:nvPr/>
        </p:nvSpPr>
        <p:spPr>
          <a:xfrm>
            <a:off x="6396072" y="1861409"/>
            <a:ext cx="5184000" cy="739499"/>
          </a:xfrm>
          <a:prstGeom prst="rect">
            <a:avLst/>
          </a:prstGeom>
          <a:solidFill>
            <a:srgbClr val="06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ko-KR" altLang="en-US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1664" name="Isosceles Triangle 26">
            <a:extLst>
              <a:ext uri="{FF2B5EF4-FFF2-40B4-BE49-F238E27FC236}">
                <a16:creationId xmlns:a16="http://schemas.microsoft.com/office/drawing/2014/main" xmlns="" id="{CF212331-9304-48EC-87F1-732AFDA1E5C1}"/>
              </a:ext>
            </a:extLst>
          </p:cNvPr>
          <p:cNvSpPr/>
          <p:nvPr/>
        </p:nvSpPr>
        <p:spPr>
          <a:xfrm rot="16200000">
            <a:off x="4484291" y="1499304"/>
            <a:ext cx="2383195" cy="1427846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97213 w 2205213"/>
              <a:gd name="connsiteY0" fmla="*/ 1064702 h 1064702"/>
              <a:gd name="connsiteX1" fmla="*/ 0 w 2205213"/>
              <a:gd name="connsiteY1" fmla="*/ 0 h 1064702"/>
              <a:gd name="connsiteX2" fmla="*/ 2205213 w 2205213"/>
              <a:gd name="connsiteY2" fmla="*/ 1064702 h 1064702"/>
              <a:gd name="connsiteX3" fmla="*/ 1197213 w 2205213"/>
              <a:gd name="connsiteY3" fmla="*/ 1064702 h 1064702"/>
              <a:gd name="connsiteX0" fmla="*/ 1180481 w 2188481"/>
              <a:gd name="connsiteY0" fmla="*/ 1064702 h 1064702"/>
              <a:gd name="connsiteX1" fmla="*/ 0 w 2188481"/>
              <a:gd name="connsiteY1" fmla="*/ 0 h 1064702"/>
              <a:gd name="connsiteX2" fmla="*/ 2188481 w 2188481"/>
              <a:gd name="connsiteY2" fmla="*/ 1064702 h 1064702"/>
              <a:gd name="connsiteX3" fmla="*/ 1180481 w 2188481"/>
              <a:gd name="connsiteY3" fmla="*/ 1064702 h 1064702"/>
              <a:gd name="connsiteX0" fmla="*/ 1172115 w 2180115"/>
              <a:gd name="connsiteY0" fmla="*/ 1067431 h 1067431"/>
              <a:gd name="connsiteX1" fmla="*/ 0 w 2180115"/>
              <a:gd name="connsiteY1" fmla="*/ 0 h 1067431"/>
              <a:gd name="connsiteX2" fmla="*/ 2180115 w 2180115"/>
              <a:gd name="connsiteY2" fmla="*/ 1067431 h 1067431"/>
              <a:gd name="connsiteX3" fmla="*/ 1172115 w 2180115"/>
              <a:gd name="connsiteY3" fmla="*/ 1067431 h 1067431"/>
              <a:gd name="connsiteX0" fmla="*/ 2058690 w 3066690"/>
              <a:gd name="connsiteY0" fmla="*/ 780509 h 780509"/>
              <a:gd name="connsiteX1" fmla="*/ 0 w 3066690"/>
              <a:gd name="connsiteY1" fmla="*/ 0 h 780509"/>
              <a:gd name="connsiteX2" fmla="*/ 3066690 w 3066690"/>
              <a:gd name="connsiteY2" fmla="*/ 780509 h 780509"/>
              <a:gd name="connsiteX3" fmla="*/ 2058690 w 3066690"/>
              <a:gd name="connsiteY3" fmla="*/ 780509 h 780509"/>
              <a:gd name="connsiteX0" fmla="*/ 2272761 w 3280761"/>
              <a:gd name="connsiteY0" fmla="*/ 759299 h 759299"/>
              <a:gd name="connsiteX1" fmla="*/ -1 w 3280761"/>
              <a:gd name="connsiteY1" fmla="*/ 0 h 759299"/>
              <a:gd name="connsiteX2" fmla="*/ 3280761 w 3280761"/>
              <a:gd name="connsiteY2" fmla="*/ 759299 h 759299"/>
              <a:gd name="connsiteX3" fmla="*/ 2272761 w 3280761"/>
              <a:gd name="connsiteY3" fmla="*/ 759299 h 759299"/>
              <a:gd name="connsiteX0" fmla="*/ 2319591 w 3327591"/>
              <a:gd name="connsiteY0" fmla="*/ 761950 h 761950"/>
              <a:gd name="connsiteX1" fmla="*/ 0 w 3327591"/>
              <a:gd name="connsiteY1" fmla="*/ 0 h 761950"/>
              <a:gd name="connsiteX2" fmla="*/ 3327591 w 3327591"/>
              <a:gd name="connsiteY2" fmla="*/ 761950 h 761950"/>
              <a:gd name="connsiteX3" fmla="*/ 2319591 w 3327591"/>
              <a:gd name="connsiteY3" fmla="*/ 761950 h 761950"/>
              <a:gd name="connsiteX0" fmla="*/ 2496519 w 3504519"/>
              <a:gd name="connsiteY0" fmla="*/ 832061 h 832061"/>
              <a:gd name="connsiteX1" fmla="*/ 1 w 3504519"/>
              <a:gd name="connsiteY1" fmla="*/ 0 h 832061"/>
              <a:gd name="connsiteX2" fmla="*/ 3504519 w 3504519"/>
              <a:gd name="connsiteY2" fmla="*/ 832061 h 832061"/>
              <a:gd name="connsiteX3" fmla="*/ 2496519 w 3504519"/>
              <a:gd name="connsiteY3" fmla="*/ 832061 h 83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4519" h="832061">
                <a:moveTo>
                  <a:pt x="2496519" y="832061"/>
                </a:moveTo>
                <a:lnTo>
                  <a:pt x="1" y="0"/>
                </a:lnTo>
                <a:lnTo>
                  <a:pt x="3504519" y="832061"/>
                </a:lnTo>
                <a:lnTo>
                  <a:pt x="2496519" y="832061"/>
                </a:lnTo>
                <a:close/>
              </a:path>
            </a:pathLst>
          </a:cu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5" name="Rectangle 1664">
            <a:extLst>
              <a:ext uri="{FF2B5EF4-FFF2-40B4-BE49-F238E27FC236}">
                <a16:creationId xmlns:a16="http://schemas.microsoft.com/office/drawing/2014/main" xmlns="" id="{20A147DB-2BA9-4AB1-A943-5731537C75B7}"/>
              </a:ext>
            </a:extLst>
          </p:cNvPr>
          <p:cNvSpPr/>
          <p:nvPr/>
        </p:nvSpPr>
        <p:spPr>
          <a:xfrm>
            <a:off x="6396072" y="2780928"/>
            <a:ext cx="5184000" cy="741285"/>
          </a:xfrm>
          <a:prstGeom prst="rect">
            <a:avLst/>
          </a:prstGeom>
          <a:solidFill>
            <a:srgbClr val="07A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b="1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1666" name="Isosceles Triangle 48">
            <a:extLst>
              <a:ext uri="{FF2B5EF4-FFF2-40B4-BE49-F238E27FC236}">
                <a16:creationId xmlns:a16="http://schemas.microsoft.com/office/drawing/2014/main" xmlns="" id="{50CF94AF-4201-4C40-B7CF-6D726F505431}"/>
              </a:ext>
            </a:extLst>
          </p:cNvPr>
          <p:cNvSpPr/>
          <p:nvPr/>
        </p:nvSpPr>
        <p:spPr>
          <a:xfrm rot="16200000">
            <a:off x="5231022" y="2425050"/>
            <a:ext cx="820657" cy="153896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2693 w 1120693"/>
              <a:gd name="connsiteY0" fmla="*/ 1075334 h 1075334"/>
              <a:gd name="connsiteX1" fmla="*/ 0 w 1120693"/>
              <a:gd name="connsiteY1" fmla="*/ 0 h 1075334"/>
              <a:gd name="connsiteX2" fmla="*/ 1120693 w 1120693"/>
              <a:gd name="connsiteY2" fmla="*/ 1075334 h 1075334"/>
              <a:gd name="connsiteX3" fmla="*/ 112693 w 1120693"/>
              <a:gd name="connsiteY3" fmla="*/ 1075334 h 1075334"/>
              <a:gd name="connsiteX0" fmla="*/ 83413 w 1091413"/>
              <a:gd name="connsiteY0" fmla="*/ 1072603 h 1072603"/>
              <a:gd name="connsiteX1" fmla="*/ 0 w 1091413"/>
              <a:gd name="connsiteY1" fmla="*/ 0 h 1072603"/>
              <a:gd name="connsiteX2" fmla="*/ 1091413 w 1091413"/>
              <a:gd name="connsiteY2" fmla="*/ 1072603 h 1072603"/>
              <a:gd name="connsiteX3" fmla="*/ 83413 w 1091413"/>
              <a:gd name="connsiteY3" fmla="*/ 1072603 h 1072603"/>
              <a:gd name="connsiteX0" fmla="*/ 79231 w 1087231"/>
              <a:gd name="connsiteY0" fmla="*/ 1069873 h 1069873"/>
              <a:gd name="connsiteX1" fmla="*/ 0 w 1087231"/>
              <a:gd name="connsiteY1" fmla="*/ 0 h 1069873"/>
              <a:gd name="connsiteX2" fmla="*/ 1087231 w 1087231"/>
              <a:gd name="connsiteY2" fmla="*/ 1069873 h 1069873"/>
              <a:gd name="connsiteX3" fmla="*/ 79231 w 1087231"/>
              <a:gd name="connsiteY3" fmla="*/ 1069873 h 1069873"/>
              <a:gd name="connsiteX0" fmla="*/ 62499 w 1070499"/>
              <a:gd name="connsiteY0" fmla="*/ 1075334 h 1075334"/>
              <a:gd name="connsiteX1" fmla="*/ 0 w 1070499"/>
              <a:gd name="connsiteY1" fmla="*/ 0 h 1075334"/>
              <a:gd name="connsiteX2" fmla="*/ 1070499 w 1070499"/>
              <a:gd name="connsiteY2" fmla="*/ 1075334 h 1075334"/>
              <a:gd name="connsiteX3" fmla="*/ 62499 w 1070499"/>
              <a:gd name="connsiteY3" fmla="*/ 1075334 h 1075334"/>
              <a:gd name="connsiteX0" fmla="*/ 66683 w 1074683"/>
              <a:gd name="connsiteY0" fmla="*/ 1075332 h 1075332"/>
              <a:gd name="connsiteX1" fmla="*/ 0 w 1074683"/>
              <a:gd name="connsiteY1" fmla="*/ 0 h 1075332"/>
              <a:gd name="connsiteX2" fmla="*/ 1074683 w 1074683"/>
              <a:gd name="connsiteY2" fmla="*/ 1075332 h 1075332"/>
              <a:gd name="connsiteX3" fmla="*/ 66683 w 1074683"/>
              <a:gd name="connsiteY3" fmla="*/ 1075332 h 1075332"/>
              <a:gd name="connsiteX0" fmla="*/ 110070 w 1118070"/>
              <a:gd name="connsiteY0" fmla="*/ 1075330 h 1075330"/>
              <a:gd name="connsiteX1" fmla="*/ 0 w 1118070"/>
              <a:gd name="connsiteY1" fmla="*/ 0 h 1075330"/>
              <a:gd name="connsiteX2" fmla="*/ 1118070 w 1118070"/>
              <a:gd name="connsiteY2" fmla="*/ 1075330 h 1075330"/>
              <a:gd name="connsiteX3" fmla="*/ 110070 w 1118070"/>
              <a:gd name="connsiteY3" fmla="*/ 1075330 h 107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070" h="1075330">
                <a:moveTo>
                  <a:pt x="110070" y="1075330"/>
                </a:moveTo>
                <a:lnTo>
                  <a:pt x="0" y="0"/>
                </a:lnTo>
                <a:lnTo>
                  <a:pt x="1118070" y="1075330"/>
                </a:lnTo>
                <a:lnTo>
                  <a:pt x="110070" y="1075330"/>
                </a:lnTo>
                <a:close/>
              </a:path>
            </a:pathLst>
          </a:custGeom>
          <a:solidFill>
            <a:srgbClr val="068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7" name="Rectangle 1666">
            <a:extLst>
              <a:ext uri="{FF2B5EF4-FFF2-40B4-BE49-F238E27FC236}">
                <a16:creationId xmlns:a16="http://schemas.microsoft.com/office/drawing/2014/main" xmlns="" id="{7F9A7267-069F-4A48-ADA2-F6E34740233C}"/>
              </a:ext>
            </a:extLst>
          </p:cNvPr>
          <p:cNvSpPr/>
          <p:nvPr/>
        </p:nvSpPr>
        <p:spPr>
          <a:xfrm>
            <a:off x="6382895" y="3736804"/>
            <a:ext cx="5184000" cy="772316"/>
          </a:xfrm>
          <a:prstGeom prst="rect">
            <a:avLst/>
          </a:prstGeom>
          <a:solidFill>
            <a:srgbClr val="90C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1668" name="Isosceles Triangle 49">
            <a:extLst>
              <a:ext uri="{FF2B5EF4-FFF2-40B4-BE49-F238E27FC236}">
                <a16:creationId xmlns:a16="http://schemas.microsoft.com/office/drawing/2014/main" xmlns="" id="{313D6ADC-C56B-42F4-9CEA-76A8DE6D4F65}"/>
              </a:ext>
            </a:extLst>
          </p:cNvPr>
          <p:cNvSpPr/>
          <p:nvPr/>
        </p:nvSpPr>
        <p:spPr>
          <a:xfrm rot="16200000">
            <a:off x="5184787" y="3309873"/>
            <a:ext cx="873584" cy="1524907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1035624"/>
              <a:gd name="connsiteY0" fmla="*/ 1085967 h 1085967"/>
              <a:gd name="connsiteX1" fmla="*/ 1035624 w 1035624"/>
              <a:gd name="connsiteY1" fmla="*/ 0 h 1085967"/>
              <a:gd name="connsiteX2" fmla="*/ 1008000 w 1035624"/>
              <a:gd name="connsiteY2" fmla="*/ 1085967 h 1085967"/>
              <a:gd name="connsiteX3" fmla="*/ 0 w 1035624"/>
              <a:gd name="connsiteY3" fmla="*/ 1085967 h 1085967"/>
              <a:gd name="connsiteX0" fmla="*/ 0 w 1060722"/>
              <a:gd name="connsiteY0" fmla="*/ 1075043 h 1075043"/>
              <a:gd name="connsiteX1" fmla="*/ 1060722 w 1060722"/>
              <a:gd name="connsiteY1" fmla="*/ 0 h 1075043"/>
              <a:gd name="connsiteX2" fmla="*/ 1008000 w 1060722"/>
              <a:gd name="connsiteY2" fmla="*/ 1075043 h 1075043"/>
              <a:gd name="connsiteX3" fmla="*/ 0 w 1060722"/>
              <a:gd name="connsiteY3" fmla="*/ 1075043 h 1075043"/>
              <a:gd name="connsiteX0" fmla="*/ 0 w 1069087"/>
              <a:gd name="connsiteY0" fmla="*/ 1075043 h 1075043"/>
              <a:gd name="connsiteX1" fmla="*/ 1069087 w 1069087"/>
              <a:gd name="connsiteY1" fmla="*/ 0 h 1075043"/>
              <a:gd name="connsiteX2" fmla="*/ 1008000 w 1069087"/>
              <a:gd name="connsiteY2" fmla="*/ 1075043 h 1075043"/>
              <a:gd name="connsiteX3" fmla="*/ 0 w 1069087"/>
              <a:gd name="connsiteY3" fmla="*/ 1075043 h 1075043"/>
              <a:gd name="connsiteX0" fmla="*/ 0 w 1127820"/>
              <a:gd name="connsiteY0" fmla="*/ 1065507 h 1065507"/>
              <a:gd name="connsiteX1" fmla="*/ 1127820 w 1127820"/>
              <a:gd name="connsiteY1" fmla="*/ 0 h 1065507"/>
              <a:gd name="connsiteX2" fmla="*/ 1008000 w 1127820"/>
              <a:gd name="connsiteY2" fmla="*/ 1065507 h 1065507"/>
              <a:gd name="connsiteX3" fmla="*/ 0 w 1127820"/>
              <a:gd name="connsiteY3" fmla="*/ 1065507 h 106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820" h="1065507">
                <a:moveTo>
                  <a:pt x="0" y="1065507"/>
                </a:moveTo>
                <a:lnTo>
                  <a:pt x="1127820" y="0"/>
                </a:lnTo>
                <a:lnTo>
                  <a:pt x="1008000" y="1065507"/>
                </a:lnTo>
                <a:lnTo>
                  <a:pt x="0" y="1065507"/>
                </a:lnTo>
                <a:close/>
              </a:path>
            </a:pathLst>
          </a:custGeom>
          <a:solidFill>
            <a:srgbClr val="739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1669" name="Rectangle 1668">
            <a:extLst>
              <a:ext uri="{FF2B5EF4-FFF2-40B4-BE49-F238E27FC236}">
                <a16:creationId xmlns:a16="http://schemas.microsoft.com/office/drawing/2014/main" xmlns="" id="{50DD42AD-53A3-4559-853A-4EED5233C0FF}"/>
              </a:ext>
            </a:extLst>
          </p:cNvPr>
          <p:cNvSpPr/>
          <p:nvPr/>
        </p:nvSpPr>
        <p:spPr>
          <a:xfrm>
            <a:off x="6384767" y="4718916"/>
            <a:ext cx="5184000" cy="762312"/>
          </a:xfrm>
          <a:prstGeom prst="rect">
            <a:avLst/>
          </a:pr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0" name="Isosceles Triangle 50">
            <a:extLst>
              <a:ext uri="{FF2B5EF4-FFF2-40B4-BE49-F238E27FC236}">
                <a16:creationId xmlns:a16="http://schemas.microsoft.com/office/drawing/2014/main" xmlns="" id="{F75E25C9-6231-4DC9-853C-42DF7CA44280}"/>
              </a:ext>
            </a:extLst>
          </p:cNvPr>
          <p:cNvSpPr/>
          <p:nvPr/>
        </p:nvSpPr>
        <p:spPr>
          <a:xfrm rot="16200000">
            <a:off x="4735923" y="3825923"/>
            <a:ext cx="1782108" cy="1514112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2109512"/>
              <a:gd name="connsiteY0" fmla="*/ 1054069 h 1054069"/>
              <a:gd name="connsiteX1" fmla="*/ 2109512 w 2109512"/>
              <a:gd name="connsiteY1" fmla="*/ 0 h 1054069"/>
              <a:gd name="connsiteX2" fmla="*/ 1008000 w 2109512"/>
              <a:gd name="connsiteY2" fmla="*/ 1054069 h 1054069"/>
              <a:gd name="connsiteX3" fmla="*/ 0 w 2109512"/>
              <a:gd name="connsiteY3" fmla="*/ 1054069 h 1054069"/>
              <a:gd name="connsiteX0" fmla="*/ 0 w 2172255"/>
              <a:gd name="connsiteY0" fmla="*/ 1064989 h 1064989"/>
              <a:gd name="connsiteX1" fmla="*/ 2172255 w 2172255"/>
              <a:gd name="connsiteY1" fmla="*/ 0 h 1064989"/>
              <a:gd name="connsiteX2" fmla="*/ 1008000 w 2172255"/>
              <a:gd name="connsiteY2" fmla="*/ 1064989 h 1064989"/>
              <a:gd name="connsiteX3" fmla="*/ 0 w 2172255"/>
              <a:gd name="connsiteY3" fmla="*/ 1064989 h 1064989"/>
              <a:gd name="connsiteX0" fmla="*/ 0 w 2168072"/>
              <a:gd name="connsiteY0" fmla="*/ 1064989 h 1064989"/>
              <a:gd name="connsiteX1" fmla="*/ 2168072 w 2168072"/>
              <a:gd name="connsiteY1" fmla="*/ 0 h 1064989"/>
              <a:gd name="connsiteX2" fmla="*/ 1008000 w 2168072"/>
              <a:gd name="connsiteY2" fmla="*/ 1064989 h 1064989"/>
              <a:gd name="connsiteX3" fmla="*/ 0 w 2168072"/>
              <a:gd name="connsiteY3" fmla="*/ 1064989 h 1064989"/>
              <a:gd name="connsiteX0" fmla="*/ 0 w 2194255"/>
              <a:gd name="connsiteY0" fmla="*/ 1057967 h 1057967"/>
              <a:gd name="connsiteX1" fmla="*/ 2194255 w 2194255"/>
              <a:gd name="connsiteY1" fmla="*/ 0 h 1057967"/>
              <a:gd name="connsiteX2" fmla="*/ 1008000 w 2194255"/>
              <a:gd name="connsiteY2" fmla="*/ 1057967 h 1057967"/>
              <a:gd name="connsiteX3" fmla="*/ 0 w 2194255"/>
              <a:gd name="connsiteY3" fmla="*/ 1057967 h 1057967"/>
              <a:gd name="connsiteX0" fmla="*/ 0 w 2289085"/>
              <a:gd name="connsiteY0" fmla="*/ 1057965 h 1057965"/>
              <a:gd name="connsiteX1" fmla="*/ 2289085 w 2289085"/>
              <a:gd name="connsiteY1" fmla="*/ 0 h 1057965"/>
              <a:gd name="connsiteX2" fmla="*/ 1008000 w 2289085"/>
              <a:gd name="connsiteY2" fmla="*/ 1057965 h 1057965"/>
              <a:gd name="connsiteX3" fmla="*/ 0 w 2289085"/>
              <a:gd name="connsiteY3" fmla="*/ 1057965 h 1057965"/>
              <a:gd name="connsiteX0" fmla="*/ 0 w 2348219"/>
              <a:gd name="connsiteY0" fmla="*/ 1057965 h 1057965"/>
              <a:gd name="connsiteX1" fmla="*/ 2348219 w 2348219"/>
              <a:gd name="connsiteY1" fmla="*/ 0 h 1057965"/>
              <a:gd name="connsiteX2" fmla="*/ 1008000 w 2348219"/>
              <a:gd name="connsiteY2" fmla="*/ 1057965 h 1057965"/>
              <a:gd name="connsiteX3" fmla="*/ 0 w 2348219"/>
              <a:gd name="connsiteY3" fmla="*/ 1057965 h 105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219" h="1057965">
                <a:moveTo>
                  <a:pt x="0" y="1057965"/>
                </a:moveTo>
                <a:lnTo>
                  <a:pt x="2348219" y="0"/>
                </a:lnTo>
                <a:lnTo>
                  <a:pt x="1008000" y="1057965"/>
                </a:lnTo>
                <a:lnTo>
                  <a:pt x="0" y="1057965"/>
                </a:lnTo>
                <a:close/>
              </a:path>
            </a:pathLst>
          </a:custGeom>
          <a:solidFill>
            <a:srgbClr val="C9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42" name="Rectangle 1662">
            <a:extLst>
              <a:ext uri="{FF2B5EF4-FFF2-40B4-BE49-F238E27FC236}">
                <a16:creationId xmlns:a16="http://schemas.microsoft.com/office/drawing/2014/main" xmlns="" id="{ADF97D9F-ADF1-42CD-ABD1-54B4341A998C}"/>
              </a:ext>
            </a:extLst>
          </p:cNvPr>
          <p:cNvSpPr/>
          <p:nvPr/>
        </p:nvSpPr>
        <p:spPr>
          <a:xfrm>
            <a:off x="6389501" y="1024003"/>
            <a:ext cx="5184000" cy="686184"/>
          </a:xfrm>
          <a:prstGeom prst="rect">
            <a:avLst/>
          </a:prstGeom>
          <a:solidFill>
            <a:srgbClr val="045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Isosceles Triangle 26">
            <a:extLst>
              <a:ext uri="{FF2B5EF4-FFF2-40B4-BE49-F238E27FC236}">
                <a16:creationId xmlns:a16="http://schemas.microsoft.com/office/drawing/2014/main" xmlns="" id="{CF212331-9304-48EC-87F1-732AFDA1E5C1}"/>
              </a:ext>
            </a:extLst>
          </p:cNvPr>
          <p:cNvSpPr/>
          <p:nvPr/>
        </p:nvSpPr>
        <p:spPr>
          <a:xfrm rot="16200000">
            <a:off x="4792074" y="1951712"/>
            <a:ext cx="1700896" cy="1514008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97213 w 2205213"/>
              <a:gd name="connsiteY0" fmla="*/ 1064702 h 1064702"/>
              <a:gd name="connsiteX1" fmla="*/ 0 w 2205213"/>
              <a:gd name="connsiteY1" fmla="*/ 0 h 1064702"/>
              <a:gd name="connsiteX2" fmla="*/ 2205213 w 2205213"/>
              <a:gd name="connsiteY2" fmla="*/ 1064702 h 1064702"/>
              <a:gd name="connsiteX3" fmla="*/ 1197213 w 2205213"/>
              <a:gd name="connsiteY3" fmla="*/ 1064702 h 1064702"/>
              <a:gd name="connsiteX0" fmla="*/ 1180481 w 2188481"/>
              <a:gd name="connsiteY0" fmla="*/ 1064702 h 1064702"/>
              <a:gd name="connsiteX1" fmla="*/ 0 w 2188481"/>
              <a:gd name="connsiteY1" fmla="*/ 0 h 1064702"/>
              <a:gd name="connsiteX2" fmla="*/ 2188481 w 2188481"/>
              <a:gd name="connsiteY2" fmla="*/ 1064702 h 1064702"/>
              <a:gd name="connsiteX3" fmla="*/ 1180481 w 2188481"/>
              <a:gd name="connsiteY3" fmla="*/ 1064702 h 1064702"/>
              <a:gd name="connsiteX0" fmla="*/ 1172115 w 2180115"/>
              <a:gd name="connsiteY0" fmla="*/ 1067431 h 1067431"/>
              <a:gd name="connsiteX1" fmla="*/ 0 w 2180115"/>
              <a:gd name="connsiteY1" fmla="*/ 0 h 1067431"/>
              <a:gd name="connsiteX2" fmla="*/ 2180115 w 2180115"/>
              <a:gd name="connsiteY2" fmla="*/ 1067431 h 1067431"/>
              <a:gd name="connsiteX3" fmla="*/ 1172115 w 2180115"/>
              <a:gd name="connsiteY3" fmla="*/ 1067431 h 1067431"/>
              <a:gd name="connsiteX0" fmla="*/ 1287529 w 2295529"/>
              <a:gd name="connsiteY0" fmla="*/ 1067429 h 1067429"/>
              <a:gd name="connsiteX1" fmla="*/ -1 w 2295529"/>
              <a:gd name="connsiteY1" fmla="*/ 0 h 1067429"/>
              <a:gd name="connsiteX2" fmla="*/ 2295529 w 2295529"/>
              <a:gd name="connsiteY2" fmla="*/ 1067429 h 1067429"/>
              <a:gd name="connsiteX3" fmla="*/ 1287529 w 2295529"/>
              <a:gd name="connsiteY3" fmla="*/ 1067429 h 1067429"/>
              <a:gd name="connsiteX0" fmla="*/ 1238149 w 2246149"/>
              <a:gd name="connsiteY0" fmla="*/ 1041999 h 1041999"/>
              <a:gd name="connsiteX1" fmla="*/ 0 w 2246149"/>
              <a:gd name="connsiteY1" fmla="*/ 0 h 1041999"/>
              <a:gd name="connsiteX2" fmla="*/ 2246149 w 2246149"/>
              <a:gd name="connsiteY2" fmla="*/ 1041999 h 1041999"/>
              <a:gd name="connsiteX3" fmla="*/ 1238149 w 2246149"/>
              <a:gd name="connsiteY3" fmla="*/ 1041999 h 1041999"/>
              <a:gd name="connsiteX0" fmla="*/ 1299877 w 2307877"/>
              <a:gd name="connsiteY0" fmla="*/ 1057891 h 1057891"/>
              <a:gd name="connsiteX1" fmla="*/ 0 w 2307877"/>
              <a:gd name="connsiteY1" fmla="*/ 0 h 1057891"/>
              <a:gd name="connsiteX2" fmla="*/ 2307877 w 2307877"/>
              <a:gd name="connsiteY2" fmla="*/ 1057891 h 1057891"/>
              <a:gd name="connsiteX3" fmla="*/ 1299877 w 2307877"/>
              <a:gd name="connsiteY3" fmla="*/ 1057891 h 105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7877" h="1057891">
                <a:moveTo>
                  <a:pt x="1299877" y="1057891"/>
                </a:moveTo>
                <a:lnTo>
                  <a:pt x="0" y="0"/>
                </a:lnTo>
                <a:lnTo>
                  <a:pt x="2307877" y="1057891"/>
                </a:lnTo>
                <a:lnTo>
                  <a:pt x="1299877" y="1057891"/>
                </a:lnTo>
                <a:close/>
              </a:path>
            </a:pathLst>
          </a:custGeom>
          <a:solidFill>
            <a:srgbClr val="056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49" name="Isosceles Triangle 50">
            <a:extLst>
              <a:ext uri="{FF2B5EF4-FFF2-40B4-BE49-F238E27FC236}">
                <a16:creationId xmlns:a16="http://schemas.microsoft.com/office/drawing/2014/main" xmlns="" id="{F75E25C9-6231-4DC9-853C-42DF7CA44280}"/>
              </a:ext>
            </a:extLst>
          </p:cNvPr>
          <p:cNvSpPr/>
          <p:nvPr/>
        </p:nvSpPr>
        <p:spPr>
          <a:xfrm rot="16200000">
            <a:off x="4381319" y="4410161"/>
            <a:ext cx="2565753" cy="1450896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2109512"/>
              <a:gd name="connsiteY0" fmla="*/ 1054069 h 1054069"/>
              <a:gd name="connsiteX1" fmla="*/ 2109512 w 2109512"/>
              <a:gd name="connsiteY1" fmla="*/ 0 h 1054069"/>
              <a:gd name="connsiteX2" fmla="*/ 1008000 w 2109512"/>
              <a:gd name="connsiteY2" fmla="*/ 1054069 h 1054069"/>
              <a:gd name="connsiteX3" fmla="*/ 0 w 2109512"/>
              <a:gd name="connsiteY3" fmla="*/ 1054069 h 1054069"/>
              <a:gd name="connsiteX0" fmla="*/ 0 w 2172255"/>
              <a:gd name="connsiteY0" fmla="*/ 1064989 h 1064989"/>
              <a:gd name="connsiteX1" fmla="*/ 2172255 w 2172255"/>
              <a:gd name="connsiteY1" fmla="*/ 0 h 1064989"/>
              <a:gd name="connsiteX2" fmla="*/ 1008000 w 2172255"/>
              <a:gd name="connsiteY2" fmla="*/ 1064989 h 1064989"/>
              <a:gd name="connsiteX3" fmla="*/ 0 w 2172255"/>
              <a:gd name="connsiteY3" fmla="*/ 1064989 h 1064989"/>
              <a:gd name="connsiteX0" fmla="*/ 0 w 2168072"/>
              <a:gd name="connsiteY0" fmla="*/ 1064989 h 1064989"/>
              <a:gd name="connsiteX1" fmla="*/ 2168072 w 2168072"/>
              <a:gd name="connsiteY1" fmla="*/ 0 h 1064989"/>
              <a:gd name="connsiteX2" fmla="*/ 1008000 w 2168072"/>
              <a:gd name="connsiteY2" fmla="*/ 1064989 h 1064989"/>
              <a:gd name="connsiteX3" fmla="*/ 0 w 2168072"/>
              <a:gd name="connsiteY3" fmla="*/ 1064989 h 1064989"/>
              <a:gd name="connsiteX0" fmla="*/ 0 w 2711372"/>
              <a:gd name="connsiteY0" fmla="*/ 857863 h 857863"/>
              <a:gd name="connsiteX1" fmla="*/ 2711372 w 2711372"/>
              <a:gd name="connsiteY1" fmla="*/ 0 h 857863"/>
              <a:gd name="connsiteX2" fmla="*/ 1008000 w 2711372"/>
              <a:gd name="connsiteY2" fmla="*/ 857863 h 857863"/>
              <a:gd name="connsiteX3" fmla="*/ 0 w 2711372"/>
              <a:gd name="connsiteY3" fmla="*/ 857863 h 857863"/>
              <a:gd name="connsiteX0" fmla="*/ 0 w 2646692"/>
              <a:gd name="connsiteY0" fmla="*/ 854351 h 854351"/>
              <a:gd name="connsiteX1" fmla="*/ 2646692 w 2646692"/>
              <a:gd name="connsiteY1" fmla="*/ 0 h 854351"/>
              <a:gd name="connsiteX2" fmla="*/ 1008000 w 2646692"/>
              <a:gd name="connsiteY2" fmla="*/ 854351 h 854351"/>
              <a:gd name="connsiteX3" fmla="*/ 0 w 2646692"/>
              <a:gd name="connsiteY3" fmla="*/ 854351 h 854351"/>
              <a:gd name="connsiteX0" fmla="*/ 0 w 2725755"/>
              <a:gd name="connsiteY0" fmla="*/ 868655 h 868655"/>
              <a:gd name="connsiteX1" fmla="*/ 2725755 w 2725755"/>
              <a:gd name="connsiteY1" fmla="*/ 0 h 868655"/>
              <a:gd name="connsiteX2" fmla="*/ 1008000 w 2725755"/>
              <a:gd name="connsiteY2" fmla="*/ 868655 h 868655"/>
              <a:gd name="connsiteX3" fmla="*/ 0 w 2725755"/>
              <a:gd name="connsiteY3" fmla="*/ 868655 h 868655"/>
              <a:gd name="connsiteX0" fmla="*/ 0 w 2725755"/>
              <a:gd name="connsiteY0" fmla="*/ 868655 h 872577"/>
              <a:gd name="connsiteX1" fmla="*/ 2725755 w 2725755"/>
              <a:gd name="connsiteY1" fmla="*/ 0 h 872577"/>
              <a:gd name="connsiteX2" fmla="*/ 977130 w 2725755"/>
              <a:gd name="connsiteY2" fmla="*/ 872577 h 872577"/>
              <a:gd name="connsiteX3" fmla="*/ 0 w 2725755"/>
              <a:gd name="connsiteY3" fmla="*/ 868655 h 872577"/>
              <a:gd name="connsiteX0" fmla="*/ 0 w 3196513"/>
              <a:gd name="connsiteY0" fmla="*/ 880415 h 884337"/>
              <a:gd name="connsiteX1" fmla="*/ 3196513 w 3196513"/>
              <a:gd name="connsiteY1" fmla="*/ 0 h 884337"/>
              <a:gd name="connsiteX2" fmla="*/ 977130 w 3196513"/>
              <a:gd name="connsiteY2" fmla="*/ 884337 h 884337"/>
              <a:gd name="connsiteX3" fmla="*/ 0 w 3196513"/>
              <a:gd name="connsiteY3" fmla="*/ 880415 h 884337"/>
              <a:gd name="connsiteX0" fmla="*/ 0 w 3281404"/>
              <a:gd name="connsiteY0" fmla="*/ 892175 h 896097"/>
              <a:gd name="connsiteX1" fmla="*/ 3281404 w 3281404"/>
              <a:gd name="connsiteY1" fmla="*/ 0 h 896097"/>
              <a:gd name="connsiteX2" fmla="*/ 977130 w 3281404"/>
              <a:gd name="connsiteY2" fmla="*/ 896097 h 896097"/>
              <a:gd name="connsiteX3" fmla="*/ 0 w 3281404"/>
              <a:gd name="connsiteY3" fmla="*/ 892175 h 896097"/>
              <a:gd name="connsiteX0" fmla="*/ 0 w 3529680"/>
              <a:gd name="connsiteY0" fmla="*/ 1009872 h 1013794"/>
              <a:gd name="connsiteX1" fmla="*/ 3529680 w 3529680"/>
              <a:gd name="connsiteY1" fmla="*/ 0 h 1013794"/>
              <a:gd name="connsiteX2" fmla="*/ 977130 w 3529680"/>
              <a:gd name="connsiteY2" fmla="*/ 1013794 h 1013794"/>
              <a:gd name="connsiteX3" fmla="*/ 0 w 3529680"/>
              <a:gd name="connsiteY3" fmla="*/ 1009872 h 101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680" h="1013794">
                <a:moveTo>
                  <a:pt x="0" y="1009872"/>
                </a:moveTo>
                <a:lnTo>
                  <a:pt x="3529680" y="0"/>
                </a:lnTo>
                <a:lnTo>
                  <a:pt x="977130" y="1013794"/>
                </a:lnTo>
                <a:lnTo>
                  <a:pt x="0" y="1009872"/>
                </a:lnTo>
                <a:close/>
              </a:path>
            </a:pathLst>
          </a:custGeom>
          <a:solidFill>
            <a:srgbClr val="9A3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05639" y="2023366"/>
            <a:ext cx="4461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defTabSz="914400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Parana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99142" y="2899608"/>
            <a:ext cx="4043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Orinoko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04457" y="1080564"/>
            <a:ext cx="3492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382894" y="3861293"/>
            <a:ext cx="5504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Anxel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Iguasu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sharsharalari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174467" y="5795683"/>
            <a:ext cx="315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Titikaka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24" y="4819703"/>
            <a:ext cx="1609717" cy="144623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482600" y="6382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858232" y="4785584"/>
            <a:ext cx="315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Marakaybo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4938" y="1063257"/>
            <a:ext cx="11640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irmoqqa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Как Великая Река Амазонка Влияет на Наши Аквариумы! | Amazon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2"/>
          <a:stretch/>
        </p:blipFill>
        <p:spPr bwMode="auto">
          <a:xfrm>
            <a:off x="5965248" y="2278800"/>
            <a:ext cx="5942040" cy="42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Река Амазо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" y="2257151"/>
            <a:ext cx="5784351" cy="4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75637" y="3524250"/>
            <a:ext cx="211639" cy="70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17560" y="2257151"/>
            <a:ext cx="624109" cy="38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3544" y="2644199"/>
            <a:ext cx="245731" cy="26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7276" y="3910013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75637" y="3829051"/>
            <a:ext cx="358135" cy="31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9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470158" y="2855263"/>
            <a:ext cx="4482841" cy="1299158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820229" y="4505507"/>
            <a:ext cx="6232071" cy="2078558"/>
          </a:xfrm>
          <a:prstGeom prst="wedgeRectCallout">
            <a:avLst>
              <a:gd name="adj1" fmla="val -33322"/>
              <a:gd name="adj2" fmla="val -63991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km,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km,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quyilish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320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94642" y="1034298"/>
            <a:ext cx="3932234" cy="146987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27000" y="4505507"/>
            <a:ext cx="5519057" cy="2149481"/>
          </a:xfrm>
          <a:prstGeom prst="wedgeRectCallout">
            <a:avLst>
              <a:gd name="adj1" fmla="val -22551"/>
              <a:gd name="adj2" fmla="val -6481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Ukayali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irmog‘i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6992 km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aytilmoqda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Самая длинная река в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86" y="1129376"/>
            <a:ext cx="6966314" cy="304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361785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Amazonka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4100" y="982134"/>
            <a:ext cx="116406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oqish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hodisasi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1400 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oqimgacha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okeandagi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qalqish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hodisasi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sababchidir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 descr="Гигантская Виктория амазонская - fkmrf123 — КО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78" y="3041675"/>
            <a:ext cx="5823525" cy="343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Река Амазонка. Удивительный мир дикой природы Амазонки | Шагая по плане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7" y="3041675"/>
            <a:ext cx="5677743" cy="343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253" y="1094860"/>
            <a:ext cx="11968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Parana </a:t>
            </a:r>
            <a:r>
              <a:rPr lang="en-US" sz="28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sersuvligi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2700 m,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 m)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Iguasu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sharsharasi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ПАРАНА • Большая российская энциклопедия - электронная верс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8" y="2515465"/>
            <a:ext cx="5948967" cy="41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водопад -gif | Водопады игуасу, Водопады, Живописные пейзаж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04" y="2479855"/>
            <a:ext cx="5564091" cy="417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254" y="982134"/>
            <a:ext cx="11763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Orinoko</a:t>
            </a:r>
            <a:r>
              <a:rPr lang="en-US" sz="28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28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(1054 m)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Anxel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sharsharasi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6" name="Picture 6" descr="ОРИНОКО • Большая российская энциклопедия - электронная верс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4" y="2048967"/>
            <a:ext cx="4531134" cy="46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Водопад Анхель. Самый высокий водопад в мир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13931"/>
          <a:stretch/>
        </p:blipFill>
        <p:spPr bwMode="auto">
          <a:xfrm>
            <a:off x="4736388" y="2048967"/>
            <a:ext cx="4130212" cy="46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Водопад Анхел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907" y="2048967"/>
            <a:ext cx="3448050" cy="46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26001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668" y="1003773"/>
            <a:ext cx="116406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Marakaybo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laguna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tipik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vakilidir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tog‘liklarida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buloq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871238"/>
              </p:ext>
            </p:extLst>
          </p:nvPr>
        </p:nvGraphicFramePr>
        <p:xfrm>
          <a:off x="417027" y="3092335"/>
          <a:ext cx="5074589" cy="3553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Image" r:id="rId3" imgW="5244120" imgH="5155200" progId="Photoshop.Image.13">
                  <p:embed/>
                </p:oleObj>
              </mc:Choice>
              <mc:Fallback>
                <p:oleObj name="Image" r:id="rId3" imgW="5244120" imgH="5155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027" y="3092335"/>
                        <a:ext cx="5074589" cy="3553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26" name="Picture 42" descr="Маракайбо, Самое большое озеро Южной Амери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3092335"/>
            <a:ext cx="6161939" cy="355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26999" y="2826702"/>
            <a:ext cx="5406235" cy="1595118"/>
          </a:xfrm>
          <a:prstGeom prst="wedgeRectCallout">
            <a:avLst>
              <a:gd name="adj1" fmla="val -22561"/>
              <a:gd name="adj2" fmla="val -719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endParaRPr lang="en-US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6351885" y="4929280"/>
            <a:ext cx="5118865" cy="1226083"/>
          </a:xfrm>
          <a:prstGeom prst="wedgeRectCallout">
            <a:avLst>
              <a:gd name="adj1" fmla="val -23094"/>
              <a:gd name="adj2" fmla="val -9303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3810 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94641" y="1034298"/>
            <a:ext cx="4102697" cy="146987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Titikaka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85055" y="4744345"/>
            <a:ext cx="5749020" cy="1772215"/>
          </a:xfrm>
          <a:prstGeom prst="wedgeRectCallout">
            <a:avLst>
              <a:gd name="adj1" fmla="val -22066"/>
              <a:gd name="adj2" fmla="val -66998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Титикака Озеро, Боливия, Перу (30 фот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70" y="1254045"/>
            <a:ext cx="4237417" cy="321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Титикака где находитс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940" y="1243358"/>
            <a:ext cx="3132060" cy="32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2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70C0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endParaRPr lang="en-US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765921" y="-2194582"/>
            <a:ext cx="5657142" cy="120171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45736" y="1760194"/>
            <a:ext cx="24189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331" y="4134292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282080" y="1868273"/>
            <a:ext cx="21212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endParaRPr lang="en-US" sz="32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3403" y="4808779"/>
            <a:ext cx="24708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O‘rganilish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59331" y="4437428"/>
            <a:ext cx="23334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qazilmalari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02341" y="4626061"/>
            <a:ext cx="2604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32291" y="2687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Amerika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7" y="1010806"/>
            <a:ext cx="2039213" cy="2477849"/>
          </a:xfrm>
          <a:prstGeom prst="rect">
            <a:avLst/>
          </a:prstGeom>
        </p:spPr>
      </p:pic>
      <p:pic>
        <p:nvPicPr>
          <p:cNvPr id="14" name="Picture 50" descr="GPI: Южная Америка остается одним из самых мирных регионов на планете - ИА  REGN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r="20177"/>
          <a:stretch/>
        </p:blipFill>
        <p:spPr bwMode="auto">
          <a:xfrm>
            <a:off x="9801545" y="921390"/>
            <a:ext cx="1793195" cy="235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xususiyatlari</a:t>
            </a:r>
            <a:endParaRPr sz="6000" dirty="0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3436790" y="1090270"/>
            <a:ext cx="3955445" cy="124901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7484793" y="1085688"/>
            <a:ext cx="4602822" cy="132080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99553" y="1123375"/>
            <a:ext cx="2929848" cy="121590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GISMETEO.KZ: Тропические леса Амазонии могут исчезнуть через 50 лет - 11  марта 2020 | Климат | Новости погод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" y="2432677"/>
            <a:ext cx="3344626" cy="37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Амазонка – природное чудо планеты | Пикаб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96" y="2470497"/>
            <a:ext cx="4027394" cy="368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Интересные факты про Южную Америку. Часть первая - географ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91" y="2432677"/>
            <a:ext cx="4342704" cy="37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2"/>
          <p:cNvSpPr txBox="1">
            <a:spLocks/>
          </p:cNvSpPr>
          <p:nvPr/>
        </p:nvSpPr>
        <p:spPr>
          <a:xfrm>
            <a:off x="4431427" y="25401"/>
            <a:ext cx="3585448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Xulosa</a:t>
            </a:r>
            <a:endParaRPr kumimoji="0" lang="en-US" sz="6000" b="1" i="0" u="none" strike="noStrike" kern="1200" cap="none" spc="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7890" name="Picture 45" descr="Солнечные лучики: Объявление. Виртуальное родительское собр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71451" y="12381"/>
            <a:ext cx="712281" cy="96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0" descr="GPI: Южная Америка остается одним из самых мирных регионов на планете - ИА  REGN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r="20177"/>
          <a:stretch/>
        </p:blipFill>
        <p:spPr bwMode="auto">
          <a:xfrm>
            <a:off x="3938864" y="1180407"/>
            <a:ext cx="4296228" cy="56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Амазонка – природное чудо планеты | Пикаб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65" y="942989"/>
            <a:ext cx="4027394" cy="19868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7396" t="18333" r="20522" b="23518"/>
          <a:stretch/>
        </p:blipFill>
        <p:spPr>
          <a:xfrm>
            <a:off x="-44265" y="2757542"/>
            <a:ext cx="4093202" cy="2179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Водопад Игуасу — самый большой водопад на Земле | Великая Эпох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" y="4763834"/>
            <a:ext cx="3940584" cy="20941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ро Льюльяйльяко ~ Проза (Статья) ~ Васил Хасано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57" y="2853509"/>
            <a:ext cx="3837032" cy="2179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Самый длинный горный массив в мире – Андийские Кордильеры или просто Анды.  С языка инков это короткое слово переводится как Медные горы.» — карточка  пользователя julia3112julia в Яндекс.Коллекциях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737" y="990801"/>
            <a:ext cx="3707726" cy="20767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Титикака Озеро, Боливия, Перу (30 фото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737" y="4871346"/>
            <a:ext cx="3787651" cy="18791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07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1829597" y="5376196"/>
            <a:ext cx="7797288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534255" y="1083929"/>
            <a:ext cx="11465961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86- 90-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4000" b="1" dirty="0" err="1">
                <a:latin typeface="Arial"/>
                <a:cs typeface="Arial"/>
              </a:rPr>
              <a:t>Janubiy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Amerika</a:t>
            </a:r>
            <a:r>
              <a:rPr lang="en-US" sz="4000" b="1" dirty="0">
                <a:latin typeface="Arial"/>
                <a:cs typeface="Arial"/>
              </a:rPr>
              <a:t>. </a:t>
            </a:r>
            <a:r>
              <a:rPr lang="en-US" sz="4000" b="1" dirty="0" err="1">
                <a:latin typeface="Arial"/>
                <a:cs typeface="Arial"/>
              </a:rPr>
              <a:t>Geografik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o‘rni</a:t>
            </a:r>
            <a:r>
              <a:rPr lang="en-US" sz="4000" b="1" dirty="0">
                <a:latin typeface="Arial"/>
                <a:cs typeface="Arial"/>
              </a:rPr>
              <a:t>, </a:t>
            </a:r>
            <a:r>
              <a:rPr lang="en-US" sz="4000" b="1" dirty="0" err="1">
                <a:latin typeface="Arial"/>
                <a:cs typeface="Arial"/>
              </a:rPr>
              <a:t>o‘rganilish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tarixi</a:t>
            </a:r>
            <a:r>
              <a:rPr lang="en-US" sz="4000" b="1" dirty="0">
                <a:latin typeface="Arial"/>
                <a:cs typeface="Arial"/>
              </a:rPr>
              <a:t>, </a:t>
            </a:r>
            <a:r>
              <a:rPr lang="en-US" sz="4000" b="1" dirty="0" err="1">
                <a:latin typeface="Arial"/>
                <a:cs typeface="Arial"/>
              </a:rPr>
              <a:t>geologik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tuzilishi</a:t>
            </a:r>
            <a:r>
              <a:rPr lang="en-US" sz="4000" b="1" dirty="0">
                <a:latin typeface="Arial"/>
                <a:cs typeface="Arial"/>
              </a:rPr>
              <a:t>, </a:t>
            </a:r>
            <a:r>
              <a:rPr lang="en-US" sz="4000" b="1" dirty="0" err="1" smtClean="0">
                <a:latin typeface="Arial"/>
                <a:cs typeface="Arial"/>
              </a:rPr>
              <a:t>foydali</a:t>
            </a:r>
            <a:r>
              <a:rPr lang="en-US" sz="4000" b="1" dirty="0" smtClean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qazilmalari</a:t>
            </a:r>
            <a:r>
              <a:rPr lang="en-US" sz="4000" b="1" dirty="0">
                <a:latin typeface="Arial"/>
                <a:cs typeface="Arial"/>
              </a:rPr>
              <a:t>. </a:t>
            </a:r>
            <a:r>
              <a:rPr lang="en-US" sz="4000" b="1" dirty="0" err="1">
                <a:latin typeface="Arial"/>
                <a:cs typeface="Arial"/>
              </a:rPr>
              <a:t>Relyefi</a:t>
            </a:r>
            <a:r>
              <a:rPr lang="en-US" sz="4000" b="1" dirty="0">
                <a:latin typeface="Arial"/>
                <a:cs typeface="Arial"/>
              </a:rPr>
              <a:t>. </a:t>
            </a:r>
            <a:r>
              <a:rPr lang="en-US" sz="4000" b="1" dirty="0" err="1" smtClean="0">
                <a:latin typeface="Arial"/>
                <a:cs typeface="Arial"/>
              </a:rPr>
              <a:t>Iqlimi</a:t>
            </a:r>
            <a:r>
              <a:rPr lang="en-US" sz="4000" b="1" dirty="0" smtClean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va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ichki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 smtClean="0">
                <a:latin typeface="Arial"/>
                <a:cs typeface="Arial"/>
              </a:rPr>
              <a:t>suvlari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es-E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 algn="just">
              <a:buFontTx/>
              <a:buAutoNum type="arabicPeriod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0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Amerika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materigining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xaritalarini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337" y="4836517"/>
            <a:ext cx="1569463" cy="156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одопад Игуасу — самый большой водопад на Земле | Великая Эпох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72" y="2384234"/>
            <a:ext cx="4251325" cy="39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xususiyatlari</a:t>
            </a:r>
            <a:endParaRPr sz="6000" dirty="0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7626924" y="1051632"/>
            <a:ext cx="4366518" cy="1627754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120005" y="1172292"/>
            <a:ext cx="7369351" cy="111370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sharsharasi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7396" t="18333" r="20522" b="23518"/>
          <a:stretch/>
        </p:blipFill>
        <p:spPr>
          <a:xfrm>
            <a:off x="0" y="2384235"/>
            <a:ext cx="4093202" cy="3914965"/>
          </a:xfrm>
          <a:prstGeom prst="rect">
            <a:avLst/>
          </a:prstGeom>
        </p:spPr>
      </p:pic>
      <p:pic>
        <p:nvPicPr>
          <p:cNvPr id="3076" name="Picture 4" descr="Озеро Титикака: описание, история, происхождение, координа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60" y="2679386"/>
            <a:ext cx="4092182" cy="361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о Льюльяйльяко ~ Проза (Статья) ~ Васил Хасан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" y="2545590"/>
            <a:ext cx="4317857" cy="32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xususiyatlari</a:t>
            </a:r>
            <a:endParaRPr sz="6000" dirty="0"/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7613150" y="1074057"/>
            <a:ext cx="4312789" cy="134118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mitti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odamxo‘r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piranya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balig‘i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63488" y="1164650"/>
            <a:ext cx="4515651" cy="132966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harakatdagi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vulqoni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Тысячи голодных пираний терроризируют пляжи Бразилии - Мир - TCH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3149" y="2494311"/>
            <a:ext cx="4434013" cy="323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ая прямоугольная выноска 24"/>
          <p:cNvSpPr/>
          <p:nvPr/>
        </p:nvSpPr>
        <p:spPr>
          <a:xfrm>
            <a:off x="4335932" y="5107552"/>
            <a:ext cx="3420819" cy="78572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iloni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Самая большая анаконда (река Амазонка). Она убила 257 людей и 2325  животных. 134 фута (41 м) длиной и весом 2067 Кг.… | Редкие животные,  Анаконда, Странные животны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02" y="1164650"/>
            <a:ext cx="2860141" cy="394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3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xususiyatlari</a:t>
            </a:r>
            <a:endParaRPr sz="6000" dirty="0"/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4414050" y="1134909"/>
            <a:ext cx="6398569" cy="113242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Amazoniya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o‘rmonlari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sayyoramiz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o‘pkasi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2763" y="2456021"/>
            <a:ext cx="1107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34265" y="1214655"/>
            <a:ext cx="3731561" cy="95531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Аконкагуа - самая высокая гора в Южной Амери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" y="2328188"/>
            <a:ext cx="3855482" cy="385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604" t="8333" r="11146" b="19260"/>
          <a:stretch/>
        </p:blipFill>
        <p:spPr>
          <a:xfrm>
            <a:off x="4064729" y="2328189"/>
            <a:ext cx="3990210" cy="3856710"/>
          </a:xfrm>
          <a:prstGeom prst="rect">
            <a:avLst/>
          </a:prstGeom>
        </p:spPr>
      </p:pic>
      <p:pic>
        <p:nvPicPr>
          <p:cNvPr id="1030" name="Picture 6" descr="Действительно ли леса Амазонии являются лёгкими Земли? - ecoleaksecolea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55" y="2328189"/>
            <a:ext cx="3796363" cy="385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00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766738"/>
              </p:ext>
            </p:extLst>
          </p:nvPr>
        </p:nvGraphicFramePr>
        <p:xfrm>
          <a:off x="-78082" y="917936"/>
          <a:ext cx="4953000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Image" r:id="rId4" imgW="6603120" imgH="7872840" progId="Photoshop.Image.13">
                  <p:embed/>
                </p:oleObj>
              </mc:Choice>
              <mc:Fallback>
                <p:oleObj name="Image" r:id="rId4" imgW="6603120" imgH="7872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8082" y="917936"/>
                        <a:ext cx="4953000" cy="590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" descr="Америка — Википед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17" y="2291578"/>
            <a:ext cx="3753741" cy="38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16476" y="3248"/>
            <a:ext cx="7450386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Geografik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4917" y="982134"/>
            <a:ext cx="7286259" cy="1200329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endParaRPr lang="ru-RU" sz="36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-12126" y="2291578"/>
            <a:ext cx="4821088" cy="137906"/>
          </a:xfrm>
          <a:prstGeom prst="line">
            <a:avLst/>
          </a:prstGeom>
          <a:ln w="57150">
            <a:solidFill>
              <a:srgbClr val="0087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53325" y="2756103"/>
            <a:ext cx="3857030" cy="182306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541124" y="1491145"/>
            <a:ext cx="10274" cy="509459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 rot="5400000">
            <a:off x="1054343" y="5258012"/>
            <a:ext cx="1751743" cy="553998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7000 km</a:t>
            </a:r>
            <a:endParaRPr lang="ru-RU" sz="3000" b="1" dirty="0"/>
          </a:p>
        </p:txBody>
      </p:sp>
      <p:sp>
        <p:nvSpPr>
          <p:cNvPr id="17" name="Прямоугольник 16"/>
          <p:cNvSpPr/>
          <p:nvPr/>
        </p:nvSpPr>
        <p:spPr>
          <a:xfrm rot="216749">
            <a:off x="2127633" y="2959645"/>
            <a:ext cx="1691259" cy="553998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 km</a:t>
            </a:r>
            <a:endParaRPr lang="ru-RU" sz="3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481755"/>
            <a:ext cx="1922975" cy="369332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Panama </a:t>
            </a:r>
            <a:r>
              <a:rPr lang="en-US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kanali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4801948">
            <a:off x="-582061" y="3972249"/>
            <a:ext cx="2243988" cy="461665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7586681">
            <a:off x="2806199" y="4497878"/>
            <a:ext cx="2666264" cy="461665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3325" y="917936"/>
            <a:ext cx="2243988" cy="461665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198778" y="4820303"/>
            <a:ext cx="3993222" cy="1200329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17 800 000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endParaRPr lang="ru-RU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628658" y="2372612"/>
            <a:ext cx="3512842" cy="1754326"/>
          </a:xfrm>
          <a:prstGeom prst="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qit’asining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endParaRPr lang="ru-RU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8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северная крайняя точ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" y="950254"/>
            <a:ext cx="4053940" cy="23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52697" t="52560" r="15520" b="17593"/>
          <a:stretch/>
        </p:blipFill>
        <p:spPr>
          <a:xfrm>
            <a:off x="46291" y="2967482"/>
            <a:ext cx="4062113" cy="1860898"/>
          </a:xfrm>
          <a:prstGeom prst="rect">
            <a:avLst/>
          </a:prstGeom>
        </p:spPr>
      </p:pic>
      <p:pic>
        <p:nvPicPr>
          <p:cNvPr id="1032" name="Picture 8" descr="https://bugaga.ru/uploads/posts/2013-06/1371461084_kraynie-tochki-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" t="9926" r="997" b="6676"/>
          <a:stretch/>
        </p:blipFill>
        <p:spPr bwMode="auto">
          <a:xfrm>
            <a:off x="17292" y="4766560"/>
            <a:ext cx="4120110" cy="20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Мыс Горн - задворки Южной Америки | Давай поедем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33" y="4761516"/>
            <a:ext cx="3631031" cy="205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райние точки мира (11 фото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09" y="3560341"/>
            <a:ext cx="4397009" cy="26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igpicture.ru/wp-content/uploads/2013/06/Capes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4" y="969308"/>
            <a:ext cx="4420454" cy="259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32761" y="-43999"/>
            <a:ext cx="12173957" cy="101846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endParaRPr sz="3600" dirty="0"/>
          </a:p>
        </p:txBody>
      </p:sp>
      <p:sp>
        <p:nvSpPr>
          <p:cNvPr id="8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794437" y="986126"/>
            <a:ext cx="2329848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 smtClean="0">
                <a:latin typeface="Arial"/>
                <a:cs typeface="Arial"/>
              </a:rPr>
              <a:t>Kabu-Branku</a:t>
            </a:r>
            <a:r>
              <a:rPr lang="en-US" altLang="ru-RU" sz="2000" b="1" dirty="0" smtClean="0">
                <a:latin typeface="Arial"/>
                <a:cs typeface="Arial"/>
              </a:rPr>
              <a:t> </a:t>
            </a:r>
            <a:r>
              <a:rPr lang="en-US" altLang="ru-RU" sz="2000" b="1" dirty="0" err="1">
                <a:latin typeface="Arial"/>
                <a:cs typeface="Arial"/>
              </a:rPr>
              <a:t>burni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4131430" y="4761515"/>
            <a:ext cx="1535268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 smtClean="0">
                <a:latin typeface="Arial"/>
                <a:cs typeface="Arial"/>
              </a:rPr>
              <a:t>Gorn</a:t>
            </a:r>
            <a:r>
              <a:rPr lang="en-US" altLang="ru-RU" sz="2000" b="1" dirty="0" smtClean="0">
                <a:latin typeface="Arial"/>
                <a:cs typeface="Arial"/>
              </a:rPr>
              <a:t> </a:t>
            </a:r>
            <a:r>
              <a:rPr lang="en-US" altLang="ru-RU" sz="2000" b="1" dirty="0" err="1">
                <a:latin typeface="Arial"/>
                <a:cs typeface="Arial"/>
              </a:rPr>
              <a:t>burni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7292" y="4802168"/>
            <a:ext cx="1868890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 smtClean="0">
                <a:latin typeface="Arial"/>
                <a:cs typeface="Arial"/>
              </a:rPr>
              <a:t>Sharqiy</a:t>
            </a:r>
            <a:r>
              <a:rPr lang="en-US" altLang="ru-RU" sz="2000" b="1" dirty="0" smtClean="0">
                <a:latin typeface="Arial"/>
                <a:cs typeface="Arial"/>
              </a:rPr>
              <a:t>  </a:t>
            </a:r>
            <a:r>
              <a:rPr lang="en-US" altLang="ru-RU" sz="2000" b="1" dirty="0" err="1" smtClean="0">
                <a:latin typeface="Arial"/>
                <a:cs typeface="Arial"/>
              </a:rPr>
              <a:t>burun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786264" y="3560341"/>
            <a:ext cx="2017385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 smtClean="0">
                <a:latin typeface="Arial"/>
                <a:cs typeface="Arial"/>
              </a:rPr>
              <a:t>Frouard</a:t>
            </a:r>
            <a:r>
              <a:rPr lang="en-US" altLang="ru-RU" sz="2000" b="1" dirty="0" smtClean="0">
                <a:latin typeface="Arial"/>
                <a:cs typeface="Arial"/>
              </a:rPr>
              <a:t> </a:t>
            </a:r>
            <a:r>
              <a:rPr lang="en-US" altLang="ru-RU" sz="2000" b="1" dirty="0" err="1">
                <a:latin typeface="Arial"/>
                <a:cs typeface="Arial"/>
              </a:rPr>
              <a:t>burni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42742" y="963948"/>
            <a:ext cx="1971507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 smtClean="0">
                <a:latin typeface="Arial"/>
                <a:cs typeface="Arial"/>
              </a:rPr>
              <a:t>Galinas</a:t>
            </a:r>
            <a:r>
              <a:rPr lang="en-US" altLang="ru-RU" sz="2000" b="1" dirty="0" smtClean="0">
                <a:latin typeface="Arial"/>
                <a:cs typeface="Arial"/>
              </a:rPr>
              <a:t> </a:t>
            </a:r>
            <a:r>
              <a:rPr lang="en-US" altLang="ru-RU" sz="2000" b="1" dirty="0" err="1">
                <a:latin typeface="Arial"/>
                <a:cs typeface="Arial"/>
              </a:rPr>
              <a:t>burni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42" y="81436"/>
            <a:ext cx="12003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materigining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42742" y="2997419"/>
            <a:ext cx="1971507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 smtClean="0">
                <a:latin typeface="Arial"/>
                <a:cs typeface="Arial"/>
              </a:rPr>
              <a:t>Parinyas</a:t>
            </a:r>
            <a:r>
              <a:rPr lang="en-US" altLang="ru-RU" sz="2000" b="1" dirty="0" smtClean="0">
                <a:latin typeface="Arial"/>
                <a:cs typeface="Arial"/>
              </a:rPr>
              <a:t> </a:t>
            </a:r>
            <a:r>
              <a:rPr lang="en-US" altLang="ru-RU" sz="2000" b="1" dirty="0" err="1">
                <a:latin typeface="Arial"/>
                <a:cs typeface="Arial"/>
              </a:rPr>
              <a:t>burni</a:t>
            </a:r>
            <a:endParaRPr sz="2000" b="1" dirty="0">
              <a:latin typeface="Arial"/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25" y="969430"/>
            <a:ext cx="3704584" cy="3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7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6898</TotalTime>
  <Words>1304</Words>
  <Application>Microsoft Office PowerPoint</Application>
  <PresentationFormat>Широкоэкранный</PresentationFormat>
  <Paragraphs>237</Paragraphs>
  <Slides>41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2" baseType="lpstr">
      <vt:lpstr>맑은 고딕</vt:lpstr>
      <vt:lpstr>Arial</vt:lpstr>
      <vt:lpstr>Arial </vt:lpstr>
      <vt:lpstr>Arial Black</vt:lpstr>
      <vt:lpstr>Calibri</vt:lpstr>
      <vt:lpstr>Calibri Light</vt:lpstr>
      <vt:lpstr>Tahoma</vt:lpstr>
      <vt:lpstr>Times New Roman</vt:lpstr>
      <vt:lpstr>TimesTAD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userpro</cp:lastModifiedBy>
  <cp:revision>1309</cp:revision>
  <dcterms:created xsi:type="dcterms:W3CDTF">2020-04-09T12:18:10Z</dcterms:created>
  <dcterms:modified xsi:type="dcterms:W3CDTF">2020-11-30T06:07:04Z</dcterms:modified>
</cp:coreProperties>
</file>