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18" r:id="rId2"/>
    <p:sldId id="328" r:id="rId3"/>
    <p:sldId id="306" r:id="rId4"/>
    <p:sldId id="305" r:id="rId5"/>
    <p:sldId id="316" r:id="rId6"/>
    <p:sldId id="329" r:id="rId7"/>
    <p:sldId id="332" r:id="rId8"/>
    <p:sldId id="330" r:id="rId9"/>
    <p:sldId id="331" r:id="rId10"/>
    <p:sldId id="333" r:id="rId11"/>
    <p:sldId id="334" r:id="rId12"/>
    <p:sldId id="293" r:id="rId13"/>
    <p:sldId id="317" r:id="rId14"/>
    <p:sldId id="279" r:id="rId15"/>
    <p:sldId id="337" r:id="rId16"/>
    <p:sldId id="335" r:id="rId17"/>
    <p:sldId id="336" r:id="rId18"/>
    <p:sldId id="315" r:id="rId19"/>
    <p:sldId id="275"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3D68"/>
    <a:srgbClr val="EB45B4"/>
    <a:srgbClr val="02BE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929F9F4-4A8F-4326-A1B4-22849713DDAB}" styleName="Темный стиль 1 - акцент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Темный стиль 1 - акцент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Темный стиль 1 - акцент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Темный стиль 1 - акцент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Темный стиль 1 - акцент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55" autoAdjust="0"/>
    <p:restoredTop sz="98779" autoAdjust="0"/>
  </p:normalViewPr>
  <p:slideViewPr>
    <p:cSldViewPr snapToGrid="0">
      <p:cViewPr>
        <p:scale>
          <a:sx n="76" d="100"/>
          <a:sy n="76" d="100"/>
        </p:scale>
        <p:origin x="-750" y="1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F1EB4A-7CAA-48DF-AE27-60C412795D77}" type="datetimeFigureOut">
              <a:rPr lang="ru-RU" smtClean="0"/>
              <a:t>28.12.2020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00BBF-5946-4209-978B-0B8435A71D8A}" type="slidenum">
              <a:rPr lang="ru-RU" smtClean="0"/>
              <a:t>‹#›</a:t>
            </a:fld>
            <a:endParaRPr lang="ru-RU"/>
          </a:p>
        </p:txBody>
      </p:sp>
    </p:spTree>
    <p:extLst>
      <p:ext uri="{BB962C8B-B14F-4D97-AF65-F5344CB8AC3E}">
        <p14:creationId xmlns:p14="http://schemas.microsoft.com/office/powerpoint/2010/main" val="2314097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9500BBF-5946-4209-978B-0B8435A71D8A}" type="slidenum">
              <a:rPr lang="ru-RU" smtClean="0"/>
              <a:t>4</a:t>
            </a:fld>
            <a:endParaRPr lang="ru-RU"/>
          </a:p>
        </p:txBody>
      </p:sp>
    </p:spTree>
    <p:extLst>
      <p:ext uri="{BB962C8B-B14F-4D97-AF65-F5344CB8AC3E}">
        <p14:creationId xmlns:p14="http://schemas.microsoft.com/office/powerpoint/2010/main" val="1728751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9500BBF-5946-4209-978B-0B8435A71D8A}" type="slidenum">
              <a:rPr lang="ru-RU" smtClean="0"/>
              <a:t>19</a:t>
            </a:fld>
            <a:endParaRPr lang="ru-RU"/>
          </a:p>
        </p:txBody>
      </p:sp>
    </p:spTree>
    <p:extLst>
      <p:ext uri="{BB962C8B-B14F-4D97-AF65-F5344CB8AC3E}">
        <p14:creationId xmlns:p14="http://schemas.microsoft.com/office/powerpoint/2010/main" val="2958206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CF9F6427-7211-444C-B0E9-9D7623CC965E}" type="datetimeFigureOut">
              <a:rPr lang="ru-RU" smtClean="0"/>
              <a:t>28.12.2020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962690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F9F6427-7211-444C-B0E9-9D7623CC965E}" type="datetimeFigureOut">
              <a:rPr lang="ru-RU" smtClean="0"/>
              <a:t>28.12.2020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131924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F9F6427-7211-444C-B0E9-9D7623CC965E}" type="datetimeFigureOut">
              <a:rPr lang="ru-RU" smtClean="0"/>
              <a:t>28.12.2020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2479189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4" y="279962"/>
            <a:ext cx="10363201" cy="81756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914401"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399"/>
            </a:lvl1pPr>
          </a:lstStyle>
          <a:p>
            <a:pPr lvl="0"/>
            <a:r>
              <a:rPr lang="ru-RU"/>
              <a:t>Вставка рисунка</a:t>
            </a:r>
            <a:endParaRPr lang="en-US"/>
          </a:p>
        </p:txBody>
      </p:sp>
      <p:sp>
        <p:nvSpPr>
          <p:cNvPr id="5" name="Picture Placeholder 3"/>
          <p:cNvSpPr>
            <a:spLocks noGrp="1"/>
          </p:cNvSpPr>
          <p:nvPr>
            <p:ph type="pic" sz="quarter" idx="11"/>
          </p:nvPr>
        </p:nvSpPr>
        <p:spPr>
          <a:xfrm>
            <a:off x="4431792"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399"/>
            </a:lvl1pPr>
          </a:lstStyle>
          <a:p>
            <a:pPr lvl="0"/>
            <a:r>
              <a:rPr lang="ru-RU"/>
              <a:t>Вставка рисунка</a:t>
            </a:r>
            <a:endParaRPr lang="en-US"/>
          </a:p>
        </p:txBody>
      </p:sp>
      <p:sp>
        <p:nvSpPr>
          <p:cNvPr id="6" name="Picture Placeholder 3"/>
          <p:cNvSpPr>
            <a:spLocks noGrp="1"/>
          </p:cNvSpPr>
          <p:nvPr>
            <p:ph type="pic" sz="quarter" idx="12"/>
          </p:nvPr>
        </p:nvSpPr>
        <p:spPr>
          <a:xfrm>
            <a:off x="7949183"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399"/>
            </a:lvl1pPr>
          </a:lstStyle>
          <a:p>
            <a:pPr lvl="0"/>
            <a:r>
              <a:rPr lang="ru-RU"/>
              <a:t>Вставка рисунка</a:t>
            </a:r>
            <a:endParaRPr lang="en-US"/>
          </a:p>
        </p:txBody>
      </p:sp>
      <p:sp>
        <p:nvSpPr>
          <p:cNvPr id="8" name="Text Placeholder 9"/>
          <p:cNvSpPr>
            <a:spLocks noGrp="1"/>
          </p:cNvSpPr>
          <p:nvPr>
            <p:ph type="body" sz="quarter" idx="14"/>
          </p:nvPr>
        </p:nvSpPr>
        <p:spPr>
          <a:xfrm>
            <a:off x="914401"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9" name="Text Placeholder 9"/>
          <p:cNvSpPr>
            <a:spLocks noGrp="1"/>
          </p:cNvSpPr>
          <p:nvPr>
            <p:ph type="body" sz="quarter" idx="15"/>
          </p:nvPr>
        </p:nvSpPr>
        <p:spPr>
          <a:xfrm>
            <a:off x="4431792"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Text Placeholder 9"/>
          <p:cNvSpPr>
            <a:spLocks noGrp="1"/>
          </p:cNvSpPr>
          <p:nvPr>
            <p:ph type="body" sz="quarter" idx="16"/>
          </p:nvPr>
        </p:nvSpPr>
        <p:spPr>
          <a:xfrm>
            <a:off x="7949183"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ext Placeholder 4"/>
          <p:cNvSpPr>
            <a:spLocks noGrp="1"/>
          </p:cNvSpPr>
          <p:nvPr>
            <p:ph type="body" sz="quarter" idx="18" hasCustomPrompt="1"/>
          </p:nvPr>
        </p:nvSpPr>
        <p:spPr>
          <a:xfrm>
            <a:off x="914404" y="933453"/>
            <a:ext cx="10363201" cy="406400"/>
          </a:xfrm>
        </p:spPr>
        <p:txBody>
          <a:bodyPr>
            <a:normAutofit/>
          </a:bodyPr>
          <a:lstStyle>
            <a:lvl1pPr marL="0" indent="0" algn="ctr">
              <a:lnSpc>
                <a:spcPct val="86000"/>
              </a:lnSpc>
              <a:spcBef>
                <a:spcPts val="0"/>
              </a:spcBef>
              <a:buNone/>
              <a:defRPr sz="1799" baseline="0"/>
            </a:lvl1pPr>
          </a:lstStyle>
          <a:p>
            <a:pPr lvl="0"/>
            <a:r>
              <a:rPr lang="en-US" dirty="0"/>
              <a:t>Click here to edit subtitle</a:t>
            </a:r>
          </a:p>
        </p:txBody>
      </p:sp>
    </p:spTree>
    <p:extLst>
      <p:ext uri="{BB962C8B-B14F-4D97-AF65-F5344CB8AC3E}">
        <p14:creationId xmlns:p14="http://schemas.microsoft.com/office/powerpoint/2010/main" val="1705456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F9F6427-7211-444C-B0E9-9D7623CC965E}" type="datetimeFigureOut">
              <a:rPr lang="ru-RU" smtClean="0"/>
              <a:t>28.12.2020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3504072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CF9F6427-7211-444C-B0E9-9D7623CC965E}" type="datetimeFigureOut">
              <a:rPr lang="ru-RU" smtClean="0"/>
              <a:t>28.12.2020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1836481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F9F6427-7211-444C-B0E9-9D7623CC965E}" type="datetimeFigureOut">
              <a:rPr lang="ru-RU" smtClean="0"/>
              <a:t>28.12.2020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24047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F9F6427-7211-444C-B0E9-9D7623CC965E}" type="datetimeFigureOut">
              <a:rPr lang="ru-RU" smtClean="0"/>
              <a:t>28.12.2020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361830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F9F6427-7211-444C-B0E9-9D7623CC965E}" type="datetimeFigureOut">
              <a:rPr lang="ru-RU" smtClean="0"/>
              <a:t>28.12.2020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2098312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F9F6427-7211-444C-B0E9-9D7623CC965E}" type="datetimeFigureOut">
              <a:rPr lang="ru-RU" smtClean="0"/>
              <a:t>28.12.2020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1783908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F9F6427-7211-444C-B0E9-9D7623CC965E}" type="datetimeFigureOut">
              <a:rPr lang="ru-RU" smtClean="0"/>
              <a:t>28.12.2020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845766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F9F6427-7211-444C-B0E9-9D7623CC965E}" type="datetimeFigureOut">
              <a:rPr lang="ru-RU" smtClean="0"/>
              <a:t>28.12.2020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2264941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F6427-7211-444C-B0E9-9D7623CC965E}" type="datetimeFigureOut">
              <a:rPr lang="ru-RU" smtClean="0"/>
              <a:t>28.12.2020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C43924-36BD-44A4-B824-EB87702FAEEB}" type="slidenum">
              <a:rPr lang="ru-RU" smtClean="0"/>
              <a:t>‹#›</a:t>
            </a:fld>
            <a:endParaRPr lang="ru-RU"/>
          </a:p>
        </p:txBody>
      </p:sp>
    </p:spTree>
    <p:extLst>
      <p:ext uri="{BB962C8B-B14F-4D97-AF65-F5344CB8AC3E}">
        <p14:creationId xmlns:p14="http://schemas.microsoft.com/office/powerpoint/2010/main" val="1140047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hateausuau.com/fr/vins-bordeaux/rouge-aoc-cadillac/" TargetMode="External"/><Relationship Id="rId7" Type="http://schemas.openxmlformats.org/officeDocument/2006/relationships/image" Target="../media/image12.png"/><Relationship Id="rId2" Type="http://schemas.openxmlformats.org/officeDocument/2006/relationships/hyperlink" Target="http://www.europe1.fr/culture/la-recette-inratable-en-deux-minutes-le-cassoulet-2951117"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
            <a:extLst>
              <a:ext uri="{FF2B5EF4-FFF2-40B4-BE49-F238E27FC236}">
                <a16:creationId xmlns="" xmlns:a16="http://schemas.microsoft.com/office/drawing/2014/main" id="{EE80F0AA-4DF1-4DBF-9AA2-5439157D8912}"/>
              </a:ext>
            </a:extLst>
          </p:cNvPr>
          <p:cNvSpPr/>
          <p:nvPr/>
        </p:nvSpPr>
        <p:spPr>
          <a:xfrm>
            <a:off x="0" y="0"/>
            <a:ext cx="12173957" cy="1663700"/>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2396"/>
          </a:p>
        </p:txBody>
      </p:sp>
      <p:sp>
        <p:nvSpPr>
          <p:cNvPr id="15" name="object 4">
            <a:extLst>
              <a:ext uri="{FF2B5EF4-FFF2-40B4-BE49-F238E27FC236}">
                <a16:creationId xmlns="" xmlns:a16="http://schemas.microsoft.com/office/drawing/2014/main" id="{96789AA7-9596-4F83-89FD-AEC28EE179F1}"/>
              </a:ext>
            </a:extLst>
          </p:cNvPr>
          <p:cNvSpPr txBox="1"/>
          <p:nvPr/>
        </p:nvSpPr>
        <p:spPr>
          <a:xfrm>
            <a:off x="841974" y="1935371"/>
            <a:ext cx="11393629" cy="953143"/>
          </a:xfrm>
          <a:prstGeom prst="rect">
            <a:avLst/>
          </a:prstGeom>
        </p:spPr>
        <p:txBody>
          <a:bodyPr vert="horz" wrap="square" lIns="0" tIns="29525" rIns="0" bIns="0" rtlCol="0">
            <a:spAutoFit/>
          </a:bodyPr>
          <a:lstStyle/>
          <a:p>
            <a:r>
              <a:rPr lang="en-US" sz="6000" b="1" dirty="0" err="1">
                <a:solidFill>
                  <a:srgbClr val="002060"/>
                </a:solidFill>
                <a:latin typeface="Arial" panose="020B0604020202020204" pitchFamily="34" charset="0"/>
                <a:cs typeface="Arial" panose="020B0604020202020204" pitchFamily="34" charset="0"/>
              </a:rPr>
              <a:t>Thème</a:t>
            </a:r>
            <a:r>
              <a:rPr lang="en-US" sz="4800" b="1" dirty="0">
                <a:solidFill>
                  <a:srgbClr val="002060"/>
                </a:solidFill>
                <a:latin typeface="Arial" panose="020B0604020202020204" pitchFamily="34" charset="0"/>
                <a:cs typeface="Arial" panose="020B0604020202020204" pitchFamily="34" charset="0"/>
              </a:rPr>
              <a:t>: </a:t>
            </a:r>
            <a:r>
              <a:rPr lang="en-US" sz="4800" b="1" dirty="0" err="1" smtClean="0">
                <a:solidFill>
                  <a:srgbClr val="0070C0"/>
                </a:solidFill>
                <a:latin typeface="Arial" panose="020B0604020202020204" pitchFamily="34" charset="0"/>
                <a:cs typeface="Arial" panose="020B0604020202020204" pitchFamily="34" charset="0"/>
              </a:rPr>
              <a:t>Gastronomie</a:t>
            </a:r>
            <a:r>
              <a:rPr lang="en-US" sz="4800" b="1" dirty="0" smtClean="0">
                <a:solidFill>
                  <a:srgbClr val="0070C0"/>
                </a:solidFill>
                <a:latin typeface="Arial" panose="020B0604020202020204" pitchFamily="34" charset="0"/>
                <a:cs typeface="Arial" panose="020B0604020202020204" pitchFamily="34" charset="0"/>
              </a:rPr>
              <a:t> </a:t>
            </a:r>
            <a:r>
              <a:rPr lang="en-US" sz="4800" b="1" dirty="0" err="1" smtClean="0">
                <a:solidFill>
                  <a:srgbClr val="0070C0"/>
                </a:solidFill>
                <a:latin typeface="Arial" panose="020B0604020202020204" pitchFamily="34" charset="0"/>
                <a:cs typeface="Arial" panose="020B0604020202020204" pitchFamily="34" charset="0"/>
              </a:rPr>
              <a:t>fran</a:t>
            </a:r>
            <a:r>
              <a:rPr lang="fr-FR" sz="4800" b="1" dirty="0">
                <a:solidFill>
                  <a:srgbClr val="0070C0"/>
                </a:solidFill>
                <a:latin typeface="Arial" panose="020B0604020202020204" pitchFamily="34" charset="0"/>
                <a:cs typeface="Arial" panose="020B0604020202020204" pitchFamily="34" charset="0"/>
              </a:rPr>
              <a:t>ç</a:t>
            </a:r>
            <a:r>
              <a:rPr lang="en-US" sz="4800" b="1" dirty="0" err="1" smtClean="0">
                <a:solidFill>
                  <a:srgbClr val="0070C0"/>
                </a:solidFill>
                <a:latin typeface="Arial" panose="020B0604020202020204" pitchFamily="34" charset="0"/>
                <a:cs typeface="Arial" panose="020B0604020202020204" pitchFamily="34" charset="0"/>
              </a:rPr>
              <a:t>aise</a:t>
            </a:r>
            <a:endParaRPr lang="fr-FR" sz="4800" dirty="0">
              <a:solidFill>
                <a:srgbClr val="0070C0"/>
              </a:solidFill>
              <a:latin typeface="Arial" panose="020B0604020202020204" pitchFamily="34" charset="0"/>
              <a:cs typeface="Arial" panose="020B0604020202020204" pitchFamily="34" charset="0"/>
            </a:endParaRPr>
          </a:p>
        </p:txBody>
      </p:sp>
      <p:sp>
        <p:nvSpPr>
          <p:cNvPr id="16" name="object 5">
            <a:extLst>
              <a:ext uri="{FF2B5EF4-FFF2-40B4-BE49-F238E27FC236}">
                <a16:creationId xmlns="" xmlns:a16="http://schemas.microsoft.com/office/drawing/2014/main" id="{A8BAE388-D6D2-40E9-8208-E39C1E0E7029}"/>
              </a:ext>
            </a:extLst>
          </p:cNvPr>
          <p:cNvSpPr/>
          <p:nvPr/>
        </p:nvSpPr>
        <p:spPr>
          <a:xfrm>
            <a:off x="211892" y="1988927"/>
            <a:ext cx="573087" cy="1804597"/>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p>
            <a:endParaRPr sz="2396"/>
          </a:p>
        </p:txBody>
      </p:sp>
      <p:sp>
        <p:nvSpPr>
          <p:cNvPr id="20" name="object 9">
            <a:extLst>
              <a:ext uri="{FF2B5EF4-FFF2-40B4-BE49-F238E27FC236}">
                <a16:creationId xmlns="" xmlns:a16="http://schemas.microsoft.com/office/drawing/2014/main" id="{F294EAD7-CAB8-401C-B12D-6064AA1177E0}"/>
              </a:ext>
            </a:extLst>
          </p:cNvPr>
          <p:cNvSpPr/>
          <p:nvPr/>
        </p:nvSpPr>
        <p:spPr>
          <a:xfrm>
            <a:off x="9793360" y="193693"/>
            <a:ext cx="2019040" cy="1276313"/>
          </a:xfrm>
          <a:custGeom>
            <a:avLst/>
            <a:gdLst/>
            <a:ahLst/>
            <a:cxnLst/>
            <a:rect l="l" t="t" r="r" b="b"/>
            <a:pathLst>
              <a:path w="603885" h="603885">
                <a:moveTo>
                  <a:pt x="603605" y="0"/>
                </a:moveTo>
                <a:lnTo>
                  <a:pt x="0" y="0"/>
                </a:lnTo>
                <a:lnTo>
                  <a:pt x="0" y="603618"/>
                </a:lnTo>
                <a:lnTo>
                  <a:pt x="603605" y="603618"/>
                </a:lnTo>
                <a:lnTo>
                  <a:pt x="603605" y="0"/>
                </a:lnTo>
                <a:close/>
              </a:path>
            </a:pathLst>
          </a:custGeom>
          <a:solidFill>
            <a:srgbClr val="00A859"/>
          </a:solidFill>
        </p:spPr>
        <p:txBody>
          <a:bodyPr wrap="square" lIns="0" tIns="0" rIns="0" bIns="0" rtlCol="0"/>
          <a:lstStyle/>
          <a:p>
            <a:endParaRPr sz="2396" dirty="0"/>
          </a:p>
        </p:txBody>
      </p:sp>
      <p:sp>
        <p:nvSpPr>
          <p:cNvPr id="21" name="object 10">
            <a:extLst>
              <a:ext uri="{FF2B5EF4-FFF2-40B4-BE49-F238E27FC236}">
                <a16:creationId xmlns="" xmlns:a16="http://schemas.microsoft.com/office/drawing/2014/main" id="{27824596-7DE1-4136-95E4-49A51856B6D3}"/>
              </a:ext>
            </a:extLst>
          </p:cNvPr>
          <p:cNvSpPr/>
          <p:nvPr/>
        </p:nvSpPr>
        <p:spPr>
          <a:xfrm>
            <a:off x="9793360" y="177323"/>
            <a:ext cx="2019040" cy="1276312"/>
          </a:xfrm>
          <a:custGeom>
            <a:avLst/>
            <a:gdLst/>
            <a:ahLst/>
            <a:cxnLst/>
            <a:rect l="l" t="t" r="r" b="b"/>
            <a:pathLst>
              <a:path w="603885" h="603885">
                <a:moveTo>
                  <a:pt x="0" y="0"/>
                </a:moveTo>
                <a:lnTo>
                  <a:pt x="603605" y="0"/>
                </a:lnTo>
                <a:lnTo>
                  <a:pt x="603605" y="603618"/>
                </a:lnTo>
                <a:lnTo>
                  <a:pt x="0" y="603618"/>
                </a:lnTo>
                <a:lnTo>
                  <a:pt x="0" y="0"/>
                </a:lnTo>
                <a:close/>
              </a:path>
            </a:pathLst>
          </a:custGeom>
          <a:ln w="30481">
            <a:solidFill>
              <a:srgbClr val="FEFEFE"/>
            </a:solidFill>
          </a:ln>
        </p:spPr>
        <p:txBody>
          <a:bodyPr wrap="square" lIns="0" tIns="0" rIns="0" bIns="0" rtlCol="0"/>
          <a:lstStyle/>
          <a:p>
            <a:endParaRPr sz="2396"/>
          </a:p>
        </p:txBody>
      </p:sp>
      <p:sp>
        <p:nvSpPr>
          <p:cNvPr id="22" name="object 12">
            <a:extLst>
              <a:ext uri="{FF2B5EF4-FFF2-40B4-BE49-F238E27FC236}">
                <a16:creationId xmlns="" xmlns:a16="http://schemas.microsoft.com/office/drawing/2014/main" id="{CAFE6579-511C-4CCB-9A5C-300ACC2F553A}"/>
              </a:ext>
            </a:extLst>
          </p:cNvPr>
          <p:cNvSpPr txBox="1"/>
          <p:nvPr/>
        </p:nvSpPr>
        <p:spPr>
          <a:xfrm>
            <a:off x="9370157" y="346187"/>
            <a:ext cx="2865446" cy="649433"/>
          </a:xfrm>
          <a:prstGeom prst="rect">
            <a:avLst/>
          </a:prstGeom>
        </p:spPr>
        <p:txBody>
          <a:bodyPr vert="horz" wrap="square" lIns="0" tIns="33552" rIns="0" bIns="0" rtlCol="0">
            <a:spAutoFit/>
          </a:bodyPr>
          <a:lstStyle/>
          <a:p>
            <a:pPr algn="ctr">
              <a:spcBef>
                <a:spcPts val="265"/>
              </a:spcBef>
            </a:pP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6-classe</a:t>
            </a:r>
          </a:p>
        </p:txBody>
      </p:sp>
      <p:sp>
        <p:nvSpPr>
          <p:cNvPr id="31" name="object 2">
            <a:extLst>
              <a:ext uri="{FF2B5EF4-FFF2-40B4-BE49-F238E27FC236}">
                <a16:creationId xmlns="" xmlns:a16="http://schemas.microsoft.com/office/drawing/2014/main" id="{E8C26469-BDF9-400E-A3A8-3B2271BBD373}"/>
              </a:ext>
            </a:extLst>
          </p:cNvPr>
          <p:cNvSpPr txBox="1">
            <a:spLocks/>
          </p:cNvSpPr>
          <p:nvPr/>
        </p:nvSpPr>
        <p:spPr>
          <a:xfrm>
            <a:off x="1518975" y="394600"/>
            <a:ext cx="9172091" cy="1046876"/>
          </a:xfrm>
          <a:prstGeom prst="rect">
            <a:avLst/>
          </a:prstGeom>
        </p:spPr>
        <p:txBody>
          <a:bodyPr vert="horz" wrap="square" lIns="0" tIns="30911" rIns="0" bIns="0" rtlCol="0">
            <a:spAutoFit/>
          </a:bodyPr>
          <a:lstStyle>
            <a:lvl1pPr>
              <a:defRPr sz="3400" b="1" i="0">
                <a:solidFill>
                  <a:schemeClr val="bg1"/>
                </a:solidFill>
                <a:latin typeface="Arial"/>
                <a:ea typeface="+mj-ea"/>
                <a:cs typeface="Arial"/>
              </a:defRPr>
            </a:lvl1pPr>
          </a:lstStyle>
          <a:p>
            <a:pPr algn="ctr"/>
            <a:r>
              <a:rPr lang="en-US" sz="6600" dirty="0">
                <a:solidFill>
                  <a:schemeClr val="bg1"/>
                </a:solidFill>
                <a:latin typeface="Arial" pitchFamily="34" charset="0"/>
                <a:cs typeface="Arial" pitchFamily="34" charset="0"/>
              </a:rPr>
              <a:t>FRAN</a:t>
            </a:r>
            <a:r>
              <a:rPr lang="fr-FR" sz="6600" dirty="0">
                <a:solidFill>
                  <a:schemeClr val="bg1"/>
                </a:solidFill>
                <a:latin typeface="Arial" pitchFamily="34" charset="0"/>
                <a:cs typeface="Arial" pitchFamily="34" charset="0"/>
              </a:rPr>
              <a:t>Ç</a:t>
            </a:r>
            <a:r>
              <a:rPr lang="en-US" sz="6600" dirty="0">
                <a:solidFill>
                  <a:schemeClr val="bg1"/>
                </a:solidFill>
                <a:latin typeface="Arial" pitchFamily="34" charset="0"/>
                <a:cs typeface="Arial" pitchFamily="34" charset="0"/>
              </a:rPr>
              <a:t>AIS</a:t>
            </a:r>
            <a:endParaRPr lang="ru-RU" sz="6600" dirty="0">
              <a:solidFill>
                <a:schemeClr val="bg1"/>
              </a:solidFill>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892" y="4009402"/>
            <a:ext cx="573087"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1772" y="3092275"/>
            <a:ext cx="5521108" cy="3632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33020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005" b="15016"/>
          <a:stretch/>
        </p:blipFill>
        <p:spPr bwMode="auto">
          <a:xfrm>
            <a:off x="1025568" y="1008346"/>
            <a:ext cx="9959757" cy="5451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7610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801" b="20315"/>
          <a:stretch/>
        </p:blipFill>
        <p:spPr bwMode="auto">
          <a:xfrm>
            <a:off x="537053" y="989555"/>
            <a:ext cx="11174782" cy="5773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63093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1214" y="1132364"/>
            <a:ext cx="6589713"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1964" y="2062300"/>
            <a:ext cx="5474366" cy="43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25978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www.anglaisfacile.com/cgi2/myexam/images2/44104.jpg"/>
          <p:cNvSpPr>
            <a:spLocks noChangeAspect="1" noChangeArrowheads="1"/>
          </p:cNvSpPr>
          <p:nvPr/>
        </p:nvSpPr>
        <p:spPr bwMode="auto">
          <a:xfrm>
            <a:off x="19050" y="320675"/>
            <a:ext cx="1095375" cy="904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764" b="19351"/>
          <a:stretch/>
        </p:blipFill>
        <p:spPr bwMode="auto">
          <a:xfrm>
            <a:off x="663880" y="1062711"/>
            <a:ext cx="11035430" cy="5701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35439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728" b="15497"/>
          <a:stretch/>
        </p:blipFill>
        <p:spPr bwMode="auto">
          <a:xfrm>
            <a:off x="864295" y="1052185"/>
            <a:ext cx="10434181" cy="561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92186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1785"/>
          <a:stretch/>
        </p:blipFill>
        <p:spPr bwMode="auto">
          <a:xfrm>
            <a:off x="1425880" y="977030"/>
            <a:ext cx="8720202" cy="588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64973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8342" b="17729"/>
          <a:stretch/>
        </p:blipFill>
        <p:spPr bwMode="auto">
          <a:xfrm>
            <a:off x="411271" y="939453"/>
            <a:ext cx="11150252" cy="5299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1582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635" t="83802" r="12473" b="893"/>
          <a:stretch/>
        </p:blipFill>
        <p:spPr bwMode="auto">
          <a:xfrm>
            <a:off x="400833" y="1528241"/>
            <a:ext cx="11679886" cy="3532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10322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
            <a:extLst>
              <a:ext uri="{FF2B5EF4-FFF2-40B4-BE49-F238E27FC236}">
                <a16:creationId xmlns="" xmlns:a16="http://schemas.microsoft.com/office/drawing/2014/main" id="{96789AA7-9596-4F83-89FD-AEC28EE179F1}"/>
              </a:ext>
            </a:extLst>
          </p:cNvPr>
          <p:cNvSpPr txBox="1"/>
          <p:nvPr/>
        </p:nvSpPr>
        <p:spPr>
          <a:xfrm>
            <a:off x="358803" y="1625826"/>
            <a:ext cx="11262896" cy="2799802"/>
          </a:xfrm>
          <a:prstGeom prst="rect">
            <a:avLst/>
          </a:prstGeom>
        </p:spPr>
        <p:txBody>
          <a:bodyPr vert="horz" wrap="square" lIns="0" tIns="29525" rIns="0" bIns="0"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4500" b="1" dirty="0">
                <a:solidFill>
                  <a:srgbClr val="002060"/>
                </a:solidFill>
                <a:latin typeface="Arial" panose="020B0604020202020204" pitchFamily="34" charset="0"/>
                <a:cs typeface="Arial" panose="020B0604020202020204" pitchFamily="34" charset="0"/>
              </a:rPr>
              <a:t>1</a:t>
            </a:r>
            <a:r>
              <a:rPr lang="fr-FR" sz="4500" b="1" dirty="0" smtClean="0">
                <a:solidFill>
                  <a:srgbClr val="002060"/>
                </a:solidFill>
                <a:latin typeface="Arial" panose="020B0604020202020204" pitchFamily="34" charset="0"/>
                <a:cs typeface="Arial" panose="020B0604020202020204" pitchFamily="34" charset="0"/>
              </a:rPr>
              <a:t>.</a:t>
            </a:r>
            <a:r>
              <a:rPr lang="ru-RU" sz="4500" b="1" dirty="0" smtClean="0">
                <a:solidFill>
                  <a:srgbClr val="002060"/>
                </a:solidFill>
                <a:latin typeface="Arial" panose="020B0604020202020204" pitchFamily="34" charset="0"/>
                <a:cs typeface="Arial" panose="020B0604020202020204" pitchFamily="34" charset="0"/>
              </a:rPr>
              <a:t> </a:t>
            </a:r>
            <a:r>
              <a:rPr lang="fr-FR" sz="4500" b="1" dirty="0" smtClean="0">
                <a:solidFill>
                  <a:srgbClr val="002060"/>
                </a:solidFill>
                <a:latin typeface="Arial" panose="020B0604020202020204" pitchFamily="34" charset="0"/>
                <a:cs typeface="Arial" panose="020B0604020202020204" pitchFamily="34" charset="0"/>
              </a:rPr>
              <a:t>Faites </a:t>
            </a:r>
            <a:r>
              <a:rPr lang="fr-FR" sz="4500" b="1" dirty="0">
                <a:solidFill>
                  <a:srgbClr val="002060"/>
                </a:solidFill>
                <a:latin typeface="Arial" panose="020B0604020202020204" pitchFamily="34" charset="0"/>
                <a:cs typeface="Arial" panose="020B0604020202020204" pitchFamily="34" charset="0"/>
              </a:rPr>
              <a:t>l’activité </a:t>
            </a:r>
            <a:r>
              <a:rPr lang="fr-FR" sz="4500" b="1" dirty="0" smtClean="0">
                <a:solidFill>
                  <a:srgbClr val="002060"/>
                </a:solidFill>
                <a:latin typeface="Arial" panose="020B0604020202020204" pitchFamily="34" charset="0"/>
                <a:cs typeface="Arial" panose="020B0604020202020204" pitchFamily="34" charset="0"/>
              </a:rPr>
              <a:t>4,5,6 </a:t>
            </a:r>
            <a:r>
              <a:rPr lang="fr-FR" sz="4500" b="1" dirty="0">
                <a:solidFill>
                  <a:srgbClr val="002060"/>
                </a:solidFill>
                <a:latin typeface="Arial" panose="020B0604020202020204" pitchFamily="34" charset="0"/>
                <a:cs typeface="Arial" panose="020B0604020202020204" pitchFamily="34" charset="0"/>
              </a:rPr>
              <a:t>à la page </a:t>
            </a:r>
            <a:r>
              <a:rPr lang="fr-FR" sz="4500" b="1" dirty="0" smtClean="0">
                <a:solidFill>
                  <a:srgbClr val="002060"/>
                </a:solidFill>
                <a:latin typeface="Arial" panose="020B0604020202020204" pitchFamily="34" charset="0"/>
                <a:cs typeface="Arial" panose="020B0604020202020204" pitchFamily="34" charset="0"/>
              </a:rPr>
              <a:t>77.</a:t>
            </a:r>
            <a:endParaRPr lang="fr-FR" sz="4500" b="1" dirty="0">
              <a:solidFill>
                <a:srgbClr val="002060"/>
              </a:solidFill>
              <a:latin typeface="Arial" panose="020B0604020202020204" pitchFamily="34" charset="0"/>
              <a:cs typeface="Arial" panose="020B0604020202020204" pitchFamily="34" charset="0"/>
            </a:endParaRPr>
          </a:p>
          <a:p>
            <a:r>
              <a:rPr lang="fr-FR" sz="4500" b="1" dirty="0">
                <a:solidFill>
                  <a:srgbClr val="002060"/>
                </a:solidFill>
                <a:latin typeface="Arial" panose="020B0604020202020204" pitchFamily="34" charset="0"/>
                <a:cs typeface="Arial" panose="020B0604020202020204" pitchFamily="34" charset="0"/>
              </a:rPr>
              <a:t>2</a:t>
            </a:r>
            <a:r>
              <a:rPr lang="fr-FR" sz="4500" b="1" dirty="0" smtClean="0">
                <a:solidFill>
                  <a:srgbClr val="002060"/>
                </a:solidFill>
                <a:latin typeface="Arial" panose="020B0604020202020204" pitchFamily="34" charset="0"/>
                <a:cs typeface="Arial" panose="020B0604020202020204" pitchFamily="34" charset="0"/>
              </a:rPr>
              <a:t>.</a:t>
            </a:r>
            <a:r>
              <a:rPr lang="ru-RU" sz="4500" b="1" dirty="0" smtClean="0">
                <a:solidFill>
                  <a:srgbClr val="002060"/>
                </a:solidFill>
                <a:latin typeface="Arial" panose="020B0604020202020204" pitchFamily="34" charset="0"/>
                <a:cs typeface="Arial" panose="020B0604020202020204" pitchFamily="34" charset="0"/>
              </a:rPr>
              <a:t> </a:t>
            </a:r>
            <a:r>
              <a:rPr lang="fr-FR" sz="4500" b="1" dirty="0" smtClean="0">
                <a:solidFill>
                  <a:srgbClr val="002060"/>
                </a:solidFill>
                <a:latin typeface="Arial" panose="020B0604020202020204" pitchFamily="34" charset="0"/>
                <a:cs typeface="Arial" panose="020B0604020202020204" pitchFamily="34" charset="0"/>
              </a:rPr>
              <a:t>Apprenez </a:t>
            </a:r>
            <a:r>
              <a:rPr lang="fr-FR" sz="4500" b="1" dirty="0">
                <a:solidFill>
                  <a:srgbClr val="002060"/>
                </a:solidFill>
                <a:latin typeface="Arial" panose="020B0604020202020204" pitchFamily="34" charset="0"/>
                <a:cs typeface="Arial" panose="020B0604020202020204" pitchFamily="34" charset="0"/>
              </a:rPr>
              <a:t>par coeur </a:t>
            </a:r>
            <a:r>
              <a:rPr lang="en-US" sz="4500" b="1" dirty="0">
                <a:solidFill>
                  <a:srgbClr val="002060"/>
                </a:solidFill>
                <a:latin typeface="Arial" panose="020B0604020202020204" pitchFamily="34" charset="0"/>
                <a:cs typeface="Arial" panose="020B0604020202020204" pitchFamily="34" charset="0"/>
              </a:rPr>
              <a:t>les mots nouveaux</a:t>
            </a:r>
            <a:r>
              <a:rPr lang="ru-RU" sz="4500" b="1" dirty="0">
                <a:solidFill>
                  <a:srgbClr val="002060"/>
                </a:solidFill>
                <a:latin typeface="Arial" panose="020B0604020202020204" pitchFamily="34" charset="0"/>
                <a:cs typeface="Arial" panose="020B0604020202020204" pitchFamily="34" charset="0"/>
              </a:rPr>
              <a:t>.</a:t>
            </a:r>
          </a:p>
          <a:p>
            <a:pPr algn="just"/>
            <a:endParaRPr lang="fr-FR" sz="4500" b="1" dirty="0">
              <a:solidFill>
                <a:srgbClr val="002060"/>
              </a:solidFill>
              <a:latin typeface="Arial" panose="020B0604020202020204" pitchFamily="34" charset="0"/>
              <a:cs typeface="Arial" panose="020B0604020202020204" pitchFamily="34" charset="0"/>
            </a:endParaRP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2684" y="3229707"/>
            <a:ext cx="2646759" cy="32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5908" y="-163321"/>
            <a:ext cx="4086387" cy="2158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7813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p:txBody>
          <a:bodyPr/>
          <a:lstStyle/>
          <a:p>
            <a:endParaRPr lang="ru-RU"/>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3175"/>
            <a:ext cx="121935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75687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0460" y="1057275"/>
            <a:ext cx="8115300" cy="580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53725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4345" y="1072654"/>
            <a:ext cx="4406082" cy="1277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655" y="972446"/>
            <a:ext cx="11106705" cy="5785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50844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2735" y="1565753"/>
            <a:ext cx="6299072" cy="3785652"/>
          </a:xfrm>
          <a:prstGeom prst="rect">
            <a:avLst/>
          </a:prstGeom>
        </p:spPr>
        <p:txBody>
          <a:bodyPr wrap="square">
            <a:spAutoFit/>
          </a:bodyPr>
          <a:lstStyle/>
          <a:p>
            <a:pPr algn="ctr"/>
            <a:r>
              <a:rPr lang="fr-FR" sz="2400" b="1" dirty="0" smtClean="0">
                <a:solidFill>
                  <a:srgbClr val="0070C0"/>
                </a:solidFill>
                <a:latin typeface="Arial" pitchFamily="34" charset="0"/>
                <a:cs typeface="Arial" pitchFamily="34" charset="0"/>
              </a:rPr>
              <a:t>Qu’appelle t-on gastronomie française ?</a:t>
            </a:r>
          </a:p>
          <a:p>
            <a:r>
              <a:rPr lang="fr-FR" sz="2400" dirty="0" smtClean="0">
                <a:solidFill>
                  <a:srgbClr val="0070C0"/>
                </a:solidFill>
                <a:latin typeface="Arial" pitchFamily="34" charset="0"/>
                <a:cs typeface="Arial" pitchFamily="34" charset="0"/>
              </a:rPr>
              <a:t>Selon l’Académie Française au XIXème siècle, la gastronomie est l’ensemble des règles qui définissent l’art de faire bonne chère. Alors qu’auparavant elle se contentait surtout de nourrir, la cuisine est devenue un art de vivre, l’art de recevoir et l’art du bien manger. Elle a pour but premier en effet de satisfaire les papilles en faisant intervenir les 4 sens : le goût, la vue, l’odorat et le toucher. </a:t>
            </a:r>
            <a:endParaRPr lang="fr-FR" sz="2400" dirty="0">
              <a:solidFill>
                <a:srgbClr val="0070C0"/>
              </a:solidFill>
              <a:latin typeface="Arial" pitchFamily="34" charset="0"/>
              <a:cs typeface="Arial"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7172" y="1311987"/>
            <a:ext cx="5604828" cy="513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21816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051114" y="1424165"/>
            <a:ext cx="6011450" cy="4832092"/>
          </a:xfrm>
          <a:prstGeom prst="rect">
            <a:avLst/>
          </a:prstGeom>
        </p:spPr>
        <p:txBody>
          <a:bodyPr wrap="square">
            <a:spAutoFit/>
          </a:bodyPr>
          <a:lstStyle/>
          <a:p>
            <a:r>
              <a:rPr lang="fr-FR" sz="2800" b="1" dirty="0">
                <a:solidFill>
                  <a:srgbClr val="0070C0"/>
                </a:solidFill>
                <a:latin typeface="Arial" pitchFamily="34" charset="0"/>
                <a:cs typeface="Arial" pitchFamily="34" charset="0"/>
              </a:rPr>
              <a:t>Elle est considérée comme une culture, elle intègre des savoirs, des pratiques et elle est l’objet d’études et de recherches scientifiques. Le «repas gastronomique des Français» a été inscrit en 2010 au patrimoine immatériel de l’humanité par l’UNESCO. Les français étaient gourmands, ils sont aujourd’hui gourmets…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1967"/>
            <a:ext cx="5900802" cy="4425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92706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5885" y="926926"/>
            <a:ext cx="11273425" cy="5693866"/>
          </a:xfrm>
          <a:prstGeom prst="rect">
            <a:avLst/>
          </a:prstGeom>
        </p:spPr>
        <p:txBody>
          <a:bodyPr wrap="square">
            <a:spAutoFit/>
          </a:bodyPr>
          <a:lstStyle/>
          <a:p>
            <a:pPr algn="ctr"/>
            <a:r>
              <a:rPr lang="fr-FR"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Quelques plats typiques</a:t>
            </a:r>
          </a:p>
          <a:p>
            <a:r>
              <a:rPr lang="fr-FR" sz="2800" b="1" dirty="0">
                <a:solidFill>
                  <a:srgbClr val="0070C0"/>
                </a:solidFill>
                <a:latin typeface="Arial" pitchFamily="34" charset="0"/>
                <a:cs typeface="Arial" pitchFamily="34" charset="0"/>
              </a:rPr>
              <a:t>Voici quelques spécialités culinaires très populaires de notre pays :</a:t>
            </a:r>
          </a:p>
          <a:p>
            <a:r>
              <a:rPr lang="fr-FR" sz="2800" b="1" dirty="0">
                <a:solidFill>
                  <a:srgbClr val="0070C0"/>
                </a:solidFill>
                <a:latin typeface="Arial" pitchFamily="34" charset="0"/>
                <a:cs typeface="Arial" pitchFamily="34" charset="0"/>
              </a:rPr>
              <a:t>Le bœuf bourguignon est un des plats représentants le mieux la France. Il est originaire de la Bourgogne Il allie le vin et le bœuf charolais, deux produits typiques de la région.</a:t>
            </a:r>
          </a:p>
          <a:p>
            <a:r>
              <a:rPr lang="fr-FR" sz="2800" b="1" dirty="0">
                <a:solidFill>
                  <a:srgbClr val="0070C0"/>
                </a:solidFill>
                <a:latin typeface="Arial" pitchFamily="34" charset="0"/>
                <a:cs typeface="Arial" pitchFamily="34" charset="0"/>
              </a:rPr>
              <a:t>La quiche lorraine, une spécialité alsacienne tellement populaire qu’il est possible de l’acheter en boulangerie et même au supermarché. L’idéal est cependant de la réaliser soi-même ! Il s’agit plus précisément d’une pâte à tarte brisée garnie d’un appareil à base de crème fraîche, de lait, d’oeufs battus et de lardons dans lequel on ajoute de la noix de muscade. Cette quiche plaît autant aux enfants qu’aux grands !</a:t>
            </a:r>
            <a:endParaRPr lang="fr-FR" sz="2800" b="1" i="0" dirty="0">
              <a:solidFill>
                <a:srgbClr val="0070C0"/>
              </a:solidFill>
              <a:effectLst/>
              <a:latin typeface="Arial" pitchFamily="34" charset="0"/>
              <a:cs typeface="Arial" pitchFamily="34" charset="0"/>
            </a:endParaRPr>
          </a:p>
        </p:txBody>
      </p:sp>
    </p:spTree>
    <p:extLst>
      <p:ext uri="{BB962C8B-B14F-4D97-AF65-F5344CB8AC3E}">
        <p14:creationId xmlns:p14="http://schemas.microsoft.com/office/powerpoint/2010/main" val="1503629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0833" y="893935"/>
            <a:ext cx="11611627" cy="6001643"/>
          </a:xfrm>
          <a:prstGeom prst="rect">
            <a:avLst/>
          </a:prstGeom>
        </p:spPr>
        <p:txBody>
          <a:bodyPr wrap="square">
            <a:spAutoFit/>
          </a:bodyPr>
          <a:lstStyle/>
          <a:p>
            <a:r>
              <a:rPr lang="fr-FR" sz="2400" b="1" dirty="0">
                <a:solidFill>
                  <a:srgbClr val="0070C0"/>
                </a:solidFill>
                <a:latin typeface="Arial" pitchFamily="34" charset="0"/>
                <a:cs typeface="Arial" pitchFamily="34" charset="0"/>
              </a:rPr>
              <a:t>Le cassoulet représente la région toulousaine. C’est un plat à base de haricots secs blancs et de viande (du porc ou du canard). A l’origine, on le réalisait avec des fèves. Le cassoulet tient son nom de la cassole en terre cuite émaillée fabriquée à Issel. Retrouvez-ici la </a:t>
            </a:r>
            <a:r>
              <a:rPr lang="fr-FR" sz="2400" b="1" dirty="0">
                <a:solidFill>
                  <a:srgbClr val="0070C0"/>
                </a:solidFill>
                <a:latin typeface="Arial" pitchFamily="34" charset="0"/>
                <a:cs typeface="Arial" pitchFamily="34" charset="0"/>
                <a:hlinkClick r:id="rId2"/>
              </a:rPr>
              <a:t>recette inratable</a:t>
            </a:r>
            <a:r>
              <a:rPr lang="fr-FR" sz="2400" b="1" dirty="0">
                <a:solidFill>
                  <a:srgbClr val="0070C0"/>
                </a:solidFill>
                <a:latin typeface="Arial" pitchFamily="34" charset="0"/>
                <a:cs typeface="Arial" pitchFamily="34" charset="0"/>
              </a:rPr>
              <a:t> ! Il s’accorde avec des vins rouges du Sud-Ouest. Essayez-le avec un vin de nos gammes Chateau Suau comme le </a:t>
            </a:r>
            <a:r>
              <a:rPr lang="fr-FR" sz="2400" b="1" dirty="0">
                <a:solidFill>
                  <a:srgbClr val="0070C0"/>
                </a:solidFill>
                <a:latin typeface="Arial" pitchFamily="34" charset="0"/>
                <a:cs typeface="Arial" pitchFamily="34" charset="0"/>
                <a:hlinkClick r:id="rId3"/>
              </a:rPr>
              <a:t>Bordeaux AOC Cadillac</a:t>
            </a:r>
            <a:r>
              <a:rPr lang="fr-FR" sz="2400" b="1" dirty="0">
                <a:solidFill>
                  <a:srgbClr val="0070C0"/>
                </a:solidFill>
                <a:latin typeface="Arial" pitchFamily="34" charset="0"/>
                <a:cs typeface="Arial" pitchFamily="34" charset="0"/>
              </a:rPr>
              <a:t>. Il pourra également se déguster avec du vin blanc sec</a:t>
            </a:r>
            <a:r>
              <a:rPr lang="fr-FR" sz="2400" b="1" dirty="0" smtClean="0">
                <a:solidFill>
                  <a:srgbClr val="0070C0"/>
                </a:solidFill>
                <a:latin typeface="Arial" pitchFamily="34" charset="0"/>
                <a:cs typeface="Arial" pitchFamily="34" charset="0"/>
              </a:rPr>
              <a:t>.</a:t>
            </a:r>
            <a:endParaRPr lang="fr-FR" sz="2400" b="1" dirty="0">
              <a:solidFill>
                <a:srgbClr val="0070C0"/>
              </a:solidFill>
              <a:latin typeface="Arial" pitchFamily="34" charset="0"/>
              <a:cs typeface="Arial" pitchFamily="34" charset="0"/>
            </a:endParaRPr>
          </a:p>
          <a:p>
            <a:endParaRPr lang="fr-FR" sz="2400" b="1" dirty="0" smtClean="0">
              <a:solidFill>
                <a:srgbClr val="0070C0"/>
              </a:solidFill>
              <a:latin typeface="Arial" pitchFamily="34" charset="0"/>
              <a:cs typeface="Arial" pitchFamily="34" charset="0"/>
            </a:endParaRPr>
          </a:p>
          <a:p>
            <a:endParaRPr lang="fr-FR" sz="2400" b="1" dirty="0">
              <a:solidFill>
                <a:srgbClr val="0070C0"/>
              </a:solidFill>
              <a:latin typeface="Arial" pitchFamily="34" charset="0"/>
              <a:cs typeface="Arial" pitchFamily="34" charset="0"/>
            </a:endParaRPr>
          </a:p>
          <a:p>
            <a:endParaRPr lang="fr-FR" sz="2400" b="1" dirty="0" smtClean="0">
              <a:solidFill>
                <a:srgbClr val="0070C0"/>
              </a:solidFill>
              <a:latin typeface="Arial" pitchFamily="34" charset="0"/>
              <a:cs typeface="Arial" pitchFamily="34" charset="0"/>
            </a:endParaRPr>
          </a:p>
          <a:p>
            <a:endParaRPr lang="fr-FR" sz="2400" b="1" dirty="0">
              <a:solidFill>
                <a:srgbClr val="0070C0"/>
              </a:solidFill>
              <a:latin typeface="Arial" pitchFamily="34" charset="0"/>
              <a:cs typeface="Arial" pitchFamily="34" charset="0"/>
            </a:endParaRPr>
          </a:p>
          <a:p>
            <a:r>
              <a:rPr lang="fr-FR" sz="2400" b="1" dirty="0">
                <a:solidFill>
                  <a:srgbClr val="0070C0"/>
                </a:solidFill>
                <a:latin typeface="Arial" pitchFamily="34" charset="0"/>
                <a:cs typeface="Arial" pitchFamily="34" charset="0"/>
              </a:rPr>
              <a:t>La blanquette de veau est un plat réalisé à partir de viande de veau cuite dans un bouillon. On y ajoute traditionnellement des carottes et on peut la déguster avec du riz, des pommes de terre, ou des pâtes par exemple. La sauce blanche est obtenue en pratiquant une liaison avec l’ajout de crème fraîche et de un à plusieurs jaunes d’oeufs.</a:t>
            </a:r>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56734" y="3470639"/>
            <a:ext cx="1903956" cy="10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4537" y="3268631"/>
            <a:ext cx="2292263" cy="1531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69061" y="3282226"/>
            <a:ext cx="1998079" cy="1412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6954" y="3268631"/>
            <a:ext cx="2216514" cy="1474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76971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9356" b="15497"/>
          <a:stretch/>
        </p:blipFill>
        <p:spPr bwMode="auto">
          <a:xfrm>
            <a:off x="1125777" y="1089763"/>
            <a:ext cx="9897128" cy="5578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7726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806" t="12487" r="1806" b="13571"/>
          <a:stretch/>
        </p:blipFill>
        <p:spPr bwMode="auto">
          <a:xfrm>
            <a:off x="800098" y="1164920"/>
            <a:ext cx="9233249" cy="512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47709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Shablon">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Shablon</Template>
  <TotalTime>1264</TotalTime>
  <Words>100</Words>
  <Application>Microsoft Office PowerPoint</Application>
  <PresentationFormat>Произвольный</PresentationFormat>
  <Paragraphs>20</Paragraphs>
  <Slides>19</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Shablon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Документы</dc:creator>
  <cp:lastModifiedBy>Admin</cp:lastModifiedBy>
  <cp:revision>123</cp:revision>
  <dcterms:created xsi:type="dcterms:W3CDTF">2020-09-24T15:27:08Z</dcterms:created>
  <dcterms:modified xsi:type="dcterms:W3CDTF">2020-12-28T17:47:36Z</dcterms:modified>
</cp:coreProperties>
</file>