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318" r:id="rId2"/>
    <p:sldId id="328" r:id="rId3"/>
    <p:sldId id="306" r:id="rId4"/>
    <p:sldId id="305" r:id="rId5"/>
    <p:sldId id="316" r:id="rId6"/>
    <p:sldId id="329" r:id="rId7"/>
    <p:sldId id="332" r:id="rId8"/>
    <p:sldId id="330" r:id="rId9"/>
    <p:sldId id="331" r:id="rId10"/>
    <p:sldId id="333" r:id="rId11"/>
    <p:sldId id="334" r:id="rId12"/>
    <p:sldId id="293" r:id="rId13"/>
    <p:sldId id="317" r:id="rId14"/>
    <p:sldId id="279" r:id="rId15"/>
    <p:sldId id="311" r:id="rId16"/>
    <p:sldId id="299" r:id="rId17"/>
    <p:sldId id="320" r:id="rId18"/>
    <p:sldId id="321" r:id="rId19"/>
    <p:sldId id="322" r:id="rId20"/>
    <p:sldId id="323" r:id="rId21"/>
    <p:sldId id="258" r:id="rId22"/>
    <p:sldId id="315" r:id="rId23"/>
    <p:sldId id="275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3D68"/>
    <a:srgbClr val="EB45B4"/>
    <a:srgbClr val="02BE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E929F9F4-4A8F-4326-A1B4-22849713DDAB}" styleName="Темный стиль 1 - акцент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-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Темный стиль 1 - акцент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Темный стиль 1 -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855" autoAdjust="0"/>
    <p:restoredTop sz="98779" autoAdjust="0"/>
  </p:normalViewPr>
  <p:slideViewPr>
    <p:cSldViewPr snapToGrid="0">
      <p:cViewPr varScale="1">
        <p:scale>
          <a:sx n="72" d="100"/>
          <a:sy n="72" d="100"/>
        </p:scale>
        <p:origin x="990" y="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F1EB4A-7CAA-48DF-AE27-60C412795D77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0BBF-5946-4209-978B-0B8435A71D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097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87519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29412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8206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690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24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189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5456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072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481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7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30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312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908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766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94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F6427-7211-444C-B0E9-9D7623CC965E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047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6637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86479" y="1930928"/>
            <a:ext cx="11393629" cy="1691807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algn="ctr"/>
            <a:r>
              <a:rPr lang="en-US" sz="6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 </a:t>
            </a:r>
            <a:r>
              <a:rPr lang="en-US" sz="4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supermarch</a:t>
            </a:r>
            <a:r>
              <a:rPr lang="fr-FR" sz="4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</a:t>
            </a:r>
            <a:r>
              <a:rPr lang="en-US" sz="4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au restaurant</a:t>
            </a:r>
            <a:endParaRPr lang="fr-FR" sz="4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11892" y="1988927"/>
            <a:ext cx="573087" cy="180459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793360" y="193693"/>
            <a:ext cx="2019040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793360" y="177323"/>
            <a:ext cx="2019040" cy="1276312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370157" y="346187"/>
            <a:ext cx="2865446" cy="64943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  <a:cs typeface="Arial"/>
              </a:rPr>
              <a:t>6-classe</a:t>
            </a:r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1518975" y="394600"/>
            <a:ext cx="9172091" cy="1046876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6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FRAN</a:t>
            </a:r>
            <a:r>
              <a:rPr lang="fr-FR" sz="6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Ç</a:t>
            </a:r>
            <a:r>
              <a:rPr lang="en-US" sz="6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AIS</a:t>
            </a:r>
            <a:endParaRPr lang="ru-RU" sz="6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892" y="4009402"/>
            <a:ext cx="573087" cy="179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7102214-9948-4059-8453-4C8BCC95E1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5022" y="3622735"/>
            <a:ext cx="4559998" cy="311876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91DD18C-81CC-4DBE-B5AF-DECDD401507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0617" y="3611721"/>
            <a:ext cx="4154461" cy="3103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30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66"/>
          <a:stretch/>
        </p:blipFill>
        <p:spPr bwMode="auto">
          <a:xfrm>
            <a:off x="338203" y="1537709"/>
            <a:ext cx="11548998" cy="3046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761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644" y="1465544"/>
            <a:ext cx="11993450" cy="4584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6309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1214" y="1132364"/>
            <a:ext cx="6589713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1964" y="2062300"/>
            <a:ext cx="5474366" cy="43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2597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566737" y="1488596"/>
            <a:ext cx="11120048" cy="3046988"/>
          </a:xfrm>
          <a:prstGeom prst="rect">
            <a:avLst/>
          </a:prstGeom>
          <a:solidFill>
            <a:srgbClr val="F8F8F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Au</a:t>
            </a:r>
            <a:r>
              <a:rPr kumimoji="0" lang="ru-RU" sz="4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8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restaurant</a:t>
            </a:r>
            <a:endParaRPr kumimoji="0" lang="ru-RU" sz="36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Verdana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Si on </a:t>
            </a:r>
            <a:r>
              <a:rPr kumimoji="0" lang="en-US" sz="36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sortait</a:t>
            </a:r>
            <a:r>
              <a:rPr kumimoji="0" lang="en-US" sz="3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!</a:t>
            </a:r>
            <a:br>
              <a:rPr kumimoji="0" lang="en-US" sz="3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</a:br>
            <a:r>
              <a:rPr kumimoji="0" lang="en-US" sz="3600" b="1" i="1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Times New Roman" pitchFamily="18" charset="0"/>
                <a:cs typeface="Times New Roman" pitchFamily="18" charset="0"/>
              </a:rPr>
              <a:t>Si on </a:t>
            </a:r>
            <a:r>
              <a:rPr kumimoji="0" lang="en-US" sz="3600" b="1" i="1" u="none" strike="noStrike" cap="none" normalizeH="0" baseline="0" dirty="0" err="1">
                <a:ln>
                  <a:noFill/>
                </a:ln>
                <a:solidFill>
                  <a:srgbClr val="595959"/>
                </a:solidFill>
                <a:effectLst/>
                <a:latin typeface="Times New Roman" pitchFamily="18" charset="0"/>
                <a:cs typeface="Times New Roman" pitchFamily="18" charset="0"/>
              </a:rPr>
              <a:t>allait</a:t>
            </a:r>
            <a:r>
              <a:rPr kumimoji="0" lang="en-US" sz="3600" b="1" i="1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Times New Roman" pitchFamily="18" charset="0"/>
                <a:cs typeface="Times New Roman" pitchFamily="18" charset="0"/>
              </a:rPr>
              <a:t> au restaurant ?</a:t>
            </a:r>
            <a:br>
              <a:rPr kumimoji="0" lang="en-US" sz="3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en-US" sz="3600" b="1" i="1" u="none" strike="noStrike" cap="none" normalizeH="0" baseline="0" dirty="0" err="1">
                <a:ln>
                  <a:noFill/>
                </a:ln>
                <a:solidFill>
                  <a:srgbClr val="595959"/>
                </a:solidFill>
                <a:effectLst/>
                <a:latin typeface="Times New Roman" pitchFamily="18" charset="0"/>
                <a:cs typeface="Times New Roman" pitchFamily="18" charset="0"/>
              </a:rPr>
              <a:t>Ça</a:t>
            </a:r>
            <a:r>
              <a:rPr kumimoji="0" lang="en-US" sz="3600" b="1" i="1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Times New Roman" pitchFamily="18" charset="0"/>
                <a:cs typeface="Times New Roman" pitchFamily="18" charset="0"/>
              </a:rPr>
              <a:t> </a:t>
            </a:r>
            <a:r>
              <a:rPr kumimoji="0" lang="en-US" sz="3600" b="1" i="1" u="none" strike="noStrike" cap="none" normalizeH="0" baseline="0" dirty="0" err="1">
                <a:ln>
                  <a:noFill/>
                </a:ln>
                <a:solidFill>
                  <a:srgbClr val="595959"/>
                </a:solidFill>
                <a:effectLst/>
                <a:latin typeface="Times New Roman" pitchFamily="18" charset="0"/>
                <a:cs typeface="Times New Roman" pitchFamily="18" charset="0"/>
              </a:rPr>
              <a:t>vous</a:t>
            </a:r>
            <a:r>
              <a:rPr kumimoji="0" lang="en-US" sz="3600" b="1" i="1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Times New Roman" pitchFamily="18" charset="0"/>
                <a:cs typeface="Times New Roman" pitchFamily="18" charset="0"/>
              </a:rPr>
              <a:t> </a:t>
            </a:r>
            <a:r>
              <a:rPr kumimoji="0" lang="en-US" sz="3600" b="1" i="1" u="none" strike="noStrike" cap="none" normalizeH="0" baseline="0" dirty="0" err="1">
                <a:ln>
                  <a:noFill/>
                </a:ln>
                <a:solidFill>
                  <a:srgbClr val="595959"/>
                </a:solidFill>
                <a:effectLst/>
                <a:latin typeface="Times New Roman" pitchFamily="18" charset="0"/>
                <a:cs typeface="Times New Roman" pitchFamily="18" charset="0"/>
              </a:rPr>
              <a:t>dirait</a:t>
            </a:r>
            <a:r>
              <a:rPr kumimoji="0" lang="en-US" sz="3600" b="1" i="1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1" u="none" strike="noStrike" cap="none" normalizeH="0" baseline="0" dirty="0" err="1">
                <a:ln>
                  <a:noFill/>
                </a:ln>
                <a:solidFill>
                  <a:srgbClr val="595959"/>
                </a:solidFill>
                <a:effectLst/>
                <a:latin typeface="Times New Roman" pitchFamily="18" charset="0"/>
                <a:cs typeface="Times New Roman" pitchFamily="18" charset="0"/>
              </a:rPr>
              <a:t>d'aller</a:t>
            </a:r>
            <a:r>
              <a:rPr kumimoji="0" lang="en-US" sz="3600" b="1" i="1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Times New Roman" pitchFamily="18" charset="0"/>
                <a:cs typeface="Times New Roman" pitchFamily="18" charset="0"/>
              </a:rPr>
              <a:t> manger en </a:t>
            </a:r>
            <a:r>
              <a:rPr kumimoji="0" lang="en-US" sz="3600" b="1" i="1" u="none" strike="noStrike" cap="none" normalizeH="0" baseline="0" dirty="0" err="1">
                <a:ln>
                  <a:noFill/>
                </a:ln>
                <a:solidFill>
                  <a:srgbClr val="595959"/>
                </a:solidFill>
                <a:effectLst/>
                <a:latin typeface="Times New Roman" pitchFamily="18" charset="0"/>
                <a:cs typeface="Times New Roman" pitchFamily="18" charset="0"/>
              </a:rPr>
              <a:t>ville</a:t>
            </a:r>
            <a:r>
              <a:rPr kumimoji="0" lang="en-US" sz="3600" b="1" i="1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Times New Roman" pitchFamily="18" charset="0"/>
                <a:cs typeface="Times New Roman" pitchFamily="18" charset="0"/>
              </a:rPr>
              <a:t> ?</a:t>
            </a:r>
            <a:endParaRPr kumimoji="0" lang="en-US" sz="36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Verdana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   </a:t>
            </a:r>
            <a:endParaRPr kumimoji="0" lang="en-US" sz="138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AutoShape 2" descr="https://www.anglaisfacile.com/cgi2/myexam/images2/44104.jpg"/>
          <p:cNvSpPr>
            <a:spLocks noChangeAspect="1" noChangeArrowheads="1"/>
          </p:cNvSpPr>
          <p:nvPr/>
        </p:nvSpPr>
        <p:spPr bwMode="auto">
          <a:xfrm>
            <a:off x="19050" y="320675"/>
            <a:ext cx="1095375" cy="904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3543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7646179"/>
              </p:ext>
            </p:extLst>
          </p:nvPr>
        </p:nvGraphicFramePr>
        <p:xfrm>
          <a:off x="477468" y="1821803"/>
          <a:ext cx="11221842" cy="4752691"/>
        </p:xfrm>
        <a:graphic>
          <a:graphicData uri="http://schemas.openxmlformats.org/drawingml/2006/table">
            <a:tbl>
              <a:tblPr/>
              <a:tblGrid>
                <a:gridCol w="37398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410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410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773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dirty="0">
                          <a:effectLst/>
                          <a:latin typeface="Times New Roman"/>
                        </a:rPr>
                        <a:t> </a:t>
                      </a:r>
                      <a:endParaRPr lang="ru-RU" dirty="0">
                        <a:effectLst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849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dirty="0">
                          <a:effectLst/>
                          <a:latin typeface="Times New Roman"/>
                        </a:rPr>
                        <a:t> </a:t>
                      </a:r>
                      <a:endParaRPr lang="ru-RU" dirty="0">
                        <a:effectLst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849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dirty="0">
                          <a:effectLst/>
                          <a:latin typeface="Times New Roman"/>
                        </a:rPr>
                        <a:t> </a:t>
                      </a:r>
                      <a:endParaRPr lang="ru-RU" dirty="0">
                        <a:effectLst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84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078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i="1" dirty="0">
                          <a:solidFill>
                            <a:srgbClr val="595959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Le </a:t>
                      </a:r>
                      <a:r>
                        <a:rPr lang="en-US" sz="3200" i="1" dirty="0" err="1">
                          <a:solidFill>
                            <a:srgbClr val="595959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garçon</a:t>
                      </a:r>
                      <a:r>
                        <a:rPr lang="en-US" sz="3200" i="1" dirty="0">
                          <a:solidFill>
                            <a:srgbClr val="595959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– Le </a:t>
                      </a:r>
                      <a:r>
                        <a:rPr lang="en-US" sz="3200" i="1" dirty="0" err="1">
                          <a:solidFill>
                            <a:srgbClr val="595959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serveur</a:t>
                      </a:r>
                      <a:endParaRPr lang="en-US" sz="320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i="1" dirty="0">
                          <a:solidFill>
                            <a:srgbClr val="595959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La </a:t>
                      </a:r>
                      <a:r>
                        <a:rPr lang="en-US" sz="3200" i="1" dirty="0" err="1">
                          <a:solidFill>
                            <a:srgbClr val="595959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serveuse</a:t>
                      </a:r>
                      <a:endParaRPr lang="en-US" sz="320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i="1" dirty="0">
                          <a:solidFill>
                            <a:srgbClr val="595959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Le maître d'hôtel</a:t>
                      </a:r>
                      <a:endParaRPr lang="en-US" sz="320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446034" y="1028583"/>
            <a:ext cx="4899098" cy="584775"/>
          </a:xfrm>
          <a:prstGeom prst="rect">
            <a:avLst/>
          </a:prstGeom>
          <a:solidFill>
            <a:srgbClr val="F8F8F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Arrivée</a:t>
            </a:r>
            <a:r>
              <a:rPr kumimoji="0" lang="en-US" sz="32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 au restaurant :   </a:t>
            </a:r>
          </a:p>
        </p:txBody>
      </p:sp>
      <p:sp>
        <p:nvSpPr>
          <p:cNvPr id="4" name="AutoShape 2" descr="https://www.anglaisfacile.com/cgi2/myexam/images2/35474.jpg"/>
          <p:cNvSpPr>
            <a:spLocks noChangeAspect="1" noChangeArrowheads="1"/>
          </p:cNvSpPr>
          <p:nvPr/>
        </p:nvSpPr>
        <p:spPr bwMode="auto">
          <a:xfrm>
            <a:off x="74613" y="3048000"/>
            <a:ext cx="981075" cy="1323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5" name="AutoShape 3" descr="https://www.anglaisfacile.com/cgi2/myexam/images2/39744.jpg"/>
          <p:cNvSpPr>
            <a:spLocks noChangeAspect="1" noChangeArrowheads="1"/>
          </p:cNvSpPr>
          <p:nvPr/>
        </p:nvSpPr>
        <p:spPr bwMode="auto">
          <a:xfrm>
            <a:off x="2281238" y="3048000"/>
            <a:ext cx="866775" cy="1304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6" name="AutoShape 4" descr="https://www.anglaisfacile.com/cgi2/myexam/images/24183.jpg"/>
          <p:cNvSpPr>
            <a:spLocks noChangeAspect="1" noChangeArrowheads="1"/>
          </p:cNvSpPr>
          <p:nvPr/>
        </p:nvSpPr>
        <p:spPr bwMode="auto">
          <a:xfrm>
            <a:off x="4256088" y="3048000"/>
            <a:ext cx="885825" cy="1304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180" y="2448509"/>
            <a:ext cx="3594116" cy="25039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9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6086" y="2712243"/>
            <a:ext cx="3675899" cy="1995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91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0961" y="2448509"/>
            <a:ext cx="3523088" cy="2344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29218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7963754"/>
              </p:ext>
            </p:extLst>
          </p:nvPr>
        </p:nvGraphicFramePr>
        <p:xfrm>
          <a:off x="165057" y="1113779"/>
          <a:ext cx="11884980" cy="5474912"/>
        </p:xfrm>
        <a:graphic>
          <a:graphicData uri="http://schemas.openxmlformats.org/drawingml/2006/table">
            <a:tbl>
              <a:tblPr/>
              <a:tblGrid>
                <a:gridCol w="39560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703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586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71202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b="1" i="1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Bonjour</a:t>
                      </a:r>
                      <a:r>
                        <a:rPr lang="fr-FR" sz="1050" b="1" i="1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fr-FR" sz="2400" b="1" i="1" kern="1200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 (avez-vous) </a:t>
                      </a:r>
                      <a:r>
                        <a:rPr lang="fr-FR" sz="2400" b="1" i="1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une table pour deux, s'il vous plaît?</a:t>
                      </a:r>
                      <a:endParaRPr lang="fr-FR" sz="2400" b="1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 row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i="1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2800" b="1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242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fr-FR" sz="2400" b="1" i="1" kern="1200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Bien sûr, c'est pour consommer des boissons ou pour dîner ?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4134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fr-FR" sz="2400" b="1" i="1" kern="1200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Peut-on avoir une table pour déjeuner ?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b="1" i="1" kern="1200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Votre table sera prête d'ici quelques minutes.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1202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800" b="1" i="1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r>
                        <a:rPr lang="fr-FR" sz="2400" b="1" i="1" kern="1200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Vous servez encore le déjeuner ?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fr-FR" sz="2800" b="1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fr-FR" sz="2400" b="1" i="1" kern="1200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Oui, bien sûr. Si vous voulez bien me suivre.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0952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800" b="1" i="1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r>
                        <a:rPr lang="fr-FR" sz="2400" b="1" i="1" kern="1200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Nous voudrions manger si c'est possible.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="1" i="1" kern="1200" dirty="0" err="1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Avez-vous</a:t>
                      </a:r>
                      <a:r>
                        <a:rPr lang="en-US" sz="2400" b="1" i="1" kern="1200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 </a:t>
                      </a:r>
                      <a:r>
                        <a:rPr lang="en-US" sz="2400" b="1" i="1" kern="1200" dirty="0" err="1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réservé</a:t>
                      </a:r>
                      <a:r>
                        <a:rPr lang="en-US" sz="2400" b="1" i="1" kern="1200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?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AutoShape 1" descr="https://www.anglaisfacile.com/cgi2/myexam/images2/39369.gif"/>
          <p:cNvSpPr>
            <a:spLocks noChangeAspect="1" noChangeArrowheads="1"/>
          </p:cNvSpPr>
          <p:nvPr/>
        </p:nvSpPr>
        <p:spPr bwMode="auto">
          <a:xfrm>
            <a:off x="2847975" y="2630488"/>
            <a:ext cx="485775" cy="159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89" r="22377"/>
          <a:stretch/>
        </p:blipFill>
        <p:spPr bwMode="auto">
          <a:xfrm>
            <a:off x="4221271" y="2241398"/>
            <a:ext cx="3632548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1688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54" t="28253" r="10103" b="15368"/>
          <a:stretch/>
        </p:blipFill>
        <p:spPr bwMode="auto">
          <a:xfrm>
            <a:off x="1615859" y="964503"/>
            <a:ext cx="8880952" cy="5793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4983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25" t="26070" r="10205" b="46061"/>
          <a:stretch/>
        </p:blipFill>
        <p:spPr bwMode="auto">
          <a:xfrm>
            <a:off x="-1" y="1365338"/>
            <a:ext cx="12156363" cy="4083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889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1413567"/>
              </p:ext>
            </p:extLst>
          </p:nvPr>
        </p:nvGraphicFramePr>
        <p:xfrm>
          <a:off x="261358" y="1362686"/>
          <a:ext cx="11613315" cy="5150848"/>
        </p:xfrm>
        <a:graphic>
          <a:graphicData uri="http://schemas.openxmlformats.org/drawingml/2006/table">
            <a:tbl>
              <a:tblPr/>
              <a:tblGrid>
                <a:gridCol w="32459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947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8726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4716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800" b="1" i="1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Pouvez-vous nous apporter le menu ?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 i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 </a:t>
                      </a:r>
                      <a:endParaRPr lang="ru-RU" sz="3200" b="1" dirty="0">
                        <a:solidFill>
                          <a:srgbClr val="002060"/>
                        </a:solidFill>
                        <a:effectLst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242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b="1" i="1" kern="1200" dirty="0" err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J'arrive</a:t>
                      </a:r>
                      <a:r>
                        <a:rPr lang="en-US" sz="2800" b="1" i="1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 tout de suite.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716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800" b="1" i="1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Peut-on vous passer la commande ?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b="1" i="1" kern="1200" dirty="0" err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Vous</a:t>
                      </a:r>
                      <a:r>
                        <a:rPr lang="en-US" sz="2800" b="1" i="1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b="1" i="1" kern="1200" dirty="0" err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désirez</a:t>
                      </a:r>
                      <a:r>
                        <a:rPr lang="en-US" sz="2800" b="1" i="1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 un </a:t>
                      </a:r>
                      <a:r>
                        <a:rPr lang="en-US" sz="2800" b="1" i="1" kern="1200" dirty="0" err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apéritif</a:t>
                      </a:r>
                      <a:r>
                        <a:rPr lang="en-US" sz="2800" b="1" i="1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 ?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0750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800" b="1" i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Quel est l'accompagnement </a:t>
                      </a:r>
                      <a:r>
                        <a:rPr lang="fr-FR" sz="2800" b="1" i="1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pour cette viande ?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fr-FR" sz="2800" b="1" i="1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Ce sont des légumes verts.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AutoShape 1" descr="https://www.anglaisfacile.com/cgi2/myexam/images2/39369.gif"/>
          <p:cNvSpPr>
            <a:spLocks noChangeAspect="1" noChangeArrowheads="1"/>
          </p:cNvSpPr>
          <p:nvPr/>
        </p:nvSpPr>
        <p:spPr bwMode="auto">
          <a:xfrm>
            <a:off x="3443288" y="3041650"/>
            <a:ext cx="476250" cy="1057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3288" y="2143918"/>
            <a:ext cx="3633788" cy="2852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4525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17" t="19264" r="20686" b="40368"/>
          <a:stretch/>
        </p:blipFill>
        <p:spPr bwMode="auto">
          <a:xfrm>
            <a:off x="2154476" y="947473"/>
            <a:ext cx="8217075" cy="5910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6060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373"/>
          <a:stretch/>
        </p:blipFill>
        <p:spPr bwMode="auto">
          <a:xfrm>
            <a:off x="474943" y="1044878"/>
            <a:ext cx="11487413" cy="5796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5372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4346056"/>
              </p:ext>
            </p:extLst>
          </p:nvPr>
        </p:nvGraphicFramePr>
        <p:xfrm>
          <a:off x="638827" y="1365337"/>
          <a:ext cx="10885118" cy="4847573"/>
        </p:xfrm>
        <a:graphic>
          <a:graphicData uri="http://schemas.openxmlformats.org/drawingml/2006/table">
            <a:tbl>
              <a:tblPr/>
              <a:tblGrid>
                <a:gridCol w="63324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526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813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800" b="1" i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Puis-je avoir la note s'il vous plaît ?</a:t>
                      </a:r>
                      <a:endParaRPr lang="fr-FR" sz="2800" b="1" dirty="0">
                        <a:solidFill>
                          <a:srgbClr val="002060"/>
                        </a:solidFill>
                        <a:effectLst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i="1">
                          <a:solidFill>
                            <a:srgbClr val="595959"/>
                          </a:solidFill>
                          <a:effectLst/>
                          <a:latin typeface="Times New Roman"/>
                        </a:rPr>
                        <a:t> </a:t>
                      </a:r>
                      <a:endParaRPr lang="ru-RU">
                        <a:effectLst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242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6275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800" b="1" i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C'est moi qui t'invite. (= C'est moi qui paie)</a:t>
                      </a:r>
                      <a:br>
                        <a:rPr lang="fr-FR" sz="2800" b="1" i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</a:br>
                      <a:endParaRPr lang="fr-FR" sz="2800" b="1" dirty="0">
                        <a:solidFill>
                          <a:srgbClr val="002060"/>
                        </a:solidFill>
                        <a:effectLst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220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800" b="1" i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C'est pour moi ! (= c'est moi qui paie.)</a:t>
                      </a:r>
                      <a:br>
                        <a:rPr lang="fr-FR" sz="2800" b="1" i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</a:br>
                      <a:endParaRPr lang="fr-FR" sz="2800" b="1" dirty="0">
                        <a:solidFill>
                          <a:srgbClr val="002060"/>
                        </a:solidFill>
                        <a:effectLst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813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b="1" i="1" dirty="0" err="1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Laisse-moi</a:t>
                      </a:r>
                      <a:r>
                        <a:rPr lang="en-US" sz="2800" b="1" i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t'inviter</a:t>
                      </a:r>
                      <a:r>
                        <a:rPr lang="en-US" sz="2800" b="1" i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 (= </a:t>
                      </a:r>
                      <a:r>
                        <a:rPr lang="en-US" sz="2800" b="1" i="1" dirty="0" err="1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Laisse-moi</a:t>
                      </a:r>
                      <a:r>
                        <a:rPr lang="en-US" sz="2800" b="1" i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 payer).</a:t>
                      </a:r>
                      <a:endParaRPr lang="en-US" sz="2800" b="1" dirty="0">
                        <a:solidFill>
                          <a:srgbClr val="002060"/>
                        </a:solidFill>
                        <a:effectLst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AutoShape 2" descr="https://www.anglaisfacile.com/cgi2/myexam/images2/39369.gif"/>
          <p:cNvSpPr>
            <a:spLocks noChangeAspect="1" noChangeArrowheads="1"/>
          </p:cNvSpPr>
          <p:nvPr/>
        </p:nvSpPr>
        <p:spPr bwMode="auto">
          <a:xfrm>
            <a:off x="8685213" y="1547813"/>
            <a:ext cx="1276350" cy="159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89" r="22377"/>
          <a:stretch/>
        </p:blipFill>
        <p:spPr bwMode="auto">
          <a:xfrm>
            <a:off x="7034678" y="1853090"/>
            <a:ext cx="4364007" cy="3432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90845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580" y="-1"/>
            <a:ext cx="11986419" cy="6740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789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358803" y="1625826"/>
            <a:ext cx="11262896" cy="2799802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ru-RU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Faites l’activité 5,6,7 à la page 71.</a:t>
            </a:r>
          </a:p>
          <a:p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ru-RU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Apprenez par coeur </a:t>
            </a:r>
            <a:r>
              <a:rPr lang="en-US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mots nouveaux</a:t>
            </a:r>
            <a:r>
              <a:rPr lang="ru-RU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fr-FR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40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684" y="3229707"/>
            <a:ext cx="2646759" cy="32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5908" y="-163321"/>
            <a:ext cx="4086387" cy="2158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3781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3175"/>
            <a:ext cx="121935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7568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4345" y="1072654"/>
            <a:ext cx="4406082" cy="12778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421"/>
          <a:stretch/>
        </p:blipFill>
        <p:spPr bwMode="auto">
          <a:xfrm>
            <a:off x="2003120" y="959918"/>
            <a:ext cx="8092858" cy="57462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5084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79" b="46760"/>
          <a:stretch/>
        </p:blipFill>
        <p:spPr bwMode="auto">
          <a:xfrm>
            <a:off x="394569" y="1114816"/>
            <a:ext cx="11267161" cy="52685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2181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96" b="13142"/>
          <a:stretch/>
        </p:blipFill>
        <p:spPr bwMode="auto">
          <a:xfrm>
            <a:off x="1662373" y="1064859"/>
            <a:ext cx="8867253" cy="5556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9270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05" b="20829"/>
          <a:stretch/>
        </p:blipFill>
        <p:spPr bwMode="auto">
          <a:xfrm>
            <a:off x="301797" y="1102291"/>
            <a:ext cx="11522771" cy="5724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362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59" b="3596"/>
          <a:stretch/>
        </p:blipFill>
        <p:spPr bwMode="auto">
          <a:xfrm>
            <a:off x="1574921" y="969114"/>
            <a:ext cx="9042158" cy="57945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7697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11925"/>
            <a:ext cx="11736888" cy="54087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7726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137389"/>
            <a:ext cx="12076404" cy="4499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4770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Shablon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Shablon</Template>
  <TotalTime>1250</TotalTime>
  <Words>222</Words>
  <Application>Microsoft Office PowerPoint</Application>
  <PresentationFormat>Широкоэкранный</PresentationFormat>
  <Paragraphs>40</Paragraphs>
  <Slides>23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9" baseType="lpstr">
      <vt:lpstr>Arial</vt:lpstr>
      <vt:lpstr>Calibri</vt:lpstr>
      <vt:lpstr>Calibri Light</vt:lpstr>
      <vt:lpstr>Times New Roman</vt:lpstr>
      <vt:lpstr>Verdana</vt:lpstr>
      <vt:lpstr>Shablon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Документы</dc:creator>
  <cp:lastModifiedBy>ILYOS</cp:lastModifiedBy>
  <cp:revision>121</cp:revision>
  <dcterms:created xsi:type="dcterms:W3CDTF">2020-09-24T15:27:08Z</dcterms:created>
  <dcterms:modified xsi:type="dcterms:W3CDTF">2020-12-29T02:25:04Z</dcterms:modified>
</cp:coreProperties>
</file>