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8" r:id="rId2"/>
    <p:sldId id="328" r:id="rId3"/>
    <p:sldId id="306" r:id="rId4"/>
    <p:sldId id="305" r:id="rId5"/>
    <p:sldId id="316" r:id="rId6"/>
    <p:sldId id="329" r:id="rId7"/>
    <p:sldId id="332" r:id="rId8"/>
    <p:sldId id="330" r:id="rId9"/>
    <p:sldId id="331" r:id="rId10"/>
    <p:sldId id="333" r:id="rId11"/>
    <p:sldId id="334" r:id="rId12"/>
    <p:sldId id="293" r:id="rId13"/>
    <p:sldId id="317" r:id="rId14"/>
    <p:sldId id="279" r:id="rId15"/>
    <p:sldId id="311" r:id="rId16"/>
    <p:sldId id="299" r:id="rId17"/>
    <p:sldId id="320" r:id="rId18"/>
    <p:sldId id="321" r:id="rId19"/>
    <p:sldId id="322" r:id="rId20"/>
    <p:sldId id="323" r:id="rId21"/>
    <p:sldId id="258" r:id="rId22"/>
    <p:sldId id="315" r:id="rId23"/>
    <p:sldId id="27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55" autoAdjust="0"/>
    <p:restoredTop sz="98779" autoAdjust="0"/>
  </p:normalViewPr>
  <p:slideViewPr>
    <p:cSldViewPr snapToGrid="0">
      <p:cViewPr varScale="1">
        <p:scale>
          <a:sx n="72" d="100"/>
          <a:sy n="72" d="100"/>
        </p:scale>
        <p:origin x="99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86479" y="1930928"/>
            <a:ext cx="11393629" cy="169180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supermarch</a:t>
            </a:r>
            <a:r>
              <a:rPr lang="fr-FR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au restaurant</a:t>
            </a:r>
            <a:endParaRPr lang="fr-FR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1892" y="1988927"/>
            <a:ext cx="573087" cy="1804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793360" y="193693"/>
            <a:ext cx="20190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793360" y="177323"/>
            <a:ext cx="2019040" cy="12763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70157" y="346187"/>
            <a:ext cx="286544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6-classe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518975" y="394600"/>
            <a:ext cx="9172091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</a:t>
            </a:r>
            <a:r>
              <a:rPr lang="fr-FR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2" y="4009402"/>
            <a:ext cx="5730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102214-9948-4059-8453-4C8BCC95E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22" y="3622735"/>
            <a:ext cx="4559998" cy="31187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1DD18C-81CC-4DBE-B5AF-DECDD40150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17" y="3611721"/>
            <a:ext cx="4154461" cy="31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6"/>
          <a:stretch/>
        </p:blipFill>
        <p:spPr bwMode="auto">
          <a:xfrm>
            <a:off x="338203" y="1537709"/>
            <a:ext cx="11548998" cy="304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6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4" y="1465544"/>
            <a:ext cx="11993450" cy="458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3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66737" y="1488596"/>
            <a:ext cx="11120048" cy="3046988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Au</a:t>
            </a:r>
            <a:r>
              <a:rPr kumimoji="0" lang="ru-RU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restaurant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 on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sortait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!</a:t>
            </a:r>
            <a:b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3600" b="1" i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cs typeface="Times New Roman" pitchFamily="18" charset="0"/>
              </a:rPr>
              <a:t>Si on </a:t>
            </a:r>
            <a:r>
              <a:rPr kumimoji="0" lang="en-US" sz="3600" b="1" i="1" u="none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cs typeface="Times New Roman" pitchFamily="18" charset="0"/>
              </a:rPr>
              <a:t>allait</a:t>
            </a:r>
            <a:r>
              <a:rPr kumimoji="0" lang="en-US" sz="3600" b="1" i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cs typeface="Times New Roman" pitchFamily="18" charset="0"/>
              </a:rPr>
              <a:t> au restaurant ?</a:t>
            </a:r>
            <a:b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3600" b="1" i="1" u="none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cs typeface="Times New Roman" pitchFamily="18" charset="0"/>
              </a:rPr>
              <a:t>Ça</a:t>
            </a:r>
            <a:r>
              <a:rPr kumimoji="0" lang="en-US" sz="3600" b="1" i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600" b="1" i="1" u="none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cs typeface="Times New Roman" pitchFamily="18" charset="0"/>
              </a:rPr>
              <a:t>vous</a:t>
            </a:r>
            <a:r>
              <a:rPr kumimoji="0" lang="en-US" sz="3600" b="1" i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600" b="1" i="1" u="none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cs typeface="Times New Roman" pitchFamily="18" charset="0"/>
              </a:rPr>
              <a:t>dirait</a:t>
            </a:r>
            <a:r>
              <a:rPr kumimoji="0" lang="en-US" sz="3600" b="1" i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cs typeface="Times New Roman" pitchFamily="18" charset="0"/>
              </a:rPr>
              <a:t>d'aller</a:t>
            </a:r>
            <a:r>
              <a:rPr kumimoji="0" lang="en-US" sz="3600" b="1" i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cs typeface="Times New Roman" pitchFamily="18" charset="0"/>
              </a:rPr>
              <a:t> manger en </a:t>
            </a:r>
            <a:r>
              <a:rPr kumimoji="0" lang="en-US" sz="3600" b="1" i="1" u="none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cs typeface="Times New Roman" pitchFamily="18" charset="0"/>
              </a:rPr>
              <a:t>ville</a:t>
            </a:r>
            <a:r>
              <a:rPr kumimoji="0" lang="en-US" sz="3600" b="1" i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cs typeface="Times New Roman" pitchFamily="18" charset="0"/>
              </a:rPr>
              <a:t> ?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 </a:t>
            </a:r>
            <a:endParaRPr kumimoji="0" lang="en-US" sz="13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https://www.anglaisfacile.com/cgi2/myexam/images2/44104.jpg"/>
          <p:cNvSpPr>
            <a:spLocks noChangeAspect="1" noChangeArrowheads="1"/>
          </p:cNvSpPr>
          <p:nvPr/>
        </p:nvSpPr>
        <p:spPr bwMode="auto">
          <a:xfrm>
            <a:off x="19050" y="320675"/>
            <a:ext cx="10953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5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646179"/>
              </p:ext>
            </p:extLst>
          </p:nvPr>
        </p:nvGraphicFramePr>
        <p:xfrm>
          <a:off x="477468" y="1821803"/>
          <a:ext cx="11221842" cy="4752691"/>
        </p:xfrm>
        <a:graphic>
          <a:graphicData uri="http://schemas.openxmlformats.org/drawingml/2006/table">
            <a:tbl>
              <a:tblPr/>
              <a:tblGrid>
                <a:gridCol w="3739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7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>
                          <a:effectLst/>
                          <a:latin typeface="Times New Roman"/>
                        </a:rPr>
                        <a:t> 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>
                          <a:effectLst/>
                          <a:latin typeface="Times New Roman"/>
                        </a:rPr>
                        <a:t> 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>
                          <a:effectLst/>
                          <a:latin typeface="Times New Roman"/>
                        </a:rPr>
                        <a:t> 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i="1" dirty="0"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lang="en-US" sz="3200" i="1" dirty="0" err="1"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garçon</a:t>
                      </a:r>
                      <a:r>
                        <a:rPr lang="en-US" sz="3200" i="1" dirty="0"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Le </a:t>
                      </a:r>
                      <a:r>
                        <a:rPr lang="en-US" sz="3200" i="1" dirty="0" err="1"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serveur</a:t>
                      </a:r>
                      <a:endParaRPr lang="en-US" sz="3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i="1" dirty="0"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</a:t>
                      </a:r>
                      <a:r>
                        <a:rPr lang="en-US" sz="3200" i="1" dirty="0" err="1"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serveuse</a:t>
                      </a:r>
                      <a:endParaRPr lang="en-US" sz="3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i="1" dirty="0"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maître d'hôtel</a:t>
                      </a:r>
                      <a:endParaRPr lang="en-US" sz="3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46034" y="1028583"/>
            <a:ext cx="4899098" cy="5847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Arrivée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au restaurant :   </a:t>
            </a:r>
          </a:p>
        </p:txBody>
      </p:sp>
      <p:sp>
        <p:nvSpPr>
          <p:cNvPr id="4" name="AutoShape 2" descr="https://www.anglaisfacile.com/cgi2/myexam/images2/35474.jpg"/>
          <p:cNvSpPr>
            <a:spLocks noChangeAspect="1" noChangeArrowheads="1"/>
          </p:cNvSpPr>
          <p:nvPr/>
        </p:nvSpPr>
        <p:spPr bwMode="auto">
          <a:xfrm>
            <a:off x="74613" y="3048000"/>
            <a:ext cx="9810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3" descr="https://www.anglaisfacile.com/cgi2/myexam/images2/39744.jpg"/>
          <p:cNvSpPr>
            <a:spLocks noChangeAspect="1" noChangeArrowheads="1"/>
          </p:cNvSpPr>
          <p:nvPr/>
        </p:nvSpPr>
        <p:spPr bwMode="auto">
          <a:xfrm>
            <a:off x="2281238" y="3048000"/>
            <a:ext cx="8667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https://www.anglaisfacile.com/cgi2/myexam/images/24183.jpg"/>
          <p:cNvSpPr>
            <a:spLocks noChangeAspect="1" noChangeArrowheads="1"/>
          </p:cNvSpPr>
          <p:nvPr/>
        </p:nvSpPr>
        <p:spPr bwMode="auto">
          <a:xfrm>
            <a:off x="4256088" y="3048000"/>
            <a:ext cx="8858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0" y="2448509"/>
            <a:ext cx="3594116" cy="250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6" y="2712243"/>
            <a:ext cx="3675899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961" y="2448509"/>
            <a:ext cx="3523088" cy="23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2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963754"/>
              </p:ext>
            </p:extLst>
          </p:nvPr>
        </p:nvGraphicFramePr>
        <p:xfrm>
          <a:off x="165057" y="1113779"/>
          <a:ext cx="11884980" cy="5474912"/>
        </p:xfrm>
        <a:graphic>
          <a:graphicData uri="http://schemas.openxmlformats.org/drawingml/2006/table">
            <a:tbl>
              <a:tblPr/>
              <a:tblGrid>
                <a:gridCol w="3956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2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i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Bonjour</a:t>
                      </a:r>
                      <a:r>
                        <a:rPr lang="fr-FR" sz="1050" b="1" i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fr-FR" sz="2400" b="1" i="1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(avez-vous) </a:t>
                      </a:r>
                      <a:r>
                        <a:rPr lang="fr-FR" sz="2400" b="1" i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une table pour deux, s'il vous plaît?</a:t>
                      </a:r>
                      <a:endParaRPr lang="fr-FR" sz="24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4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2400" b="1" i="1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Bien sûr, c'est pour consommer des boissons ou pour dîner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3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2400" b="1" i="1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Peut-on avoir une table pour déjeuner ?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1" i="1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Votre table sera prête d'ici quelques minutes.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2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fr-FR" sz="2400" b="1" i="1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Vous servez encore le déjeuner ?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2400" b="1" i="1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Oui, bien sûr. Si vous voulez bien me suivre.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fr-FR" sz="2400" b="1" i="1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Nous voudrions manger si c'est possible.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i="1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Avez-vous</a:t>
                      </a:r>
                      <a:r>
                        <a:rPr lang="en-US" sz="2400" b="1" i="1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en-US" sz="2400" b="1" i="1" kern="1200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réservé</a:t>
                      </a:r>
                      <a:r>
                        <a:rPr lang="en-US" sz="2400" b="1" i="1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?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AutoShape 1" descr="https://www.anglaisfacile.com/cgi2/myexam/images2/39369.gif"/>
          <p:cNvSpPr>
            <a:spLocks noChangeAspect="1" noChangeArrowheads="1"/>
          </p:cNvSpPr>
          <p:nvPr/>
        </p:nvSpPr>
        <p:spPr bwMode="auto">
          <a:xfrm>
            <a:off x="2847975" y="2630488"/>
            <a:ext cx="4857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9" r="22377"/>
          <a:stretch/>
        </p:blipFill>
        <p:spPr bwMode="auto">
          <a:xfrm>
            <a:off x="4221271" y="2241398"/>
            <a:ext cx="363254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4" t="28253" r="10103" b="15368"/>
          <a:stretch/>
        </p:blipFill>
        <p:spPr bwMode="auto">
          <a:xfrm>
            <a:off x="1615859" y="964503"/>
            <a:ext cx="8880952" cy="579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9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5" t="26070" r="10205" b="46061"/>
          <a:stretch/>
        </p:blipFill>
        <p:spPr bwMode="auto">
          <a:xfrm>
            <a:off x="-1" y="1365338"/>
            <a:ext cx="12156363" cy="408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8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413567"/>
              </p:ext>
            </p:extLst>
          </p:nvPr>
        </p:nvGraphicFramePr>
        <p:xfrm>
          <a:off x="261358" y="1362686"/>
          <a:ext cx="11613315" cy="5150848"/>
        </p:xfrm>
        <a:graphic>
          <a:graphicData uri="http://schemas.openxmlformats.org/drawingml/2006/table">
            <a:tbl>
              <a:tblPr/>
              <a:tblGrid>
                <a:gridCol w="3245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4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2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1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b="1" i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Pouvez-vous nous apporter le menu ?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4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i="1" kern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J'arrive</a:t>
                      </a:r>
                      <a:r>
                        <a:rPr lang="en-US" sz="2800" b="1" i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tout de suite.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1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b="1" i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Peut-on vous passer la commande ?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i="1" kern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Vous</a:t>
                      </a:r>
                      <a:r>
                        <a:rPr lang="en-US" sz="2800" b="1" i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désirez</a:t>
                      </a:r>
                      <a:r>
                        <a:rPr lang="en-US" sz="2800" b="1" i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un </a:t>
                      </a:r>
                      <a:r>
                        <a:rPr lang="en-US" sz="2800" b="1" i="1" kern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apéritif</a:t>
                      </a:r>
                      <a:r>
                        <a:rPr lang="en-US" sz="2800" b="1" i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Quel est l'accompagnement </a:t>
                      </a:r>
                      <a:r>
                        <a:rPr lang="fr-FR" sz="2800" b="1" i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pour cette viande ?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2800" b="1" i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Ce sont des légumes verts.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AutoShape 1" descr="https://www.anglaisfacile.com/cgi2/myexam/images2/39369.gif"/>
          <p:cNvSpPr>
            <a:spLocks noChangeAspect="1" noChangeArrowheads="1"/>
          </p:cNvSpPr>
          <p:nvPr/>
        </p:nvSpPr>
        <p:spPr bwMode="auto">
          <a:xfrm>
            <a:off x="3443288" y="3041650"/>
            <a:ext cx="476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2143918"/>
            <a:ext cx="3633788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5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7" t="19264" r="20686" b="40368"/>
          <a:stretch/>
        </p:blipFill>
        <p:spPr bwMode="auto">
          <a:xfrm>
            <a:off x="2154476" y="947473"/>
            <a:ext cx="8217075" cy="591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06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73"/>
          <a:stretch/>
        </p:blipFill>
        <p:spPr bwMode="auto">
          <a:xfrm>
            <a:off x="474943" y="1044878"/>
            <a:ext cx="11487413" cy="579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346056"/>
              </p:ext>
            </p:extLst>
          </p:nvPr>
        </p:nvGraphicFramePr>
        <p:xfrm>
          <a:off x="638827" y="1365337"/>
          <a:ext cx="10885118" cy="4847573"/>
        </p:xfrm>
        <a:graphic>
          <a:graphicData uri="http://schemas.openxmlformats.org/drawingml/2006/table">
            <a:tbl>
              <a:tblPr/>
              <a:tblGrid>
                <a:gridCol w="6332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1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Puis-je avoir la note s'il vous plaît ?</a:t>
                      </a:r>
                      <a:endParaRPr lang="fr-FR" sz="28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i="1">
                          <a:solidFill>
                            <a:srgbClr val="595959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C'est moi qui t'invite. (= C'est moi qui paie)</a:t>
                      </a:r>
                      <a:br>
                        <a:rPr lang="fr-FR" sz="28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</a:br>
                      <a:endParaRPr lang="fr-FR" sz="28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C'est pour moi ! (= c'est moi qui paie.)</a:t>
                      </a:r>
                      <a:br>
                        <a:rPr lang="fr-FR" sz="28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</a:br>
                      <a:endParaRPr lang="fr-FR" sz="28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i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Laisse-moi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t'inviter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(= </a:t>
                      </a:r>
                      <a:r>
                        <a:rPr lang="en-US" sz="2800" b="1" i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Laisse-moi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payer).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AutoShape 2" descr="https://www.anglaisfacile.com/cgi2/myexam/images2/39369.gif"/>
          <p:cNvSpPr>
            <a:spLocks noChangeAspect="1" noChangeArrowheads="1"/>
          </p:cNvSpPr>
          <p:nvPr/>
        </p:nvSpPr>
        <p:spPr bwMode="auto">
          <a:xfrm>
            <a:off x="8685213" y="1547813"/>
            <a:ext cx="12763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9" r="22377"/>
          <a:stretch/>
        </p:blipFill>
        <p:spPr bwMode="auto">
          <a:xfrm>
            <a:off x="7034678" y="1853090"/>
            <a:ext cx="4364007" cy="343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8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l’activité 5,6,7 à la page 71.</a:t>
            </a: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Apprenez par coeur 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mots nouveaux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84" y="3229707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8" y="-163321"/>
            <a:ext cx="4086387" cy="21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45" y="1072654"/>
            <a:ext cx="4406082" cy="12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21"/>
          <a:stretch/>
        </p:blipFill>
        <p:spPr bwMode="auto">
          <a:xfrm>
            <a:off x="2003120" y="959918"/>
            <a:ext cx="8092858" cy="574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9" b="46760"/>
          <a:stretch/>
        </p:blipFill>
        <p:spPr bwMode="auto">
          <a:xfrm>
            <a:off x="394569" y="1114816"/>
            <a:ext cx="11267161" cy="526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" b="13142"/>
          <a:stretch/>
        </p:blipFill>
        <p:spPr bwMode="auto">
          <a:xfrm>
            <a:off x="1662373" y="1064859"/>
            <a:ext cx="8867253" cy="555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5" b="20829"/>
          <a:stretch/>
        </p:blipFill>
        <p:spPr bwMode="auto">
          <a:xfrm>
            <a:off x="301797" y="1102291"/>
            <a:ext cx="11522771" cy="572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9" b="3596"/>
          <a:stretch/>
        </p:blipFill>
        <p:spPr bwMode="auto">
          <a:xfrm>
            <a:off x="1574921" y="969114"/>
            <a:ext cx="9042158" cy="57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6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925"/>
            <a:ext cx="11736888" cy="540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72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37389"/>
            <a:ext cx="12076404" cy="449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7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1250</TotalTime>
  <Words>222</Words>
  <Application>Microsoft Office PowerPoint</Application>
  <PresentationFormat>Широкоэкранный</PresentationFormat>
  <Paragraphs>40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Verdana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ILYOS</cp:lastModifiedBy>
  <cp:revision>121</cp:revision>
  <dcterms:created xsi:type="dcterms:W3CDTF">2020-09-24T15:27:08Z</dcterms:created>
  <dcterms:modified xsi:type="dcterms:W3CDTF">2020-12-29T02:25:04Z</dcterms:modified>
</cp:coreProperties>
</file>