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74" r:id="rId3"/>
  </p:sldMasterIdLst>
  <p:notesMasterIdLst>
    <p:notesMasterId r:id="rId17"/>
  </p:notesMasterIdLst>
  <p:sldIdLst>
    <p:sldId id="270" r:id="rId4"/>
    <p:sldId id="1731" r:id="rId5"/>
    <p:sldId id="1751" r:id="rId6"/>
    <p:sldId id="1752" r:id="rId7"/>
    <p:sldId id="1753" r:id="rId8"/>
    <p:sldId id="1754" r:id="rId9"/>
    <p:sldId id="1755" r:id="rId10"/>
    <p:sldId id="1756" r:id="rId11"/>
    <p:sldId id="1744" r:id="rId12"/>
    <p:sldId id="1757" r:id="rId13"/>
    <p:sldId id="1758" r:id="rId14"/>
    <p:sldId id="1693" r:id="rId15"/>
    <p:sldId id="175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E4DC"/>
    <a:srgbClr val="AADBE0"/>
    <a:srgbClr val="70D2C2"/>
    <a:srgbClr val="6C9C90"/>
    <a:srgbClr val="D64646"/>
    <a:srgbClr val="D02023"/>
    <a:srgbClr val="D94D4C"/>
    <a:srgbClr val="D84A49"/>
    <a:srgbClr val="990100"/>
    <a:srgbClr val="E9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966F6-9851-4762-B994-2E2B5AE0CFB6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D5D1B-9368-4D72-B7B4-E9D468FFC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7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2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58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345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82787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24" y="216474"/>
            <a:ext cx="10920148" cy="651406"/>
          </a:xfrm>
        </p:spPr>
        <p:txBody>
          <a:bodyPr lIns="0" tIns="0" rIns="0" bIns="0"/>
          <a:lstStyle>
            <a:lvl1pPr>
              <a:defRPr sz="42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6370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To insert your own icons*: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Insert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&gt;&gt;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Icons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2880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938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40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54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43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60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36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38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8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40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F1FB-CFC8-4A00-90F8-2E234E416F6A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0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6" r:id="rId12"/>
    <p:sldLayoutId id="21474836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11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08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2035277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384680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88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1968069" y="2205182"/>
            <a:ext cx="8677942" cy="1691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881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3"/>
              </a:spcBef>
            </a:pPr>
            <a:r>
              <a:rPr lang="ru-RU" sz="54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54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54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5400" b="1" dirty="0">
                <a:solidFill>
                  <a:srgbClr val="002060"/>
                </a:solidFill>
                <a:cs typeface="Arial" pitchFamily="34" charset="0"/>
              </a:rPr>
              <a:t> MASALALAR YECHISH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13481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732168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6</a:t>
            </a:r>
            <a:r>
              <a:rPr lang="ru-RU" sz="4543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000" b="1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689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639052" y="2253183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8" name="object 6">
            <a:extLst>
              <a:ext uri="{FF2B5EF4-FFF2-40B4-BE49-F238E27FC236}">
                <a16:creationId xmlns:a16="http://schemas.microsoft.com/office/drawing/2014/main" id="{D6D6AB68-E550-4BB9-930A-2091774EF330}"/>
              </a:ext>
            </a:extLst>
          </p:cNvPr>
          <p:cNvSpPr/>
          <p:nvPr/>
        </p:nvSpPr>
        <p:spPr>
          <a:xfrm>
            <a:off x="639051" y="4656608"/>
            <a:ext cx="599813" cy="186663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71" y="334762"/>
            <a:ext cx="1539329" cy="1395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D917E4AF-6EA2-40E0-AF56-3E6CA9B34A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886" y="4624842"/>
            <a:ext cx="1991385" cy="1390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6">
            <a:extLst>
              <a:ext uri="{FF2B5EF4-FFF2-40B4-BE49-F238E27FC236}">
                <a16:creationId xmlns:a16="http://schemas.microsoft.com/office/drawing/2014/main" id="{6CACEA87-8F72-4EFC-88E9-D59B164BC0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6609" y="4181406"/>
            <a:ext cx="1655114" cy="2572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5">
            <a:extLst>
              <a:ext uri="{FF2B5EF4-FFF2-40B4-BE49-F238E27FC236}">
                <a16:creationId xmlns:a16="http://schemas.microsoft.com/office/drawing/2014/main" id="{AAA06B2F-A20E-43CE-A92E-EB9D227E9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5925" y="4624842"/>
            <a:ext cx="2207521" cy="1659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5-TOPSHIRIQ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2">
                <a:extLst>
                  <a:ext uri="{FF2B5EF4-FFF2-40B4-BE49-F238E27FC236}">
                    <a16:creationId xmlns:a16="http://schemas.microsoft.com/office/drawing/2014/main" id="{C9AE2728-D3A8-4214-A410-3A6E9D05AFB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6413" y="1198588"/>
                <a:ext cx="11283546" cy="2883129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Agar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yassi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ko‘zgudan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sz="4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ostida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qaytsa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tushish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burchagi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nimaga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Объект 2">
                <a:extLst>
                  <a:ext uri="{FF2B5EF4-FFF2-40B4-BE49-F238E27FC236}">
                    <a16:creationId xmlns:a16="http://schemas.microsoft.com/office/drawing/2014/main" id="{C9AE2728-D3A8-4214-A410-3A6E9D05AF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413" y="1198588"/>
                <a:ext cx="11283546" cy="2883129"/>
              </a:xfrm>
              <a:prstGeom prst="rect">
                <a:avLst/>
              </a:prstGeom>
              <a:blipFill>
                <a:blip r:embed="rId2"/>
                <a:stretch>
                  <a:fillRect l="-2161" t="-6977" r="-22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D09E45E6-96EF-4BD3-8364-E49290954050}"/>
              </a:ext>
            </a:extLst>
          </p:cNvPr>
          <p:cNvCxnSpPr/>
          <p:nvPr/>
        </p:nvCxnSpPr>
        <p:spPr>
          <a:xfrm>
            <a:off x="2267744" y="5589240"/>
            <a:ext cx="511256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7C29C4DE-2F41-4E4A-8525-2C644F7006B5}"/>
              </a:ext>
            </a:extLst>
          </p:cNvPr>
          <p:cNvCxnSpPr>
            <a:cxnSpLocks/>
          </p:cNvCxnSpPr>
          <p:nvPr/>
        </p:nvCxnSpPr>
        <p:spPr>
          <a:xfrm>
            <a:off x="2555776" y="5589240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C22024EA-C403-4EC6-AD60-40B576F9ED73}"/>
              </a:ext>
            </a:extLst>
          </p:cNvPr>
          <p:cNvCxnSpPr>
            <a:cxnSpLocks/>
          </p:cNvCxnSpPr>
          <p:nvPr/>
        </p:nvCxnSpPr>
        <p:spPr>
          <a:xfrm>
            <a:off x="3851919" y="5611728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7B2D4913-659D-4D03-B6E0-97EE9C47E2D7}"/>
              </a:ext>
            </a:extLst>
          </p:cNvPr>
          <p:cNvCxnSpPr>
            <a:cxnSpLocks/>
          </p:cNvCxnSpPr>
          <p:nvPr/>
        </p:nvCxnSpPr>
        <p:spPr>
          <a:xfrm>
            <a:off x="4391980" y="5611729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69ED40D5-0F79-485A-99EF-4EF3CD230742}"/>
              </a:ext>
            </a:extLst>
          </p:cNvPr>
          <p:cNvCxnSpPr>
            <a:cxnSpLocks/>
          </p:cNvCxnSpPr>
          <p:nvPr/>
        </p:nvCxnSpPr>
        <p:spPr>
          <a:xfrm>
            <a:off x="4968044" y="5598674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3085B4EE-5510-4F8F-B3F6-DC4B5C563C3A}"/>
              </a:ext>
            </a:extLst>
          </p:cNvPr>
          <p:cNvCxnSpPr>
            <a:cxnSpLocks/>
          </p:cNvCxnSpPr>
          <p:nvPr/>
        </p:nvCxnSpPr>
        <p:spPr>
          <a:xfrm>
            <a:off x="5531361" y="5598674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3B49BBF7-E364-4DF0-B770-40A333E3671D}"/>
              </a:ext>
            </a:extLst>
          </p:cNvPr>
          <p:cNvCxnSpPr>
            <a:cxnSpLocks/>
          </p:cNvCxnSpPr>
          <p:nvPr/>
        </p:nvCxnSpPr>
        <p:spPr>
          <a:xfrm>
            <a:off x="6048166" y="5619663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18485054-5E91-4605-8E75-A5FCEDFC235F}"/>
              </a:ext>
            </a:extLst>
          </p:cNvPr>
          <p:cNvCxnSpPr>
            <a:cxnSpLocks/>
          </p:cNvCxnSpPr>
          <p:nvPr/>
        </p:nvCxnSpPr>
        <p:spPr>
          <a:xfrm>
            <a:off x="6588224" y="5619663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37EB199E-797D-4BA7-A7CD-CC3D83238037}"/>
              </a:ext>
            </a:extLst>
          </p:cNvPr>
          <p:cNvCxnSpPr>
            <a:cxnSpLocks/>
          </p:cNvCxnSpPr>
          <p:nvPr/>
        </p:nvCxnSpPr>
        <p:spPr>
          <a:xfrm>
            <a:off x="2957631" y="5598673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9BD4B176-3FEC-40BD-A7EC-793EE68BD4A0}"/>
              </a:ext>
            </a:extLst>
          </p:cNvPr>
          <p:cNvCxnSpPr>
            <a:cxnSpLocks/>
          </p:cNvCxnSpPr>
          <p:nvPr/>
        </p:nvCxnSpPr>
        <p:spPr>
          <a:xfrm>
            <a:off x="3450064" y="5588840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C380A827-73DA-40DB-A377-FBE820159BF5}"/>
              </a:ext>
            </a:extLst>
          </p:cNvPr>
          <p:cNvCxnSpPr>
            <a:cxnSpLocks/>
          </p:cNvCxnSpPr>
          <p:nvPr/>
        </p:nvCxnSpPr>
        <p:spPr>
          <a:xfrm>
            <a:off x="4552030" y="3875658"/>
            <a:ext cx="64215" cy="17139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1720133D-6824-4070-9601-B7809EA19633}"/>
              </a:ext>
            </a:extLst>
          </p:cNvPr>
          <p:cNvCxnSpPr>
            <a:cxnSpLocks/>
          </p:cNvCxnSpPr>
          <p:nvPr/>
        </p:nvCxnSpPr>
        <p:spPr>
          <a:xfrm>
            <a:off x="3048209" y="4005064"/>
            <a:ext cx="1568036" cy="158179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9B77669B-F8BE-48AA-A2E7-3648F8EAD263}"/>
              </a:ext>
            </a:extLst>
          </p:cNvPr>
          <p:cNvCxnSpPr>
            <a:cxnSpLocks/>
          </p:cNvCxnSpPr>
          <p:nvPr/>
        </p:nvCxnSpPr>
        <p:spPr>
          <a:xfrm flipV="1">
            <a:off x="4616245" y="3906080"/>
            <a:ext cx="1431921" cy="16902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Дуга 17">
            <a:extLst>
              <a:ext uri="{FF2B5EF4-FFF2-40B4-BE49-F238E27FC236}">
                <a16:creationId xmlns:a16="http://schemas.microsoft.com/office/drawing/2014/main" id="{C8FA6CB5-C5B2-47D0-A9F9-F347BFD35650}"/>
              </a:ext>
            </a:extLst>
          </p:cNvPr>
          <p:cNvSpPr/>
          <p:nvPr/>
        </p:nvSpPr>
        <p:spPr>
          <a:xfrm rot="18685801">
            <a:off x="3890210" y="5112402"/>
            <a:ext cx="805574" cy="350886"/>
          </a:xfrm>
          <a:prstGeom prst="arc">
            <a:avLst>
              <a:gd name="adj1" fmla="val 16200000"/>
              <a:gd name="adj2" fmla="val 1206609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>
            <a:extLst>
              <a:ext uri="{FF2B5EF4-FFF2-40B4-BE49-F238E27FC236}">
                <a16:creationId xmlns:a16="http://schemas.microsoft.com/office/drawing/2014/main" id="{8109E28E-885D-4749-9799-00B86FC378E8}"/>
              </a:ext>
            </a:extLst>
          </p:cNvPr>
          <p:cNvSpPr/>
          <p:nvPr/>
        </p:nvSpPr>
        <p:spPr>
          <a:xfrm>
            <a:off x="4362930" y="4971629"/>
            <a:ext cx="605114" cy="330786"/>
          </a:xfrm>
          <a:prstGeom prst="arc">
            <a:avLst>
              <a:gd name="adj1" fmla="val 16200000"/>
              <a:gd name="adj2" fmla="val 956723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EEAA7C5-F9E5-4D2B-8DD5-40B16E9D0E2D}"/>
                  </a:ext>
                </a:extLst>
              </p:cNvPr>
              <p:cNvSpPr txBox="1"/>
              <p:nvPr/>
            </p:nvSpPr>
            <p:spPr>
              <a:xfrm>
                <a:off x="4756212" y="4220910"/>
                <a:ext cx="526106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𝜷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EEAA7C5-F9E5-4D2B-8DD5-40B16E9D0E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6212" y="4220910"/>
                <a:ext cx="526106" cy="5734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C1643AE8-24C5-4914-8EDA-9AF7895326FE}"/>
              </a:ext>
            </a:extLst>
          </p:cNvPr>
          <p:cNvSpPr txBox="1"/>
          <p:nvPr/>
        </p:nvSpPr>
        <p:spPr>
          <a:xfrm>
            <a:off x="3973260" y="4345711"/>
            <a:ext cx="4988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58377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5-TOPSHIRIQ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6D22A1FC-C733-4781-B1F8-84D392C06666}"/>
              </a:ext>
            </a:extLst>
          </p:cNvPr>
          <p:cNvCxnSpPr/>
          <p:nvPr/>
        </p:nvCxnSpPr>
        <p:spPr>
          <a:xfrm>
            <a:off x="2123728" y="3565224"/>
            <a:ext cx="554461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B65E9D9B-73AD-4475-8A9F-3DEFF6563645}"/>
              </a:ext>
            </a:extLst>
          </p:cNvPr>
          <p:cNvCxnSpPr/>
          <p:nvPr/>
        </p:nvCxnSpPr>
        <p:spPr>
          <a:xfrm>
            <a:off x="4572000" y="1188960"/>
            <a:ext cx="144016" cy="237626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4B38328C-DF86-49E5-80BB-7DF0C14609D4}"/>
              </a:ext>
            </a:extLst>
          </p:cNvPr>
          <p:cNvCxnSpPr/>
          <p:nvPr/>
        </p:nvCxnSpPr>
        <p:spPr>
          <a:xfrm>
            <a:off x="2627784" y="1837032"/>
            <a:ext cx="2088232" cy="172819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C54BFA27-E5FE-4F1D-BE91-8C44DC7F754B}"/>
              </a:ext>
            </a:extLst>
          </p:cNvPr>
          <p:cNvCxnSpPr>
            <a:cxnSpLocks/>
          </p:cNvCxnSpPr>
          <p:nvPr/>
        </p:nvCxnSpPr>
        <p:spPr>
          <a:xfrm flipV="1">
            <a:off x="4716016" y="1693016"/>
            <a:ext cx="1944216" cy="186756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Дуга 26">
            <a:extLst>
              <a:ext uri="{FF2B5EF4-FFF2-40B4-BE49-F238E27FC236}">
                <a16:creationId xmlns:a16="http://schemas.microsoft.com/office/drawing/2014/main" id="{D9E93CF4-3569-4B9D-BADD-7C4045472993}"/>
              </a:ext>
            </a:extLst>
          </p:cNvPr>
          <p:cNvSpPr/>
          <p:nvPr/>
        </p:nvSpPr>
        <p:spPr>
          <a:xfrm rot="20334324">
            <a:off x="4402832" y="2760709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Дуга 27">
            <a:extLst>
              <a:ext uri="{FF2B5EF4-FFF2-40B4-BE49-F238E27FC236}">
                <a16:creationId xmlns:a16="http://schemas.microsoft.com/office/drawing/2014/main" id="{23DD578D-3FD6-4FFE-B96E-D4F9BB5E737F}"/>
              </a:ext>
            </a:extLst>
          </p:cNvPr>
          <p:cNvSpPr/>
          <p:nvPr/>
        </p:nvSpPr>
        <p:spPr>
          <a:xfrm rot="18535275">
            <a:off x="3893647" y="2760710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A9C0ED3-747F-45E0-8026-DDA9A1E9DC11}"/>
                  </a:ext>
                </a:extLst>
              </p:cNvPr>
              <p:cNvSpPr txBox="1"/>
              <p:nvPr/>
            </p:nvSpPr>
            <p:spPr>
              <a:xfrm>
                <a:off x="4736039" y="1908363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ru-RU" sz="3600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A9C0ED3-747F-45E0-8026-DDA9A1E9DC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039" y="1908363"/>
                <a:ext cx="914400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2FDF828-F332-499C-BA7C-DDDCBAC15BA4}"/>
                  </a:ext>
                </a:extLst>
              </p:cNvPr>
              <p:cNvSpPr txBox="1"/>
              <p:nvPr/>
            </p:nvSpPr>
            <p:spPr>
              <a:xfrm>
                <a:off x="3152795" y="4527455"/>
                <a:ext cx="2232248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𝜶</m:t>
                      </m:r>
                      <m:r>
                        <a:rPr lang="en-US" sz="4400" b="1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ru-RU" sz="4400" b="1" i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</m:oMath>
                  </m:oMathPara>
                </a14:m>
                <a:endParaRPr lang="ru-RU" sz="440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2FDF828-F332-499C-BA7C-DDDCBAC15B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2795" y="4527455"/>
                <a:ext cx="2232248" cy="7694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C4824F1-CBE4-4BED-A9DF-20BEA4257767}"/>
                  </a:ext>
                </a:extLst>
              </p:cNvPr>
              <p:cNvSpPr txBox="1"/>
              <p:nvPr/>
            </p:nvSpPr>
            <p:spPr>
              <a:xfrm>
                <a:off x="3637577" y="1942823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𝜶</m:t>
                      </m:r>
                    </m:oMath>
                  </m:oMathPara>
                </a14:m>
                <a:endParaRPr lang="ru-RU" sz="3600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C4824F1-CBE4-4BED-A9DF-20BEA42577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7577" y="1942823"/>
                <a:ext cx="914400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6DEDB6FA-E3F8-4C45-846A-F657ED296D5A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44100" y="882909"/>
            <a:ext cx="2247900" cy="1706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374972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55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61C33E-62E9-428D-8457-B5629F020F12}"/>
              </a:ext>
            </a:extLst>
          </p:cNvPr>
          <p:cNvSpPr txBox="1"/>
          <p:nvPr/>
        </p:nvSpPr>
        <p:spPr>
          <a:xfrm>
            <a:off x="250723" y="1175186"/>
            <a:ext cx="114447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Optik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2,5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dptr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linzaning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fokus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masofasini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  <a:p>
            <a:pPr marL="742950" indent="-742950" algn="just">
              <a:buAutoNum type="arabicPeriod"/>
            </a:pPr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  Yorug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‘likning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suvdagi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225 000 km/s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Suvning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absolyut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sindirish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ko‘rsatkichini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 algn="just">
              <a:buAutoNum type="arabicPeriod"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456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55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861C33E-62E9-428D-8457-B5629F020F12}"/>
                  </a:ext>
                </a:extLst>
              </p:cNvPr>
              <p:cNvSpPr txBox="1"/>
              <p:nvPr/>
            </p:nvSpPr>
            <p:spPr>
              <a:xfrm>
                <a:off x="339214" y="1012954"/>
                <a:ext cx="11518489" cy="5016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3. Buyum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botiq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ko‘gudan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25 cm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turipti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Ko‘zguning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fokus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15 cm.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Ko‘zgudan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tasvirgacha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</a:p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4.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Yassi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ko‘zguga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tushayotgan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ko‘zgu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861C33E-62E9-428D-8457-B5629F020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214" y="1012954"/>
                <a:ext cx="11518489" cy="5016758"/>
              </a:xfrm>
              <a:prstGeom prst="rect">
                <a:avLst/>
              </a:prstGeom>
              <a:blipFill>
                <a:blip r:embed="rId2"/>
                <a:stretch>
                  <a:fillRect l="-1906" t="-2187" r="-18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9231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C9AE2728-D3A8-4214-A410-3A6E9D05AFB2}"/>
              </a:ext>
            </a:extLst>
          </p:cNvPr>
          <p:cNvSpPr txBox="1">
            <a:spLocks/>
          </p:cNvSpPr>
          <p:nvPr/>
        </p:nvSpPr>
        <p:spPr>
          <a:xfrm>
            <a:off x="927353" y="1084187"/>
            <a:ext cx="9661987" cy="129614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Optik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5 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dptr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linzaning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fokus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masofasini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5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E338097-49C6-49DA-9A61-77EFB0FCEE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7942" y="2464644"/>
            <a:ext cx="5776187" cy="4110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4008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9DD456-957B-46DE-AEE8-E536F8BB57F9}"/>
              </a:ext>
            </a:extLst>
          </p:cNvPr>
          <p:cNvSpPr txBox="1">
            <a:spLocks/>
          </p:cNvSpPr>
          <p:nvPr/>
        </p:nvSpPr>
        <p:spPr>
          <a:xfrm>
            <a:off x="209706" y="1005685"/>
            <a:ext cx="8229600" cy="478539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000" dirty="0"/>
              <a:t>D = 5 </a:t>
            </a:r>
            <a:r>
              <a:rPr lang="en-US" sz="4000" dirty="0" err="1"/>
              <a:t>dptr</a:t>
            </a:r>
            <a:endParaRPr lang="en-US" sz="40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4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000" dirty="0" err="1"/>
              <a:t>Topish</a:t>
            </a:r>
            <a:r>
              <a:rPr lang="en-US" sz="4000" dirty="0"/>
              <a:t> </a:t>
            </a:r>
            <a:r>
              <a:rPr lang="en-US" sz="4000" dirty="0" err="1"/>
              <a:t>kerak</a:t>
            </a:r>
            <a:r>
              <a:rPr lang="en-US" sz="4000" dirty="0"/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000" dirty="0"/>
              <a:t>    F = ?</a:t>
            </a:r>
            <a:endParaRPr lang="ru-RU" dirty="0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57967BB6-468B-43CB-AAF2-8DA6413C6A3B}"/>
              </a:ext>
            </a:extLst>
          </p:cNvPr>
          <p:cNvCxnSpPr>
            <a:cxnSpLocks/>
          </p:cNvCxnSpPr>
          <p:nvPr/>
        </p:nvCxnSpPr>
        <p:spPr>
          <a:xfrm>
            <a:off x="35296" y="2798933"/>
            <a:ext cx="25924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13D67490-AF6D-4D9C-92D1-51AFF047F525}"/>
              </a:ext>
            </a:extLst>
          </p:cNvPr>
          <p:cNvCxnSpPr>
            <a:cxnSpLocks/>
          </p:cNvCxnSpPr>
          <p:nvPr/>
        </p:nvCxnSpPr>
        <p:spPr>
          <a:xfrm>
            <a:off x="2627784" y="870156"/>
            <a:ext cx="0" cy="20066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C05F4EE-B94E-4668-A40B-2BF14A377161}"/>
              </a:ext>
            </a:extLst>
          </p:cNvPr>
          <p:cNvSpPr txBox="1"/>
          <p:nvPr/>
        </p:nvSpPr>
        <p:spPr>
          <a:xfrm>
            <a:off x="2940926" y="952430"/>
            <a:ext cx="32420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Formula: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7EBD13-8593-4D87-AFF7-4DA7537466C4}"/>
              </a:ext>
            </a:extLst>
          </p:cNvPr>
          <p:cNvSpPr txBox="1"/>
          <p:nvPr/>
        </p:nvSpPr>
        <p:spPr>
          <a:xfrm>
            <a:off x="5991167" y="1017389"/>
            <a:ext cx="37204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3A9F3E00-9B24-4B87-9810-3C8064BD2111}"/>
              </a:ext>
            </a:extLst>
          </p:cNvPr>
          <p:cNvCxnSpPr>
            <a:cxnSpLocks/>
          </p:cNvCxnSpPr>
          <p:nvPr/>
        </p:nvCxnSpPr>
        <p:spPr>
          <a:xfrm>
            <a:off x="5353665" y="887471"/>
            <a:ext cx="0" cy="22834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8957224-4A64-4ADC-A8DF-8471F34F6CCB}"/>
                  </a:ext>
                </a:extLst>
              </p:cNvPr>
              <p:cNvSpPr txBox="1"/>
              <p:nvPr/>
            </p:nvSpPr>
            <p:spPr>
              <a:xfrm>
                <a:off x="3239970" y="1751567"/>
                <a:ext cx="1471714" cy="1067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dirty="0"/>
                  <a:t>F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𝑫</m:t>
                        </m:r>
                      </m:den>
                    </m:f>
                  </m:oMath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8957224-4A64-4ADC-A8DF-8471F34F6C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9970" y="1751567"/>
                <a:ext cx="1471714" cy="1067152"/>
              </a:xfrm>
              <a:prstGeom prst="rect">
                <a:avLst/>
              </a:prstGeom>
              <a:blipFill>
                <a:blip r:embed="rId2"/>
                <a:stretch>
                  <a:fillRect l="-16529" b="-13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BCA4757-6297-46D4-BC80-CC10C4D52D7F}"/>
                  </a:ext>
                </a:extLst>
              </p:cNvPr>
              <p:cNvSpPr txBox="1"/>
              <p:nvPr/>
            </p:nvSpPr>
            <p:spPr>
              <a:xfrm>
                <a:off x="5498194" y="1990796"/>
                <a:ext cx="4357450" cy="10325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F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5 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𝑑𝑝𝑡𝑟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=0,2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BCA4757-6297-46D4-BC80-CC10C4D52D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8194" y="1990796"/>
                <a:ext cx="4357450" cy="1032527"/>
              </a:xfrm>
              <a:prstGeom prst="rect">
                <a:avLst/>
              </a:prstGeom>
              <a:blipFill>
                <a:blip r:embed="rId3"/>
                <a:stretch>
                  <a:fillRect l="-5035" b="-41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AB13EF84-28C1-4109-8CFA-E1EE19EF4494}"/>
              </a:ext>
            </a:extLst>
          </p:cNvPr>
          <p:cNvSpPr txBox="1"/>
          <p:nvPr/>
        </p:nvSpPr>
        <p:spPr>
          <a:xfrm>
            <a:off x="2214691" y="4462628"/>
            <a:ext cx="6567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   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 = 0,2 m = 20 cm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EC1E6FDB-E2C0-4359-9C56-E2FEE577F3E4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856186" y="948027"/>
            <a:ext cx="2339752" cy="1886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135342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0" grpId="0"/>
      <p:bldP spid="11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2-TOPSHIRIQ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C9AE2728-D3A8-4214-A410-3A6E9D05AFB2}"/>
              </a:ext>
            </a:extLst>
          </p:cNvPr>
          <p:cNvSpPr txBox="1">
            <a:spLocks/>
          </p:cNvSpPr>
          <p:nvPr/>
        </p:nvSpPr>
        <p:spPr>
          <a:xfrm>
            <a:off x="367680" y="1187426"/>
            <a:ext cx="11456639" cy="244067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Yorug‘likning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shishadagi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200 000 km/s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Shishaning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absolyut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sindirish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ko‘rsatkichini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7883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2-TOPSHIRIQ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>
                <a:extLst>
                  <a:ext uri="{FF2B5EF4-FFF2-40B4-BE49-F238E27FC236}">
                    <a16:creationId xmlns:a16="http://schemas.microsoft.com/office/drawing/2014/main" id="{EA2C8D11-0323-47DB-96DF-7DC29AAB52C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69168" y="973003"/>
                <a:ext cx="11791774" cy="4929411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200 000 km/s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C = 300 000 km/s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n = ?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>
                <a:extLst>
                  <a:ext uri="{FF2B5EF4-FFF2-40B4-BE49-F238E27FC236}">
                    <a16:creationId xmlns:a16="http://schemas.microsoft.com/office/drawing/2014/main" id="{EA2C8D11-0323-47DB-96DF-7DC29AAB52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" y="973003"/>
                <a:ext cx="11791774" cy="4929411"/>
              </a:xfrm>
              <a:prstGeom prst="rect">
                <a:avLst/>
              </a:prstGeom>
              <a:blipFill>
                <a:blip r:embed="rId2"/>
                <a:stretch>
                  <a:fillRect l="-1861" t="-3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A3D759AD-14AB-4457-84B5-E3BCE4887787}"/>
              </a:ext>
            </a:extLst>
          </p:cNvPr>
          <p:cNvSpPr txBox="1"/>
          <p:nvPr/>
        </p:nvSpPr>
        <p:spPr>
          <a:xfrm>
            <a:off x="5286558" y="973003"/>
            <a:ext cx="30467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Formula: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CDEE3A9-D9D7-475B-9CA9-3A5142D9A275}"/>
                  </a:ext>
                </a:extLst>
              </p:cNvPr>
              <p:cNvSpPr txBox="1"/>
              <p:nvPr/>
            </p:nvSpPr>
            <p:spPr>
              <a:xfrm>
                <a:off x="5504627" y="1756013"/>
                <a:ext cx="1944215" cy="9818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𝑪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𝝑</m:t>
                        </m:r>
                      </m:den>
                    </m:f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CDEE3A9-D9D7-475B-9CA9-3A5142D9A2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627" y="1756013"/>
                <a:ext cx="1944215" cy="981807"/>
              </a:xfrm>
              <a:prstGeom prst="rect">
                <a:avLst/>
              </a:prstGeom>
              <a:blipFill>
                <a:blip r:embed="rId3"/>
                <a:stretch>
                  <a:fillRect l="-11285"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9841DA39-650F-4EAB-B5E6-159B4CDE2925}"/>
              </a:ext>
            </a:extLst>
          </p:cNvPr>
          <p:cNvSpPr txBox="1"/>
          <p:nvPr/>
        </p:nvSpPr>
        <p:spPr>
          <a:xfrm>
            <a:off x="5117023" y="3096517"/>
            <a:ext cx="30467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20D3B96-2D3F-4AAE-926E-E09DB4D84916}"/>
                  </a:ext>
                </a:extLst>
              </p:cNvPr>
              <p:cNvSpPr txBox="1"/>
              <p:nvPr/>
            </p:nvSpPr>
            <p:spPr>
              <a:xfrm>
                <a:off x="3307182" y="4113568"/>
                <a:ext cx="7344816" cy="11247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sz="4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300 000 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km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 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200 000 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km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s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1,5 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20D3B96-2D3F-4AAE-926E-E09DB4D849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7182" y="4113568"/>
                <a:ext cx="7344816" cy="1124731"/>
              </a:xfrm>
              <a:prstGeom prst="rect">
                <a:avLst/>
              </a:prstGeom>
              <a:blipFill>
                <a:blip r:embed="rId4"/>
                <a:stretch>
                  <a:fillRect l="-2990" b="-81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1DA31FFA-6E57-4B9B-9CC2-8B2AFBBE90D0}"/>
              </a:ext>
            </a:extLst>
          </p:cNvPr>
          <p:cNvSpPr txBox="1"/>
          <p:nvPr/>
        </p:nvSpPr>
        <p:spPr>
          <a:xfrm>
            <a:off x="781095" y="5573974"/>
            <a:ext cx="9010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        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n = 1,5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580865B7-A36B-4BBB-A790-ACCBDA8B9209}"/>
              </a:ext>
            </a:extLst>
          </p:cNvPr>
          <p:cNvCxnSpPr>
            <a:cxnSpLocks/>
          </p:cNvCxnSpPr>
          <p:nvPr/>
        </p:nvCxnSpPr>
        <p:spPr>
          <a:xfrm>
            <a:off x="0" y="2969189"/>
            <a:ext cx="467262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0D3A6E40-ED5D-44AA-AFB4-A3FF41ECBBDD}"/>
              </a:ext>
            </a:extLst>
          </p:cNvPr>
          <p:cNvCxnSpPr>
            <a:cxnSpLocks/>
          </p:cNvCxnSpPr>
          <p:nvPr/>
        </p:nvCxnSpPr>
        <p:spPr>
          <a:xfrm>
            <a:off x="4705593" y="899261"/>
            <a:ext cx="0" cy="2270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55284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3-TOPSHIRIQ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C9AE2728-D3A8-4214-A410-3A6E9D05AFB2}"/>
              </a:ext>
            </a:extLst>
          </p:cNvPr>
          <p:cNvSpPr txBox="1">
            <a:spLocks/>
          </p:cNvSpPr>
          <p:nvPr/>
        </p:nvSpPr>
        <p:spPr>
          <a:xfrm>
            <a:off x="367680" y="1187425"/>
            <a:ext cx="11456639" cy="28831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811213" algn="just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Buyum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botiq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ko‘zgudan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15 cm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masofada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turibdi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Ko‘zguning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fokus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masofasi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10 cm. </a:t>
            </a:r>
          </a:p>
          <a:p>
            <a:pPr marL="0" indent="811213" algn="just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Ko‘zgudan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tasvirgacha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8013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70288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3-TOPSHIRIQ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>
                <a:extLst>
                  <a:ext uri="{FF2B5EF4-FFF2-40B4-BE49-F238E27FC236}">
                    <a16:creationId xmlns:a16="http://schemas.microsoft.com/office/drawing/2014/main" id="{C00B7E5F-67D7-4C57-95B1-A0FEACC90E2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2941" y="732388"/>
                <a:ext cx="8229600" cy="5616624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d = 15 cm = 0,15 m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F = 10 cm = 0,1 m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f </a:t>
                </a:r>
                <a14:m>
                  <m:oMath xmlns:m="http://schemas.openxmlformats.org/officeDocument/2006/math">
                    <m:r>
                      <a:rPr lang="en-US" sz="400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>
                <a:extLst>
                  <a:ext uri="{FF2B5EF4-FFF2-40B4-BE49-F238E27FC236}">
                    <a16:creationId xmlns:a16="http://schemas.microsoft.com/office/drawing/2014/main" id="{C00B7E5F-67D7-4C57-95B1-A0FEACC90E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941" y="732388"/>
                <a:ext cx="8229600" cy="5616624"/>
              </a:xfrm>
              <a:prstGeom prst="rect">
                <a:avLst/>
              </a:prstGeom>
              <a:blipFill>
                <a:blip r:embed="rId2"/>
                <a:stretch>
                  <a:fillRect l="-2593" t="-30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D1202D7F-2956-4DE6-90B2-137D5AE5AC99}"/>
              </a:ext>
            </a:extLst>
          </p:cNvPr>
          <p:cNvSpPr txBox="1"/>
          <p:nvPr/>
        </p:nvSpPr>
        <p:spPr>
          <a:xfrm>
            <a:off x="6096000" y="732388"/>
            <a:ext cx="29626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Formula: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5E6ECD-A696-4265-A1AA-2CF1544F2EC1}"/>
                  </a:ext>
                </a:extLst>
              </p:cNvPr>
              <p:cNvSpPr txBox="1"/>
              <p:nvPr/>
            </p:nvSpPr>
            <p:spPr>
              <a:xfrm>
                <a:off x="5589725" y="1349278"/>
                <a:ext cx="6192690" cy="32592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𝑭</m:t>
                        </m:r>
                      </m:den>
                    </m:f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𝒇</m:t>
                        </m:r>
                      </m:den>
                    </m:f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𝒅</m:t>
                        </m:r>
                      </m:den>
                    </m:f>
                  </m:oMath>
                </a14:m>
                <a:endParaRPr lang="en-US" sz="40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Bu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yerdan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f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topamiz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𝒇</m:t>
                        </m:r>
                      </m:den>
                    </m:f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𝑭</m:t>
                        </m:r>
                      </m:den>
                    </m:f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𝒅</m:t>
                        </m:r>
                      </m:den>
                    </m:f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5E6ECD-A696-4265-A1AA-2CF1544F2E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9725" y="1349278"/>
                <a:ext cx="6192690" cy="3259226"/>
              </a:xfrm>
              <a:prstGeom prst="rect">
                <a:avLst/>
              </a:prstGeom>
              <a:blipFill>
                <a:blip r:embed="rId3"/>
                <a:stretch>
                  <a:fillRect l="-35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AB6D8BD9-A045-4C9B-B380-2F04AA0C452F}"/>
              </a:ext>
            </a:extLst>
          </p:cNvPr>
          <p:cNvSpPr txBox="1"/>
          <p:nvPr/>
        </p:nvSpPr>
        <p:spPr>
          <a:xfrm>
            <a:off x="409585" y="4134269"/>
            <a:ext cx="2746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549AA0-630F-440C-A46C-8815A2A702C2}"/>
                  </a:ext>
                </a:extLst>
              </p:cNvPr>
              <p:cNvSpPr txBox="1"/>
              <p:nvPr/>
            </p:nvSpPr>
            <p:spPr>
              <a:xfrm>
                <a:off x="3328861" y="4036044"/>
                <a:ext cx="8496947" cy="10602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𝒇</m:t>
                        </m:r>
                      </m:den>
                    </m:f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𝑭</m:t>
                        </m:r>
                      </m:den>
                    </m:f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𝒅</m:t>
                        </m:r>
                      </m:den>
                    </m:f>
                    <m:r>
                      <a:rPr lang="en-US" sz="40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den>
                    </m:f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sz="4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𝟏𝟓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den>
                    </m:f>
                    <m:r>
                      <a:rPr lang="en-US" sz="40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𝟎𝟓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𝟎𝟏𝟓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m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549AA0-630F-440C-A46C-8815A2A702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8861" y="4036044"/>
                <a:ext cx="8496947" cy="1060227"/>
              </a:xfrm>
              <a:prstGeom prst="rect">
                <a:avLst/>
              </a:prstGeom>
              <a:blipFill>
                <a:blip r:embed="rId4"/>
                <a:stretch>
                  <a:fillRect b="-3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34B4403-951E-4752-AD73-088549370BD6}"/>
                  </a:ext>
                </a:extLst>
              </p:cNvPr>
              <p:cNvSpPr txBox="1"/>
              <p:nvPr/>
            </p:nvSpPr>
            <p:spPr>
              <a:xfrm>
                <a:off x="3335701" y="5196886"/>
                <a:ext cx="6618578" cy="1038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f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𝟎𝟏𝟓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𝟎𝟓</m:t>
                        </m:r>
                      </m:den>
                    </m:f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0,3 m = 30 cm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34B4403-951E-4752-AD73-088549370B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5701" y="5196886"/>
                <a:ext cx="6618578" cy="1038169"/>
              </a:xfrm>
              <a:prstGeom prst="rect">
                <a:avLst/>
              </a:prstGeom>
              <a:blipFill>
                <a:blip r:embed="rId5"/>
                <a:stretch>
                  <a:fillRect l="-3223" b="-64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AA0E73F0-5F25-47AA-8B9E-8988E94F191A}"/>
              </a:ext>
            </a:extLst>
          </p:cNvPr>
          <p:cNvSpPr txBox="1"/>
          <p:nvPr/>
        </p:nvSpPr>
        <p:spPr>
          <a:xfrm>
            <a:off x="520549" y="6115895"/>
            <a:ext cx="5616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   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 = 30 cm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9813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4-TOPSHIRIQ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2">
                <a:extLst>
                  <a:ext uri="{FF2B5EF4-FFF2-40B4-BE49-F238E27FC236}">
                    <a16:creationId xmlns:a16="http://schemas.microsoft.com/office/drawing/2014/main" id="{C9AE2728-D3A8-4214-A410-3A6E9D05AFB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4227" y="1025193"/>
                <a:ext cx="11283546" cy="2883129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811213" algn="just"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Yassi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ko‘zguga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tushayotgan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undan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qaytgan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70</m:t>
                        </m:r>
                      </m:e>
                      <m:sup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qaytgan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ko‘zgu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tekisligi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burchakni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Объект 2">
                <a:extLst>
                  <a:ext uri="{FF2B5EF4-FFF2-40B4-BE49-F238E27FC236}">
                    <a16:creationId xmlns:a16="http://schemas.microsoft.com/office/drawing/2014/main" id="{C9AE2728-D3A8-4214-A410-3A6E9D05AF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227" y="1025193"/>
                <a:ext cx="11283546" cy="2883129"/>
              </a:xfrm>
              <a:prstGeom prst="rect">
                <a:avLst/>
              </a:prstGeom>
              <a:blipFill>
                <a:blip r:embed="rId2"/>
                <a:stretch>
                  <a:fillRect l="-2216" t="-6765" r="-22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D09E45E6-96EF-4BD3-8364-E49290954050}"/>
              </a:ext>
            </a:extLst>
          </p:cNvPr>
          <p:cNvCxnSpPr/>
          <p:nvPr/>
        </p:nvCxnSpPr>
        <p:spPr>
          <a:xfrm>
            <a:off x="2267744" y="5589240"/>
            <a:ext cx="511256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7C29C4DE-2F41-4E4A-8525-2C644F7006B5}"/>
              </a:ext>
            </a:extLst>
          </p:cNvPr>
          <p:cNvCxnSpPr>
            <a:cxnSpLocks/>
          </p:cNvCxnSpPr>
          <p:nvPr/>
        </p:nvCxnSpPr>
        <p:spPr>
          <a:xfrm>
            <a:off x="2555776" y="5589240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C22024EA-C403-4EC6-AD60-40B576F9ED73}"/>
              </a:ext>
            </a:extLst>
          </p:cNvPr>
          <p:cNvCxnSpPr>
            <a:cxnSpLocks/>
          </p:cNvCxnSpPr>
          <p:nvPr/>
        </p:nvCxnSpPr>
        <p:spPr>
          <a:xfrm>
            <a:off x="3851919" y="5611728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7B2D4913-659D-4D03-B6E0-97EE9C47E2D7}"/>
              </a:ext>
            </a:extLst>
          </p:cNvPr>
          <p:cNvCxnSpPr>
            <a:cxnSpLocks/>
          </p:cNvCxnSpPr>
          <p:nvPr/>
        </p:nvCxnSpPr>
        <p:spPr>
          <a:xfrm>
            <a:off x="4391980" y="5611729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69ED40D5-0F79-485A-99EF-4EF3CD230742}"/>
              </a:ext>
            </a:extLst>
          </p:cNvPr>
          <p:cNvCxnSpPr>
            <a:cxnSpLocks/>
          </p:cNvCxnSpPr>
          <p:nvPr/>
        </p:nvCxnSpPr>
        <p:spPr>
          <a:xfrm>
            <a:off x="4968044" y="5598674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3085B4EE-5510-4F8F-B3F6-DC4B5C563C3A}"/>
              </a:ext>
            </a:extLst>
          </p:cNvPr>
          <p:cNvCxnSpPr>
            <a:cxnSpLocks/>
          </p:cNvCxnSpPr>
          <p:nvPr/>
        </p:nvCxnSpPr>
        <p:spPr>
          <a:xfrm>
            <a:off x="5531361" y="5598674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3B49BBF7-E364-4DF0-B770-40A333E3671D}"/>
              </a:ext>
            </a:extLst>
          </p:cNvPr>
          <p:cNvCxnSpPr>
            <a:cxnSpLocks/>
          </p:cNvCxnSpPr>
          <p:nvPr/>
        </p:nvCxnSpPr>
        <p:spPr>
          <a:xfrm>
            <a:off x="6048166" y="5619663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18485054-5E91-4605-8E75-A5FCEDFC235F}"/>
              </a:ext>
            </a:extLst>
          </p:cNvPr>
          <p:cNvCxnSpPr>
            <a:cxnSpLocks/>
          </p:cNvCxnSpPr>
          <p:nvPr/>
        </p:nvCxnSpPr>
        <p:spPr>
          <a:xfrm>
            <a:off x="6588224" y="5619663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37EB199E-797D-4BA7-A7CD-CC3D83238037}"/>
              </a:ext>
            </a:extLst>
          </p:cNvPr>
          <p:cNvCxnSpPr>
            <a:cxnSpLocks/>
          </p:cNvCxnSpPr>
          <p:nvPr/>
        </p:nvCxnSpPr>
        <p:spPr>
          <a:xfrm>
            <a:off x="2957631" y="5598673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9BD4B176-3FEC-40BD-A7EC-793EE68BD4A0}"/>
              </a:ext>
            </a:extLst>
          </p:cNvPr>
          <p:cNvCxnSpPr>
            <a:cxnSpLocks/>
          </p:cNvCxnSpPr>
          <p:nvPr/>
        </p:nvCxnSpPr>
        <p:spPr>
          <a:xfrm>
            <a:off x="3450064" y="5588840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C380A827-73DA-40DB-A377-FBE820159BF5}"/>
              </a:ext>
            </a:extLst>
          </p:cNvPr>
          <p:cNvCxnSpPr>
            <a:cxnSpLocks/>
          </p:cNvCxnSpPr>
          <p:nvPr/>
        </p:nvCxnSpPr>
        <p:spPr>
          <a:xfrm>
            <a:off x="4552030" y="3875658"/>
            <a:ext cx="64215" cy="17139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1720133D-6824-4070-9601-B7809EA19633}"/>
              </a:ext>
            </a:extLst>
          </p:cNvPr>
          <p:cNvCxnSpPr>
            <a:cxnSpLocks/>
          </p:cNvCxnSpPr>
          <p:nvPr/>
        </p:nvCxnSpPr>
        <p:spPr>
          <a:xfrm>
            <a:off x="3048209" y="4005064"/>
            <a:ext cx="1568036" cy="158179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9B77669B-F8BE-48AA-A2E7-3648F8EAD263}"/>
              </a:ext>
            </a:extLst>
          </p:cNvPr>
          <p:cNvCxnSpPr>
            <a:cxnSpLocks/>
          </p:cNvCxnSpPr>
          <p:nvPr/>
        </p:nvCxnSpPr>
        <p:spPr>
          <a:xfrm flipV="1">
            <a:off x="4616245" y="3906080"/>
            <a:ext cx="1431921" cy="16902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Дуга 17">
            <a:extLst>
              <a:ext uri="{FF2B5EF4-FFF2-40B4-BE49-F238E27FC236}">
                <a16:creationId xmlns:a16="http://schemas.microsoft.com/office/drawing/2014/main" id="{C8FA6CB5-C5B2-47D0-A9F9-F347BFD35650}"/>
              </a:ext>
            </a:extLst>
          </p:cNvPr>
          <p:cNvSpPr/>
          <p:nvPr/>
        </p:nvSpPr>
        <p:spPr>
          <a:xfrm rot="18685801">
            <a:off x="4091889" y="4984084"/>
            <a:ext cx="914400" cy="914400"/>
          </a:xfrm>
          <a:prstGeom prst="arc">
            <a:avLst>
              <a:gd name="adj1" fmla="val 16200000"/>
              <a:gd name="adj2" fmla="val 1206609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>
            <a:extLst>
              <a:ext uri="{FF2B5EF4-FFF2-40B4-BE49-F238E27FC236}">
                <a16:creationId xmlns:a16="http://schemas.microsoft.com/office/drawing/2014/main" id="{30CF9A27-5BF4-4255-AB6F-62A519773F15}"/>
              </a:ext>
            </a:extLst>
          </p:cNvPr>
          <p:cNvSpPr/>
          <p:nvPr/>
        </p:nvSpPr>
        <p:spPr>
          <a:xfrm>
            <a:off x="4560900" y="5129658"/>
            <a:ext cx="914400" cy="914400"/>
          </a:xfrm>
          <a:prstGeom prst="arc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>
            <a:extLst>
              <a:ext uri="{FF2B5EF4-FFF2-40B4-BE49-F238E27FC236}">
                <a16:creationId xmlns:a16="http://schemas.microsoft.com/office/drawing/2014/main" id="{8109E28E-885D-4749-9799-00B86FC378E8}"/>
              </a:ext>
            </a:extLst>
          </p:cNvPr>
          <p:cNvSpPr/>
          <p:nvPr/>
        </p:nvSpPr>
        <p:spPr>
          <a:xfrm>
            <a:off x="4654283" y="5015590"/>
            <a:ext cx="914400" cy="914400"/>
          </a:xfrm>
          <a:prstGeom prst="arc">
            <a:avLst>
              <a:gd name="adj1" fmla="val 16200000"/>
              <a:gd name="adj2" fmla="val 956723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EEAA7C5-F9E5-4D2B-8DD5-40B16E9D0E2D}"/>
                  </a:ext>
                </a:extLst>
              </p:cNvPr>
              <p:cNvSpPr txBox="1"/>
              <p:nvPr/>
            </p:nvSpPr>
            <p:spPr>
              <a:xfrm>
                <a:off x="4565143" y="4377667"/>
                <a:ext cx="764889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𝟕𝟎</m:t>
                        </m:r>
                      </m:e>
                      <m:sup>
                        <m:r>
                          <a:rPr lang="en-US" sz="2400" b="1" i="1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EEAA7C5-F9E5-4D2B-8DD5-40B16E9D0E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5143" y="4377667"/>
                <a:ext cx="764889" cy="4700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C1643AE8-24C5-4914-8EDA-9AF7895326FE}"/>
              </a:ext>
            </a:extLst>
          </p:cNvPr>
          <p:cNvSpPr txBox="1"/>
          <p:nvPr/>
        </p:nvSpPr>
        <p:spPr>
          <a:xfrm>
            <a:off x="5501500" y="4717640"/>
            <a:ext cx="4988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24435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4-TOPSHIRIQ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7FB631E9-B4A7-4166-99FB-8D1FF35C3D69}"/>
              </a:ext>
            </a:extLst>
          </p:cNvPr>
          <p:cNvCxnSpPr/>
          <p:nvPr/>
        </p:nvCxnSpPr>
        <p:spPr>
          <a:xfrm>
            <a:off x="261965" y="2846041"/>
            <a:ext cx="511256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76EC2F74-104D-4C3C-84EC-7F038A80A204}"/>
              </a:ext>
            </a:extLst>
          </p:cNvPr>
          <p:cNvCxnSpPr>
            <a:cxnSpLocks/>
          </p:cNvCxnSpPr>
          <p:nvPr/>
        </p:nvCxnSpPr>
        <p:spPr>
          <a:xfrm>
            <a:off x="549997" y="2846041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A00860BC-4B29-48A3-9497-88DEFFE16B1F}"/>
              </a:ext>
            </a:extLst>
          </p:cNvPr>
          <p:cNvCxnSpPr>
            <a:cxnSpLocks/>
          </p:cNvCxnSpPr>
          <p:nvPr/>
        </p:nvCxnSpPr>
        <p:spPr>
          <a:xfrm>
            <a:off x="1846140" y="2868529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EE3D2A2-7443-42C3-815D-52BD4CA05764}"/>
              </a:ext>
            </a:extLst>
          </p:cNvPr>
          <p:cNvCxnSpPr>
            <a:cxnSpLocks/>
          </p:cNvCxnSpPr>
          <p:nvPr/>
        </p:nvCxnSpPr>
        <p:spPr>
          <a:xfrm>
            <a:off x="2386201" y="2868530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DB60F461-94D2-4871-8057-0DD04EB65D09}"/>
              </a:ext>
            </a:extLst>
          </p:cNvPr>
          <p:cNvCxnSpPr>
            <a:cxnSpLocks/>
          </p:cNvCxnSpPr>
          <p:nvPr/>
        </p:nvCxnSpPr>
        <p:spPr>
          <a:xfrm>
            <a:off x="2962265" y="2855475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01A2C911-3567-4747-BB42-D8D780A68B82}"/>
              </a:ext>
            </a:extLst>
          </p:cNvPr>
          <p:cNvCxnSpPr>
            <a:cxnSpLocks/>
          </p:cNvCxnSpPr>
          <p:nvPr/>
        </p:nvCxnSpPr>
        <p:spPr>
          <a:xfrm>
            <a:off x="3525582" y="2855475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6E2C9EDA-2F21-4619-B1F6-5146193268CB}"/>
              </a:ext>
            </a:extLst>
          </p:cNvPr>
          <p:cNvCxnSpPr>
            <a:cxnSpLocks/>
          </p:cNvCxnSpPr>
          <p:nvPr/>
        </p:nvCxnSpPr>
        <p:spPr>
          <a:xfrm>
            <a:off x="4042387" y="2876464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768B6727-21B7-409E-8CFF-D69FA8119974}"/>
              </a:ext>
            </a:extLst>
          </p:cNvPr>
          <p:cNvCxnSpPr>
            <a:cxnSpLocks/>
          </p:cNvCxnSpPr>
          <p:nvPr/>
        </p:nvCxnSpPr>
        <p:spPr>
          <a:xfrm>
            <a:off x="4582445" y="2876464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6AEB883-00A0-4FE1-953F-F1C1F4404D65}"/>
              </a:ext>
            </a:extLst>
          </p:cNvPr>
          <p:cNvCxnSpPr>
            <a:cxnSpLocks/>
          </p:cNvCxnSpPr>
          <p:nvPr/>
        </p:nvCxnSpPr>
        <p:spPr>
          <a:xfrm>
            <a:off x="951852" y="2855474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047978BB-BB9F-498B-A203-0DA3F07DFA51}"/>
              </a:ext>
            </a:extLst>
          </p:cNvPr>
          <p:cNvCxnSpPr>
            <a:cxnSpLocks/>
          </p:cNvCxnSpPr>
          <p:nvPr/>
        </p:nvCxnSpPr>
        <p:spPr>
          <a:xfrm>
            <a:off x="1444285" y="2845641"/>
            <a:ext cx="360040" cy="19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D03284DA-7D52-4A4C-951A-88C9FB7A3B98}"/>
              </a:ext>
            </a:extLst>
          </p:cNvPr>
          <p:cNvCxnSpPr>
            <a:cxnSpLocks/>
          </p:cNvCxnSpPr>
          <p:nvPr/>
        </p:nvCxnSpPr>
        <p:spPr>
          <a:xfrm>
            <a:off x="2546251" y="1132459"/>
            <a:ext cx="64215" cy="17139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6C202542-C4E7-43FE-B204-F25877B50B2C}"/>
              </a:ext>
            </a:extLst>
          </p:cNvPr>
          <p:cNvCxnSpPr>
            <a:cxnSpLocks/>
          </p:cNvCxnSpPr>
          <p:nvPr/>
        </p:nvCxnSpPr>
        <p:spPr>
          <a:xfrm>
            <a:off x="1042430" y="1261865"/>
            <a:ext cx="1568036" cy="158179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03465309-366B-4499-9C26-645ADECAD0B5}"/>
              </a:ext>
            </a:extLst>
          </p:cNvPr>
          <p:cNvCxnSpPr>
            <a:cxnSpLocks/>
          </p:cNvCxnSpPr>
          <p:nvPr/>
        </p:nvCxnSpPr>
        <p:spPr>
          <a:xfrm flipV="1">
            <a:off x="2610466" y="1162881"/>
            <a:ext cx="1431921" cy="16902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Дуга 17">
            <a:extLst>
              <a:ext uri="{FF2B5EF4-FFF2-40B4-BE49-F238E27FC236}">
                <a16:creationId xmlns:a16="http://schemas.microsoft.com/office/drawing/2014/main" id="{F25A9399-C883-4A54-B986-F42DCA23FC12}"/>
              </a:ext>
            </a:extLst>
          </p:cNvPr>
          <p:cNvSpPr/>
          <p:nvPr/>
        </p:nvSpPr>
        <p:spPr>
          <a:xfrm rot="18685801">
            <a:off x="2086110" y="2240885"/>
            <a:ext cx="914400" cy="914400"/>
          </a:xfrm>
          <a:prstGeom prst="arc">
            <a:avLst>
              <a:gd name="adj1" fmla="val 16200000"/>
              <a:gd name="adj2" fmla="val 1206609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>
            <a:extLst>
              <a:ext uri="{FF2B5EF4-FFF2-40B4-BE49-F238E27FC236}">
                <a16:creationId xmlns:a16="http://schemas.microsoft.com/office/drawing/2014/main" id="{6898019C-C4ED-4D11-BA95-A87411E222D8}"/>
              </a:ext>
            </a:extLst>
          </p:cNvPr>
          <p:cNvSpPr/>
          <p:nvPr/>
        </p:nvSpPr>
        <p:spPr>
          <a:xfrm>
            <a:off x="2555121" y="2386459"/>
            <a:ext cx="914400" cy="914400"/>
          </a:xfrm>
          <a:prstGeom prst="arc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>
            <a:extLst>
              <a:ext uri="{FF2B5EF4-FFF2-40B4-BE49-F238E27FC236}">
                <a16:creationId xmlns:a16="http://schemas.microsoft.com/office/drawing/2014/main" id="{83AA6ECA-5502-4375-A777-3DB4A3C6AFD3}"/>
              </a:ext>
            </a:extLst>
          </p:cNvPr>
          <p:cNvSpPr/>
          <p:nvPr/>
        </p:nvSpPr>
        <p:spPr>
          <a:xfrm>
            <a:off x="2648504" y="2272391"/>
            <a:ext cx="914400" cy="914400"/>
          </a:xfrm>
          <a:prstGeom prst="arc">
            <a:avLst>
              <a:gd name="adj1" fmla="val 16200000"/>
              <a:gd name="adj2" fmla="val 956723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A6C94F9-952A-4AF3-8844-25576830786E}"/>
                  </a:ext>
                </a:extLst>
              </p:cNvPr>
              <p:cNvSpPr txBox="1"/>
              <p:nvPr/>
            </p:nvSpPr>
            <p:spPr>
              <a:xfrm>
                <a:off x="2559364" y="1634468"/>
                <a:ext cx="764889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𝟕𝟎</m:t>
                        </m:r>
                      </m:e>
                      <m:sup>
                        <m:r>
                          <a:rPr lang="en-US" sz="2400" b="1" i="1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A6C94F9-952A-4AF3-8844-2557683078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9364" y="1634468"/>
                <a:ext cx="764889" cy="4700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510807FB-EFCD-4F0A-AF84-0238F598126D}"/>
              </a:ext>
            </a:extLst>
          </p:cNvPr>
          <p:cNvSpPr txBox="1"/>
          <p:nvPr/>
        </p:nvSpPr>
        <p:spPr>
          <a:xfrm>
            <a:off x="3495721" y="1974441"/>
            <a:ext cx="4988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Объект 2">
                <a:extLst>
                  <a:ext uri="{FF2B5EF4-FFF2-40B4-BE49-F238E27FC236}">
                    <a16:creationId xmlns:a16="http://schemas.microsoft.com/office/drawing/2014/main" id="{AB50BD87-7D7D-4A81-A47D-1E9B9D8D370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6302" y="3595175"/>
                <a:ext cx="8229600" cy="2119190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r>
                      <a:rPr lang="ru-RU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70</m:t>
                        </m:r>
                      </m:e>
                      <m:sup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3600" b="1" i="1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i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i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ru-RU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3" name="Объект 2">
                <a:extLst>
                  <a:ext uri="{FF2B5EF4-FFF2-40B4-BE49-F238E27FC236}">
                    <a16:creationId xmlns:a16="http://schemas.microsoft.com/office/drawing/2014/main" id="{AB50BD87-7D7D-4A81-A47D-1E9B9D8D37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02" y="3595175"/>
                <a:ext cx="8229600" cy="2119190"/>
              </a:xfrm>
              <a:prstGeom prst="rect">
                <a:avLst/>
              </a:prstGeom>
              <a:blipFill>
                <a:blip r:embed="rId3"/>
                <a:stretch>
                  <a:fillRect l="-2222" t="-7205" b="-69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B33D8C41-23D3-4B0E-95ED-093BBD0BD89C}"/>
              </a:ext>
            </a:extLst>
          </p:cNvPr>
          <p:cNvCxnSpPr>
            <a:cxnSpLocks/>
          </p:cNvCxnSpPr>
          <p:nvPr/>
        </p:nvCxnSpPr>
        <p:spPr>
          <a:xfrm>
            <a:off x="0" y="4858717"/>
            <a:ext cx="332230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19A9DB4D-48B6-4104-9E00-B6C2CFEBFADF}"/>
              </a:ext>
            </a:extLst>
          </p:cNvPr>
          <p:cNvCxnSpPr>
            <a:cxnSpLocks/>
          </p:cNvCxnSpPr>
          <p:nvPr/>
        </p:nvCxnSpPr>
        <p:spPr>
          <a:xfrm>
            <a:off x="3322305" y="3634581"/>
            <a:ext cx="0" cy="12241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7AB2560-858C-4F6C-B6D5-D3EE3BB906CF}"/>
                  </a:ext>
                </a:extLst>
              </p:cNvPr>
              <p:cNvSpPr txBox="1"/>
              <p:nvPr/>
            </p:nvSpPr>
            <p:spPr>
              <a:xfrm>
                <a:off x="8040874" y="1168786"/>
                <a:ext cx="3005244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</m:t>
                    </m:r>
                    <m:r>
                      <a:rPr lang="ru-RU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32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200" dirty="0"/>
                  <a:t> -</a:t>
                </a:r>
                <a:r>
                  <a:rPr lang="ru-RU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7AB2560-858C-4F6C-B6D5-D3EE3BB906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0874" y="1168786"/>
                <a:ext cx="3005244" cy="1569660"/>
              </a:xfrm>
              <a:prstGeom prst="rect">
                <a:avLst/>
              </a:prstGeom>
              <a:blipFill>
                <a:blip r:embed="rId4"/>
                <a:stretch>
                  <a:fillRect b="-124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8890C28F-B24D-4EDF-9FC5-8508A54C2161}"/>
              </a:ext>
            </a:extLst>
          </p:cNvPr>
          <p:cNvSpPr txBox="1"/>
          <p:nvPr/>
        </p:nvSpPr>
        <p:spPr>
          <a:xfrm>
            <a:off x="5887737" y="2730485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74E2982-C19C-4040-9E78-BCF45FCC2010}"/>
                  </a:ext>
                </a:extLst>
              </p:cNvPr>
              <p:cNvSpPr txBox="1"/>
              <p:nvPr/>
            </p:nvSpPr>
            <p:spPr>
              <a:xfrm>
                <a:off x="5374533" y="3458083"/>
                <a:ext cx="3803678" cy="2335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</m:t>
                    </m:r>
                    <m:r>
                      <a:rPr lang="ru-RU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32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ru-RU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70</m:t>
                            </m:r>
                          </m:e>
                          <m:sup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num>
                      <m:den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35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200" dirty="0"/>
                  <a:t> -</a:t>
                </a:r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35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74E2982-C19C-4040-9E78-BCF45FCC20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4533" y="3458083"/>
                <a:ext cx="3803678" cy="2335126"/>
              </a:xfrm>
              <a:prstGeom prst="rect">
                <a:avLst/>
              </a:prstGeom>
              <a:blipFill>
                <a:blip r:embed="rId5"/>
                <a:stretch>
                  <a:fillRect b="-78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7C05AD44-E190-4AE4-A9B2-E7F7B80EA459}"/>
                  </a:ext>
                </a:extLst>
              </p:cNvPr>
              <p:cNvSpPr txBox="1"/>
              <p:nvPr/>
            </p:nvSpPr>
            <p:spPr>
              <a:xfrm>
                <a:off x="3266744" y="6093770"/>
                <a:ext cx="526359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ru-RU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55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7C05AD44-E190-4AE4-A9B2-E7F7B80EA4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6744" y="6093770"/>
                <a:ext cx="5263597" cy="646331"/>
              </a:xfrm>
              <a:prstGeom prst="rect">
                <a:avLst/>
              </a:prstGeom>
              <a:blipFill>
                <a:blip r:embed="rId6"/>
                <a:stretch>
                  <a:fillRect l="-3592"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id="{DB982344-AAB7-46C0-88EC-E3D12EB89B8B}"/>
              </a:ext>
            </a:extLst>
          </p:cNvPr>
          <p:cNvSpPr txBox="1"/>
          <p:nvPr/>
        </p:nvSpPr>
        <p:spPr>
          <a:xfrm>
            <a:off x="5104020" y="988137"/>
            <a:ext cx="3252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7311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/>
      <p:bldP spid="26" grpId="0"/>
      <p:bldP spid="27" grpId="0"/>
      <p:bldP spid="28" grpId="0"/>
      <p:bldP spid="29" grpId="0"/>
      <p:bldP spid="3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8492</TotalTime>
  <Words>462</Words>
  <Application>Microsoft Office PowerPoint</Application>
  <PresentationFormat>Широкоэкранный</PresentationFormat>
  <Paragraphs>83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Helvetica</vt:lpstr>
      <vt:lpstr>Open Sans</vt:lpstr>
      <vt:lpstr>Тема Office</vt:lpstr>
      <vt:lpstr>Template PresentationGo</vt:lpstr>
      <vt:lpstr>1_Template PresentationGo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Spam va gowtli konserva ortasida boglik bormi?</dc:title>
  <dc:creator>Feruza</dc:creator>
  <cp:lastModifiedBy>Пользователь</cp:lastModifiedBy>
  <cp:revision>743</cp:revision>
  <dcterms:created xsi:type="dcterms:W3CDTF">2020-03-24T02:20:14Z</dcterms:created>
  <dcterms:modified xsi:type="dcterms:W3CDTF">2021-03-11T09:37:26Z</dcterms:modified>
</cp:coreProperties>
</file>