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0" r:id="rId2"/>
    <p:sldId id="299" r:id="rId3"/>
    <p:sldId id="670" r:id="rId4"/>
    <p:sldId id="673" r:id="rId5"/>
    <p:sldId id="675" r:id="rId6"/>
    <p:sldId id="676" r:id="rId7"/>
    <p:sldId id="674" r:id="rId8"/>
    <p:sldId id="677" r:id="rId9"/>
    <p:sldId id="667" r:id="rId10"/>
    <p:sldId id="668" r:id="rId11"/>
    <p:sldId id="678" r:id="rId12"/>
    <p:sldId id="680" r:id="rId13"/>
    <p:sldId id="660" r:id="rId14"/>
    <p:sldId id="681" r:id="rId15"/>
    <p:sldId id="682" r:id="rId16"/>
    <p:sldId id="683" r:id="rId17"/>
    <p:sldId id="684" r:id="rId18"/>
    <p:sldId id="685" r:id="rId19"/>
  </p:sldIdLst>
  <p:sldSz cx="12798425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6" d="100"/>
          <a:sy n="66" d="100"/>
        </p:scale>
        <p:origin x="666" y="60"/>
      </p:cViewPr>
      <p:guideLst>
        <p:guide orient="horz" pos="6390"/>
        <p:guide pos="4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9884" y="2231790"/>
            <a:ext cx="10878661" cy="323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9765" y="4031619"/>
            <a:ext cx="8958897" cy="220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56" y="227250"/>
            <a:ext cx="11463311" cy="683825"/>
          </a:xfrm>
        </p:spPr>
        <p:txBody>
          <a:bodyPr lIns="0" tIns="0" rIns="0" bIns="0"/>
          <a:lstStyle>
            <a:lvl1pPr>
              <a:defRPr sz="444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032" y="2178844"/>
            <a:ext cx="10862366" cy="466821"/>
          </a:xfrm>
        </p:spPr>
        <p:txBody>
          <a:bodyPr lIns="0" tIns="0" rIns="0" bIns="0"/>
          <a:lstStyle>
            <a:lvl1pPr>
              <a:defRPr sz="3034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56" y="227250"/>
            <a:ext cx="11463311" cy="683825"/>
          </a:xfrm>
        </p:spPr>
        <p:txBody>
          <a:bodyPr lIns="0" tIns="0" rIns="0" bIns="0"/>
          <a:lstStyle>
            <a:lvl1pPr>
              <a:defRPr sz="444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925" y="1655845"/>
            <a:ext cx="5567314" cy="220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1193" y="1655845"/>
            <a:ext cx="5567314" cy="220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387" y="157891"/>
            <a:ext cx="1254330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26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56" y="227250"/>
            <a:ext cx="11463311" cy="683825"/>
          </a:xfrm>
        </p:spPr>
        <p:txBody>
          <a:bodyPr lIns="0" tIns="0" rIns="0" bIns="0"/>
          <a:lstStyle>
            <a:lvl1pPr>
              <a:defRPr sz="444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91" y="293901"/>
            <a:ext cx="10878664" cy="32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9890" y="3138317"/>
            <a:ext cx="3493969" cy="23344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51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2235" y="3138317"/>
            <a:ext cx="3493969" cy="23344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51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4577" y="3138317"/>
            <a:ext cx="3493969" cy="23344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51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890" y="5228449"/>
            <a:ext cx="3493969" cy="1006573"/>
          </a:xfrm>
        </p:spPr>
        <p:txBody>
          <a:bodyPr>
            <a:noAutofit/>
          </a:bodyPr>
          <a:lstStyle>
            <a:lvl1pPr marL="0" indent="0">
              <a:buNone/>
              <a:defRPr sz="1517"/>
            </a:lvl1pPr>
            <a:lvl2pPr marL="156136" indent="-156136">
              <a:buFont typeface="Arial" panose="020B0604020202020204" pitchFamily="34" charset="0"/>
              <a:buChar char="•"/>
              <a:defRPr sz="1517"/>
            </a:lvl2pPr>
            <a:lvl3pPr marL="312272" indent="-156136">
              <a:defRPr sz="1517"/>
            </a:lvl3pPr>
            <a:lvl4pPr marL="546471" indent="-234202">
              <a:defRPr sz="1517"/>
            </a:lvl4pPr>
            <a:lvl5pPr marL="780675" indent="-234202">
              <a:defRPr sz="151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2235" y="5228449"/>
            <a:ext cx="3493969" cy="1006573"/>
          </a:xfrm>
        </p:spPr>
        <p:txBody>
          <a:bodyPr>
            <a:noAutofit/>
          </a:bodyPr>
          <a:lstStyle>
            <a:lvl1pPr marL="0" indent="0">
              <a:buNone/>
              <a:defRPr sz="1517"/>
            </a:lvl1pPr>
            <a:lvl2pPr marL="156136" indent="-156136">
              <a:buFont typeface="Arial" panose="020B0604020202020204" pitchFamily="34" charset="0"/>
              <a:buChar char="•"/>
              <a:defRPr sz="1517"/>
            </a:lvl2pPr>
            <a:lvl3pPr marL="312272" indent="-156136">
              <a:defRPr sz="1517"/>
            </a:lvl3pPr>
            <a:lvl4pPr marL="546471" indent="-234202">
              <a:defRPr sz="1517"/>
            </a:lvl4pPr>
            <a:lvl5pPr marL="780675" indent="-234202">
              <a:defRPr sz="151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4577" y="5228449"/>
            <a:ext cx="3493969" cy="1006573"/>
          </a:xfrm>
        </p:spPr>
        <p:txBody>
          <a:bodyPr>
            <a:noAutofit/>
          </a:bodyPr>
          <a:lstStyle>
            <a:lvl1pPr marL="0" indent="0">
              <a:buNone/>
              <a:defRPr sz="1517"/>
            </a:lvl1pPr>
            <a:lvl2pPr marL="156136" indent="-156136">
              <a:buFont typeface="Arial" panose="020B0604020202020204" pitchFamily="34" charset="0"/>
              <a:buChar char="•"/>
              <a:defRPr sz="1517"/>
            </a:lvl2pPr>
            <a:lvl3pPr marL="312272" indent="-156136">
              <a:defRPr sz="1517"/>
            </a:lvl3pPr>
            <a:lvl4pPr marL="546471" indent="-234202">
              <a:defRPr sz="1517"/>
            </a:lvl4pPr>
            <a:lvl5pPr marL="780675" indent="-234202">
              <a:defRPr sz="151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59891" y="979921"/>
            <a:ext cx="10878664" cy="22949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34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369" y="1189593"/>
            <a:ext cx="1254330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261"/>
          </a:p>
        </p:txBody>
      </p:sp>
      <p:sp>
        <p:nvSpPr>
          <p:cNvPr id="17" name="bg object 17"/>
          <p:cNvSpPr/>
          <p:nvPr/>
        </p:nvSpPr>
        <p:spPr>
          <a:xfrm>
            <a:off x="148387" y="157891"/>
            <a:ext cx="1254330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26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56" y="227251"/>
            <a:ext cx="11463311" cy="323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032" y="2178844"/>
            <a:ext cx="10862366" cy="220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1465" y="6695364"/>
            <a:ext cx="4095496" cy="60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922" y="6695364"/>
            <a:ext cx="2943638" cy="60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4868" y="6695364"/>
            <a:ext cx="2943638" cy="60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1009">
        <a:defRPr>
          <a:latin typeface="+mn-lt"/>
          <a:ea typeface="+mn-ea"/>
          <a:cs typeface="+mn-cs"/>
        </a:defRPr>
      </a:lvl2pPr>
      <a:lvl3pPr marL="1982017">
        <a:defRPr>
          <a:latin typeface="+mn-lt"/>
          <a:ea typeface="+mn-ea"/>
          <a:cs typeface="+mn-cs"/>
        </a:defRPr>
      </a:lvl3pPr>
      <a:lvl4pPr marL="2973025">
        <a:defRPr>
          <a:latin typeface="+mn-lt"/>
          <a:ea typeface="+mn-ea"/>
          <a:cs typeface="+mn-cs"/>
        </a:defRPr>
      </a:lvl4pPr>
      <a:lvl5pPr marL="3964034">
        <a:defRPr>
          <a:latin typeface="+mn-lt"/>
          <a:ea typeface="+mn-ea"/>
          <a:cs typeface="+mn-cs"/>
        </a:defRPr>
      </a:lvl5pPr>
      <a:lvl6pPr marL="4955043">
        <a:defRPr>
          <a:latin typeface="+mn-lt"/>
          <a:ea typeface="+mn-ea"/>
          <a:cs typeface="+mn-cs"/>
        </a:defRPr>
      </a:lvl6pPr>
      <a:lvl7pPr marL="5946051">
        <a:defRPr>
          <a:latin typeface="+mn-lt"/>
          <a:ea typeface="+mn-ea"/>
          <a:cs typeface="+mn-cs"/>
        </a:defRPr>
      </a:lvl7pPr>
      <a:lvl8pPr marL="6937060">
        <a:defRPr>
          <a:latin typeface="+mn-lt"/>
          <a:ea typeface="+mn-ea"/>
          <a:cs typeface="+mn-cs"/>
        </a:defRPr>
      </a:lvl8pPr>
      <a:lvl9pPr marL="79280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1009">
        <a:defRPr>
          <a:latin typeface="+mn-lt"/>
          <a:ea typeface="+mn-ea"/>
          <a:cs typeface="+mn-cs"/>
        </a:defRPr>
      </a:lvl2pPr>
      <a:lvl3pPr marL="1982017">
        <a:defRPr>
          <a:latin typeface="+mn-lt"/>
          <a:ea typeface="+mn-ea"/>
          <a:cs typeface="+mn-cs"/>
        </a:defRPr>
      </a:lvl3pPr>
      <a:lvl4pPr marL="2973025">
        <a:defRPr>
          <a:latin typeface="+mn-lt"/>
          <a:ea typeface="+mn-ea"/>
          <a:cs typeface="+mn-cs"/>
        </a:defRPr>
      </a:lvl4pPr>
      <a:lvl5pPr marL="3964034">
        <a:defRPr>
          <a:latin typeface="+mn-lt"/>
          <a:ea typeface="+mn-ea"/>
          <a:cs typeface="+mn-cs"/>
        </a:defRPr>
      </a:lvl5pPr>
      <a:lvl6pPr marL="4955043">
        <a:defRPr>
          <a:latin typeface="+mn-lt"/>
          <a:ea typeface="+mn-ea"/>
          <a:cs typeface="+mn-cs"/>
        </a:defRPr>
      </a:lvl6pPr>
      <a:lvl7pPr marL="5946051">
        <a:defRPr>
          <a:latin typeface="+mn-lt"/>
          <a:ea typeface="+mn-ea"/>
          <a:cs typeface="+mn-cs"/>
        </a:defRPr>
      </a:lvl7pPr>
      <a:lvl8pPr marL="6937060">
        <a:defRPr>
          <a:latin typeface="+mn-lt"/>
          <a:ea typeface="+mn-ea"/>
          <a:cs typeface="+mn-cs"/>
        </a:defRPr>
      </a:lvl8pPr>
      <a:lvl9pPr marL="792806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42581"/>
            <a:ext cx="12798424" cy="1747068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261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523569" y="165237"/>
            <a:ext cx="5751286" cy="1400635"/>
          </a:xfrm>
          <a:prstGeom prst="rect">
            <a:avLst/>
          </a:prstGeom>
        </p:spPr>
        <p:txBody>
          <a:bodyPr wrap="square" lIns="0" tIns="3167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542" algn="ctr" defTabSz="1983031">
              <a:spcBef>
                <a:spcPts val="247"/>
              </a:spcBef>
              <a:defRPr/>
            </a:pP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7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670891" y="-20919"/>
            <a:ext cx="1736887" cy="1586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82887"/>
            <a:endParaRPr lang="ru-RU" sz="826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17614" y="1791232"/>
            <a:ext cx="11470403" cy="36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250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MAVZU:</a:t>
            </a:r>
            <a:r>
              <a:rPr 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ea typeface="Calibri"/>
                <a:cs typeface="Arial" panose="020B0604020202020204" pitchFamily="34" charset="0"/>
              </a:rPr>
              <a:t>MUSIQIY TOVUSHLAR VA SHOVQINLAR. TOVUSH</a:t>
            </a:r>
          </a:p>
          <a:p>
            <a:pPr algn="ctr"/>
            <a:r>
              <a:rPr lang="en-US" sz="4400" b="1" dirty="0">
                <a:ea typeface="Calibri"/>
                <a:cs typeface="Arial" panose="020B0604020202020204" pitchFamily="34" charset="0"/>
              </a:rPr>
              <a:t>VA SALOMATLIK. ME’MORCHILIKDA TOVUSH</a:t>
            </a:r>
            <a:r>
              <a:rPr lang="ru-RU" sz="4400" b="1" dirty="0">
                <a:ea typeface="Calibri"/>
                <a:cs typeface="Arial" panose="020B0604020202020204" pitchFamily="34" charset="0"/>
              </a:rPr>
              <a:t>.</a:t>
            </a:r>
            <a:endParaRPr lang="ru-RU" sz="4400" dirty="0">
              <a:ea typeface="Calibri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5"/>
              </a:spcBef>
            </a:pPr>
            <a:endParaRPr lang="en-US" sz="5538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297909" y="416788"/>
            <a:ext cx="1669383" cy="705831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26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FC0EA0-AB4E-46FD-8377-961AD181E373}"/>
              </a:ext>
            </a:extLst>
          </p:cNvPr>
          <p:cNvSpPr/>
          <p:nvPr/>
        </p:nvSpPr>
        <p:spPr>
          <a:xfrm>
            <a:off x="10230405" y="416788"/>
            <a:ext cx="1736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800" b="1" spc="22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C36FB0-2C6B-453C-8FDB-74453BFC1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3873" b="5346"/>
          <a:stretch/>
        </p:blipFill>
        <p:spPr>
          <a:xfrm>
            <a:off x="1168168" y="3828256"/>
            <a:ext cx="2189187" cy="2820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35DCD-006C-471C-8E50-24503F242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8" b="13010"/>
          <a:stretch/>
        </p:blipFill>
        <p:spPr>
          <a:xfrm>
            <a:off x="3929933" y="4773258"/>
            <a:ext cx="3124393" cy="2156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E33EFF-3891-4D2E-A860-CA2188156CEF}"/>
              </a:ext>
            </a:extLst>
          </p:cNvPr>
          <p:cNvPicPr/>
          <p:nvPr/>
        </p:nvPicPr>
        <p:blipFill rotWithShape="1">
          <a:blip r:embed="rId5"/>
          <a:srcRect l="22287" t="29503" r="22875" b="8068"/>
          <a:stretch/>
        </p:blipFill>
        <p:spPr bwMode="auto">
          <a:xfrm>
            <a:off x="8014047" y="4609100"/>
            <a:ext cx="2521616" cy="2484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D2782A0-E030-4DF2-930D-AA631B6190E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79412" y="1058960"/>
            <a:ext cx="12192000" cy="1846659"/>
          </a:xfrm>
        </p:spPr>
        <p:txBody>
          <a:bodyPr/>
          <a:lstStyle/>
          <a:p>
            <a:pPr indent="536575" algn="just"/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Binolarni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loyihalashda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tarqalishiga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sohani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o‘rganadigan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fan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me’morchilik</a:t>
            </a: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akustikasi</a:t>
            </a: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198ECD-895D-430C-AF56-A37A293B4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9412" y="3294855"/>
            <a:ext cx="5486400" cy="3560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D8AE61-A231-4DAD-8C4A-E37D166662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99211" y="3294856"/>
            <a:ext cx="5638801" cy="35861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1AF4E-BF0D-45DC-85E1-E0B3EA0FE6C8}"/>
              </a:ext>
            </a:extLst>
          </p:cNvPr>
          <p:cNvSpPr/>
          <p:nvPr/>
        </p:nvSpPr>
        <p:spPr>
          <a:xfrm>
            <a:off x="-1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806F5D-EBE9-43A8-85F6-2B00DED36773}"/>
              </a:ext>
            </a:extLst>
          </p:cNvPr>
          <p:cNvSpPr/>
          <p:nvPr/>
        </p:nvSpPr>
        <p:spPr>
          <a:xfrm>
            <a:off x="2360615" y="38161"/>
            <a:ext cx="9379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ME’MORCHILIKDA TOVUSH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1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816B0-2615-4AC1-ADC6-D7975AEB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798424" cy="85645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en-US" sz="4800" dirty="0"/>
              <a:t>ME’MORCHILIKDA TOVUSH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30E94-143E-4EE1-992B-A3E7CB6C7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212" y="856456"/>
            <a:ext cx="8675751" cy="4308872"/>
          </a:xfrm>
        </p:spPr>
        <p:txBody>
          <a:bodyPr/>
          <a:lstStyle/>
          <a:p>
            <a:pPr indent="987425" algn="just"/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binolarning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shipiga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qaralsa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po‘chog‘iga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sahnadan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urilib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zalning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52B67-1A21-4383-BEA5-973995AC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23" y="954428"/>
            <a:ext cx="3264485" cy="2743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5EF60-D16F-4B9E-A694-FEFFAC33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4590256"/>
            <a:ext cx="4114800" cy="23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8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1976" y="1"/>
            <a:ext cx="1052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10-MASHQ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5FD44-422E-4BD1-ADB9-12497892DEEE}"/>
              </a:ext>
            </a:extLst>
          </p:cNvPr>
          <p:cNvSpPr/>
          <p:nvPr/>
        </p:nvSpPr>
        <p:spPr>
          <a:xfrm>
            <a:off x="227012" y="1084050"/>
            <a:ext cx="12039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ro‘parasida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aks-sadosini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s dan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eshitdi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qoyagacha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CC28241E-B4E7-4FDE-97AF-966A02AFE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 b="32461"/>
          <a:stretch/>
        </p:blipFill>
        <p:spPr>
          <a:xfrm>
            <a:off x="922954" y="3329615"/>
            <a:ext cx="7228859" cy="3013241"/>
          </a:xfrm>
          <a:prstGeom prst="rect">
            <a:avLst/>
          </a:prstGeom>
        </p:spPr>
      </p:pic>
      <p:pic>
        <p:nvPicPr>
          <p:cNvPr id="7" name="Obraz 15" descr="red_stone2.jpg">
            <a:extLst>
              <a:ext uri="{FF2B5EF4-FFF2-40B4-BE49-F238E27FC236}">
                <a16:creationId xmlns:a16="http://schemas.microsoft.com/office/drawing/2014/main" id="{5CED4F10-83EC-40F9-B18F-6C0D63010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7" r="21711" b="16619"/>
          <a:stretch/>
        </p:blipFill>
        <p:spPr bwMode="auto">
          <a:xfrm>
            <a:off x="8151812" y="3086294"/>
            <a:ext cx="3604542" cy="38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61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9412" y="1104154"/>
                <a:ext cx="12115799" cy="4045210"/>
              </a:xfrm>
            </p:spPr>
            <p:txBody>
              <a:bodyPr/>
              <a:lstStyle/>
              <a:p>
                <a:pPr algn="l"/>
                <a:r>
                  <a:rPr lang="en-US" sz="4000" b="1" i="0" dirty="0" err="1"/>
                  <a:t>Berilgan</a:t>
                </a:r>
                <a:r>
                  <a:rPr lang="en-US" sz="4000" b="1" i="0" dirty="0"/>
                  <a:t>:     </a:t>
                </a:r>
                <a:r>
                  <a:rPr lang="ru-RU" sz="4000" b="1" i="0" dirty="0"/>
                  <a:t>      </a:t>
                </a:r>
                <a:r>
                  <a:rPr lang="en-US" sz="4000" b="1" i="0" dirty="0" err="1"/>
                  <a:t>Formulasi</a:t>
                </a:r>
                <a:r>
                  <a:rPr lang="en-US" sz="4000" b="1" i="0" dirty="0"/>
                  <a:t>:        </a:t>
                </a:r>
                <a:r>
                  <a:rPr lang="en-US" sz="4000" b="1" i="0" dirty="0" err="1"/>
                  <a:t>Yechilishi</a:t>
                </a:r>
                <a:r>
                  <a:rPr lang="en-US" sz="4000" b="1" i="0" dirty="0"/>
                  <a:t>:</a:t>
                </a:r>
              </a:p>
              <a:p>
                <a:r>
                  <a:rPr lang="ru-RU" sz="4000" dirty="0"/>
                  <a:t> </a:t>
                </a:r>
                <a:r>
                  <a:rPr lang="en-US" sz="4000" dirty="0"/>
                  <a:t>t =  2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=340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r>
                  <a:rPr lang="en-US" sz="4000" b="1" dirty="0" err="1"/>
                  <a:t>Topish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kerak</a:t>
                </a:r>
                <a:r>
                  <a:rPr lang="en-US" sz="4000" b="1" dirty="0"/>
                  <a:t>:</a:t>
                </a:r>
              </a:p>
              <a:p>
                <a:r>
                  <a:rPr lang="en-US" sz="4400" dirty="0"/>
                  <a:t>s = ?</a:t>
                </a:r>
                <a:endParaRPr lang="ru-RU" sz="4400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9412" y="1104154"/>
                <a:ext cx="12115799" cy="4045210"/>
              </a:xfrm>
              <a:blipFill>
                <a:blip r:embed="rId2"/>
                <a:stretch>
                  <a:fillRect l="-2767" t="-3765" b="-7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/>
              <p:nvPr/>
            </p:nvSpPr>
            <p:spPr>
              <a:xfrm>
                <a:off x="3988756" y="1779610"/>
                <a:ext cx="29507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756" y="1779610"/>
                <a:ext cx="2950773" cy="769441"/>
              </a:xfrm>
              <a:prstGeom prst="rect">
                <a:avLst/>
              </a:prstGeom>
              <a:blipFill>
                <a:blip r:embed="rId3"/>
                <a:stretch>
                  <a:fillRect l="-8264"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92FEF-2706-43FF-92DD-A20A89E565CA}"/>
                  </a:ext>
                </a:extLst>
              </p:cNvPr>
              <p:cNvSpPr txBox="1"/>
              <p:nvPr/>
            </p:nvSpPr>
            <p:spPr>
              <a:xfrm>
                <a:off x="7687575" y="1883753"/>
                <a:ext cx="4470080" cy="91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S 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92FEF-2706-43FF-92DD-A20A89E56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575" y="1883753"/>
                <a:ext cx="4470080" cy="916020"/>
              </a:xfrm>
              <a:prstGeom prst="rect">
                <a:avLst/>
              </a:prstGeom>
              <a:blipFill>
                <a:blip r:embed="rId4"/>
                <a:stretch>
                  <a:fillRect l="-4775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BD5A65-CA5E-4E73-8943-7CCFF205874E}"/>
              </a:ext>
            </a:extLst>
          </p:cNvPr>
          <p:cNvSpPr txBox="1"/>
          <p:nvPr/>
        </p:nvSpPr>
        <p:spPr>
          <a:xfrm>
            <a:off x="776202" y="550871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BEB5E3-940B-4924-AEAE-3000229F5C21}"/>
                  </a:ext>
                </a:extLst>
              </p:cNvPr>
              <p:cNvSpPr txBox="1"/>
              <p:nvPr/>
            </p:nvSpPr>
            <p:spPr>
              <a:xfrm>
                <a:off x="3434329" y="5588404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S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=340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BEB5E3-940B-4924-AEAE-3000229F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29" y="5588404"/>
                <a:ext cx="3505200" cy="769441"/>
              </a:xfrm>
              <a:prstGeom prst="rect">
                <a:avLst/>
              </a:prstGeom>
              <a:blipFill>
                <a:blip r:embed="rId5"/>
                <a:stretch>
                  <a:fillRect l="-6957"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D723EF-1D44-40F4-B44F-EB5FDBC604A1}"/>
              </a:ext>
            </a:extLst>
          </p:cNvPr>
          <p:cNvCxnSpPr>
            <a:cxnSpLocks/>
          </p:cNvCxnSpPr>
          <p:nvPr/>
        </p:nvCxnSpPr>
        <p:spPr>
          <a:xfrm>
            <a:off x="379412" y="3599656"/>
            <a:ext cx="31557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BBB2A84-CE4B-423C-9DE2-296ADB4D2B20}"/>
              </a:ext>
            </a:extLst>
          </p:cNvPr>
          <p:cNvCxnSpPr>
            <a:cxnSpLocks/>
          </p:cNvCxnSpPr>
          <p:nvPr/>
        </p:nvCxnSpPr>
        <p:spPr>
          <a:xfrm flipH="1">
            <a:off x="3654371" y="1101495"/>
            <a:ext cx="20691" cy="2800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A4B974-64F8-4D4C-8E32-C382846BD428}"/>
              </a:ext>
            </a:extLst>
          </p:cNvPr>
          <p:cNvCxnSpPr>
            <a:cxnSpLocks/>
          </p:cNvCxnSpPr>
          <p:nvPr/>
        </p:nvCxnSpPr>
        <p:spPr>
          <a:xfrm>
            <a:off x="7466012" y="1171393"/>
            <a:ext cx="0" cy="27304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34010D-E51C-41CB-A010-0C7E8718EE63}"/>
              </a:ext>
            </a:extLst>
          </p:cNvPr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5E9F45-6647-4522-9C5C-48D3C327E823}"/>
                  </a:ext>
                </a:extLst>
              </p:cNvPr>
              <p:cNvSpPr txBox="1"/>
              <p:nvPr/>
            </p:nvSpPr>
            <p:spPr>
              <a:xfrm>
                <a:off x="3762540" y="3304274"/>
                <a:ext cx="41341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5E9F45-6647-4522-9C5C-48D3C327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40" y="3304274"/>
                <a:ext cx="41341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3E602-72F2-476D-8B73-1957DE33ADB9}"/>
                  </a:ext>
                </a:extLst>
              </p:cNvPr>
              <p:cNvSpPr txBox="1"/>
              <p:nvPr/>
            </p:nvSpPr>
            <p:spPr>
              <a:xfrm>
                <a:off x="3972224" y="2618843"/>
                <a:ext cx="22827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t / 2</a:t>
                </a:r>
                <a:endParaRPr lang="ru-RU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3E602-72F2-476D-8B73-1957DE33A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24" y="2618843"/>
                <a:ext cx="2282712" cy="769441"/>
              </a:xfrm>
              <a:prstGeom prst="rect">
                <a:avLst/>
              </a:prstGeom>
              <a:blipFill>
                <a:blip r:embed="rId7"/>
                <a:stretch>
                  <a:fillRect t="-16667" r="-3476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C60EE6-D78C-401D-936D-731D97405012}"/>
                  </a:ext>
                </a:extLst>
              </p:cNvPr>
              <p:cNvSpPr txBox="1"/>
              <p:nvPr/>
            </p:nvSpPr>
            <p:spPr>
              <a:xfrm>
                <a:off x="7723368" y="2947672"/>
                <a:ext cx="447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=340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C60EE6-D78C-401D-936D-731D97405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368" y="2947672"/>
                <a:ext cx="447008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588" y="-87198"/>
            <a:ext cx="1052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10-MASHQ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5FD44-422E-4BD1-ADB9-12497892DEEE}"/>
              </a:ext>
            </a:extLst>
          </p:cNvPr>
          <p:cNvSpPr/>
          <p:nvPr/>
        </p:nvSpPr>
        <p:spPr>
          <a:xfrm>
            <a:off x="303212" y="1107999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1,5 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yuborilgan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ultratovush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s dan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Ultratovushning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68EDC883-E78E-4940-A24E-BD206CCE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662544"/>
            <a:ext cx="7162800" cy="3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7013" y="1104154"/>
                <a:ext cx="12163650" cy="3606244"/>
              </a:xfrm>
            </p:spPr>
            <p:txBody>
              <a:bodyPr/>
              <a:lstStyle/>
              <a:p>
                <a:pPr algn="l"/>
                <a:r>
                  <a:rPr lang="ru-RU" sz="4000" b="1" i="0" dirty="0"/>
                  <a:t>  </a:t>
                </a:r>
                <a:r>
                  <a:rPr lang="en-US" sz="4000" b="1" i="0" dirty="0" err="1"/>
                  <a:t>Berilgan</a:t>
                </a:r>
                <a:r>
                  <a:rPr lang="en-US" sz="4000" b="1" i="0" dirty="0"/>
                  <a:t>:                  </a:t>
                </a:r>
                <a:r>
                  <a:rPr lang="ru-RU" sz="4000" b="1" i="0" dirty="0"/>
                  <a:t>   </a:t>
                </a:r>
                <a:r>
                  <a:rPr lang="en-US" sz="4000" b="1" i="0" dirty="0" err="1"/>
                  <a:t>Formulasi</a:t>
                </a:r>
                <a:r>
                  <a:rPr lang="en-US" sz="4000" b="1" i="0" dirty="0"/>
                  <a:t>:    </a:t>
                </a:r>
                <a:r>
                  <a:rPr lang="en-US" sz="4000" b="1" i="0" dirty="0" err="1"/>
                  <a:t>Yechilishi</a:t>
                </a:r>
                <a:r>
                  <a:rPr lang="en-US" sz="4000" b="1" i="0" dirty="0"/>
                  <a:t>:</a:t>
                </a:r>
              </a:p>
              <a:p>
                <a:r>
                  <a:rPr lang="ru-RU" sz="4000" dirty="0"/>
                  <a:t> </a:t>
                </a:r>
                <a:r>
                  <a:rPr lang="en-US" sz="4000" dirty="0"/>
                  <a:t>t =  2 s</a:t>
                </a:r>
              </a:p>
              <a:p>
                <a:r>
                  <a:rPr lang="en-US" sz="4000" dirty="0"/>
                  <a:t>S</a:t>
                </a:r>
                <a:r>
                  <a:rPr lang="ru-RU" sz="4000" dirty="0"/>
                  <a:t> </a:t>
                </a:r>
                <a:r>
                  <a:rPr lang="en-US" sz="4000" dirty="0"/>
                  <a:t>= 1,5 km= 1500 m</a:t>
                </a:r>
              </a:p>
              <a:p>
                <a:endParaRPr lang="en-US" dirty="0"/>
              </a:p>
              <a:p>
                <a:r>
                  <a:rPr lang="en-US" sz="4000" b="1" dirty="0" err="1"/>
                  <a:t>Topish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kerak</a:t>
                </a:r>
                <a:r>
                  <a:rPr lang="en-US" sz="4000" b="1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ru-RU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?</a:t>
                </a:r>
                <a:endParaRPr lang="ru-RU" sz="4400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7013" y="1104154"/>
                <a:ext cx="12163650" cy="3606244"/>
              </a:xfrm>
              <a:blipFill>
                <a:blip r:embed="rId2"/>
                <a:stretch>
                  <a:fillRect l="-2505" t="-4223" b="-8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/>
              <p:nvPr/>
            </p:nvSpPr>
            <p:spPr>
              <a:xfrm>
                <a:off x="5503376" y="1817078"/>
                <a:ext cx="298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76" y="1817078"/>
                <a:ext cx="2988072" cy="769441"/>
              </a:xfrm>
              <a:prstGeom prst="rect">
                <a:avLst/>
              </a:prstGeom>
              <a:blipFill>
                <a:blip r:embed="rId3"/>
                <a:stretch>
                  <a:fillRect l="-8367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BD5A65-CA5E-4E73-8943-7CCFF205874E}"/>
              </a:ext>
            </a:extLst>
          </p:cNvPr>
          <p:cNvSpPr txBox="1"/>
          <p:nvPr/>
        </p:nvSpPr>
        <p:spPr>
          <a:xfrm>
            <a:off x="379412" y="499052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D723EF-1D44-40F4-B44F-EB5FDBC604A1}"/>
              </a:ext>
            </a:extLst>
          </p:cNvPr>
          <p:cNvCxnSpPr>
            <a:cxnSpLocks/>
          </p:cNvCxnSpPr>
          <p:nvPr/>
        </p:nvCxnSpPr>
        <p:spPr>
          <a:xfrm>
            <a:off x="641803" y="3142456"/>
            <a:ext cx="46088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BBB2A84-CE4B-423C-9DE2-296ADB4D2B20}"/>
              </a:ext>
            </a:extLst>
          </p:cNvPr>
          <p:cNvCxnSpPr>
            <a:cxnSpLocks/>
          </p:cNvCxnSpPr>
          <p:nvPr/>
        </p:nvCxnSpPr>
        <p:spPr>
          <a:xfrm flipH="1">
            <a:off x="5204023" y="1069205"/>
            <a:ext cx="46615" cy="27653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A4B974-64F8-4D4C-8E32-C382846BD428}"/>
              </a:ext>
            </a:extLst>
          </p:cNvPr>
          <p:cNvCxnSpPr>
            <a:cxnSpLocks/>
          </p:cNvCxnSpPr>
          <p:nvPr/>
        </p:nvCxnSpPr>
        <p:spPr>
          <a:xfrm>
            <a:off x="8304425" y="1104154"/>
            <a:ext cx="0" cy="27304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34010D-E51C-41CB-A010-0C7E8718EE63}"/>
              </a:ext>
            </a:extLst>
          </p:cNvPr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3A52BA-66CD-454C-B15B-985E9FF3AC8F}"/>
                  </a:ext>
                </a:extLst>
              </p:cNvPr>
              <p:cNvSpPr txBox="1"/>
              <p:nvPr/>
            </p:nvSpPr>
            <p:spPr>
              <a:xfrm>
                <a:off x="5648060" y="2933589"/>
                <a:ext cx="2627057" cy="998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3A52BA-66CD-454C-B15B-985E9FF3A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60" y="2933589"/>
                <a:ext cx="2627057" cy="998415"/>
              </a:xfrm>
              <a:prstGeom prst="rect">
                <a:avLst/>
              </a:prstGeom>
              <a:blipFill>
                <a:blip r:embed="rId4"/>
                <a:stretch>
                  <a:fillRect t="-6098" b="-11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A758F-C83C-4344-980A-3A5716579DB2}"/>
                  </a:ext>
                </a:extLst>
              </p:cNvPr>
              <p:cNvSpPr txBox="1"/>
              <p:nvPr/>
            </p:nvSpPr>
            <p:spPr>
              <a:xfrm>
                <a:off x="8744186" y="1913272"/>
                <a:ext cx="39286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A758F-C83C-4344-980A-3A571657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186" y="1913272"/>
                <a:ext cx="3928601" cy="1077218"/>
              </a:xfrm>
              <a:prstGeom prst="rect">
                <a:avLst/>
              </a:prstGeom>
              <a:blipFill>
                <a:blip r:embed="rId5"/>
                <a:stretch>
                  <a:fillRect b="-1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D860B5A-66E0-4668-9B7D-0C6E441C4007}"/>
                  </a:ext>
                </a:extLst>
              </p:cNvPr>
              <p:cNvSpPr/>
              <p:nvPr/>
            </p:nvSpPr>
            <p:spPr>
              <a:xfrm>
                <a:off x="227013" y="5864227"/>
                <a:ext cx="36492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1500 m/s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D860B5A-66E0-4668-9B7D-0C6E441C4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" y="5864227"/>
                <a:ext cx="3649204" cy="707886"/>
              </a:xfrm>
              <a:prstGeom prst="rect">
                <a:avLst/>
              </a:prstGeom>
              <a:blipFill>
                <a:blip r:embed="rId6"/>
                <a:stretch>
                  <a:fillRect t="-17241" r="-217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Объект 3">
            <a:extLst>
              <a:ext uri="{FF2B5EF4-FFF2-40B4-BE49-F238E27FC236}">
                <a16:creationId xmlns:a16="http://schemas.microsoft.com/office/drawing/2014/main" id="{30F4CEA1-EAA2-442C-8008-4D57F8F3F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3" y="4348086"/>
            <a:ext cx="4191877" cy="2565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60F3B7-9AD0-4582-A874-D3BF3B2EC7F7}"/>
                  </a:ext>
                </a:extLst>
              </p:cNvPr>
              <p:cNvSpPr txBox="1"/>
              <p:nvPr/>
            </p:nvSpPr>
            <p:spPr>
              <a:xfrm>
                <a:off x="8900161" y="3005989"/>
                <a:ext cx="3928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1500 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/s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60F3B7-9AD0-4582-A874-D3BF3B2E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61" y="3005989"/>
                <a:ext cx="3928601" cy="769441"/>
              </a:xfrm>
              <a:prstGeom prst="rect">
                <a:avLst/>
              </a:prstGeom>
              <a:blipFill>
                <a:blip r:embed="rId8"/>
                <a:stretch>
                  <a:fillRect l="-6211"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6" grpId="0"/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0012" y="-119632"/>
            <a:ext cx="69801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10-MASHQ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5FD44-422E-4BD1-ADB9-12497892DEEE}"/>
              </a:ext>
            </a:extLst>
          </p:cNvPr>
          <p:cNvSpPr/>
          <p:nvPr/>
        </p:nvSpPr>
        <p:spPr>
          <a:xfrm>
            <a:off x="227013" y="1045111"/>
            <a:ext cx="1211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54-mavzudagi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jadvaldan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teplovoz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temir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relslari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C7A72-3D28-4B9F-8D33-3406ED101966}"/>
              </a:ext>
            </a:extLst>
          </p:cNvPr>
          <p:cNvPicPr/>
          <p:nvPr/>
        </p:nvPicPr>
        <p:blipFill rotWithShape="1">
          <a:blip r:embed="rId2"/>
          <a:srcRect t="12493" b="9483"/>
          <a:stretch/>
        </p:blipFill>
        <p:spPr bwMode="auto">
          <a:xfrm>
            <a:off x="3122612" y="3845878"/>
            <a:ext cx="3810000" cy="3162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1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3212" y="1104154"/>
                <a:ext cx="12344399" cy="3994812"/>
              </a:xfrm>
            </p:spPr>
            <p:txBody>
              <a:bodyPr/>
              <a:lstStyle/>
              <a:p>
                <a:pPr algn="l"/>
                <a:r>
                  <a:rPr lang="en-US" sz="4000" b="1" i="0" dirty="0"/>
                  <a:t>  </a:t>
                </a:r>
                <a:r>
                  <a:rPr lang="en-US" sz="4000" b="1" i="0" dirty="0" err="1"/>
                  <a:t>Berilgan</a:t>
                </a:r>
                <a:r>
                  <a:rPr lang="en-US" sz="4000" b="1" i="0" dirty="0"/>
                  <a:t>:                     </a:t>
                </a:r>
                <a:r>
                  <a:rPr lang="en-US" sz="4000" b="1" i="0" dirty="0" err="1"/>
                  <a:t>Yechilishi</a:t>
                </a:r>
                <a:r>
                  <a:rPr lang="en-US" sz="4000" b="1" i="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sz="4000" dirty="0"/>
                  <a:t>= 340 m/s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dirty="0"/>
                  <a:t>= 5850 m/s</a:t>
                </a:r>
              </a:p>
              <a:p>
                <a:endParaRPr lang="en-US" dirty="0"/>
              </a:p>
              <a:p>
                <a:r>
                  <a:rPr lang="en-US" sz="4000" b="1" dirty="0" err="1"/>
                  <a:t>Topish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kerak</a:t>
                </a:r>
                <a:r>
                  <a:rPr lang="en-US" sz="4000" b="1" dirty="0"/>
                  <a:t>:</a:t>
                </a:r>
              </a:p>
              <a:p>
                <a:r>
                  <a:rPr lang="en-US" sz="44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/>
                  <a:t>= ?</a:t>
                </a:r>
                <a:endParaRPr lang="ru-RU" sz="4400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A8ED751-69F5-47D8-925F-3A04DB64F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3212" y="1104154"/>
                <a:ext cx="12344399" cy="3994812"/>
              </a:xfrm>
              <a:blipFill>
                <a:blip r:embed="rId2"/>
                <a:stretch>
                  <a:fillRect l="-2519" t="-3817" b="-1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/>
              <p:nvPr/>
            </p:nvSpPr>
            <p:spPr>
              <a:xfrm>
                <a:off x="5637212" y="1818539"/>
                <a:ext cx="5795310" cy="128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/>
                          <m:t>5850 </m:t>
                        </m:r>
                        <m:r>
                          <m:rPr>
                            <m:nor/>
                          </m:rPr>
                          <a:rPr lang="en-US" sz="4400" dirty="0"/>
                          <m:t>m</m:t>
                        </m:r>
                        <m:r>
                          <m:rPr>
                            <m:nor/>
                          </m:rPr>
                          <a:rPr lang="en-US" sz="4400" dirty="0"/>
                          <m:t>/</m:t>
                        </m:r>
                        <m:r>
                          <m:rPr>
                            <m:nor/>
                          </m:rPr>
                          <a:rPr lang="en-US" sz="4400" dirty="0"/>
                          <m:t>s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/>
                          <m:t>340 </m:t>
                        </m:r>
                        <m:r>
                          <m:rPr>
                            <m:nor/>
                          </m:rPr>
                          <a:rPr lang="en-US" sz="4400" dirty="0"/>
                          <m:t>m</m:t>
                        </m:r>
                        <m:r>
                          <m:rPr>
                            <m:nor/>
                          </m:rPr>
                          <a:rPr lang="en-US" sz="4400" dirty="0"/>
                          <m:t>/</m:t>
                        </m:r>
                        <m:r>
                          <m:rPr>
                            <m:nor/>
                          </m:rPr>
                          <a:rPr lang="en-US" sz="4400" dirty="0"/>
                          <m:t>s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6AF6-EB15-4F06-9BEB-FD4A92E1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12" y="1818539"/>
                <a:ext cx="5795310" cy="1286763"/>
              </a:xfrm>
              <a:prstGeom prst="rect">
                <a:avLst/>
              </a:prstGeom>
              <a:blipFill>
                <a:blip r:embed="rId3"/>
                <a:stretch>
                  <a:fillRect b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BD5A65-CA5E-4E73-8943-7CCFF205874E}"/>
              </a:ext>
            </a:extLst>
          </p:cNvPr>
          <p:cNvSpPr txBox="1"/>
          <p:nvPr/>
        </p:nvSpPr>
        <p:spPr>
          <a:xfrm>
            <a:off x="1065212" y="526416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D723EF-1D44-40F4-B44F-EB5FDBC604A1}"/>
              </a:ext>
            </a:extLst>
          </p:cNvPr>
          <p:cNvCxnSpPr>
            <a:cxnSpLocks/>
          </p:cNvCxnSpPr>
          <p:nvPr/>
        </p:nvCxnSpPr>
        <p:spPr>
          <a:xfrm>
            <a:off x="127453" y="3371056"/>
            <a:ext cx="5093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BBB2A84-CE4B-423C-9DE2-296ADB4D2B20}"/>
              </a:ext>
            </a:extLst>
          </p:cNvPr>
          <p:cNvCxnSpPr>
            <a:cxnSpLocks/>
          </p:cNvCxnSpPr>
          <p:nvPr/>
        </p:nvCxnSpPr>
        <p:spPr>
          <a:xfrm>
            <a:off x="5206716" y="1222521"/>
            <a:ext cx="14174" cy="2800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34010D-E51C-41CB-A010-0C7E8718EE63}"/>
              </a:ext>
            </a:extLst>
          </p:cNvPr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E6B56-08C3-4964-91DB-30A3BFD59281}"/>
              </a:ext>
            </a:extLst>
          </p:cNvPr>
          <p:cNvSpPr txBox="1"/>
          <p:nvPr/>
        </p:nvSpPr>
        <p:spPr>
          <a:xfrm>
            <a:off x="3402457" y="5347627"/>
            <a:ext cx="6145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17,2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A8ED751-69F5-47D8-925F-3A04DB64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568331"/>
            <a:ext cx="11887200" cy="2031325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en-US" sz="4400" i="0" dirty="0" err="1"/>
              <a:t>Mavzu</a:t>
            </a:r>
            <a:r>
              <a:rPr lang="en-US" sz="4400" i="0" dirty="0"/>
              <a:t> </a:t>
            </a:r>
            <a:r>
              <a:rPr lang="en-US" sz="4400" i="0" dirty="0" err="1"/>
              <a:t>oxiridagi</a:t>
            </a:r>
            <a:r>
              <a:rPr lang="en-US" sz="4400" i="0" dirty="0"/>
              <a:t> </a:t>
            </a:r>
            <a:r>
              <a:rPr lang="en-US" sz="4400" i="0" dirty="0" err="1"/>
              <a:t>savollarga</a:t>
            </a:r>
            <a:r>
              <a:rPr lang="en-US" sz="4400" i="0" dirty="0"/>
              <a:t> </a:t>
            </a:r>
            <a:r>
              <a:rPr lang="en-US" sz="4400" i="0" dirty="0" err="1"/>
              <a:t>javob</a:t>
            </a:r>
            <a:r>
              <a:rPr lang="en-US" sz="4400" i="0" dirty="0"/>
              <a:t> </a:t>
            </a:r>
            <a:r>
              <a:rPr lang="en-US" sz="4400" i="0" dirty="0" err="1"/>
              <a:t>yozing</a:t>
            </a:r>
            <a:r>
              <a:rPr lang="en-US" sz="4400" i="0" dirty="0"/>
              <a:t>.</a:t>
            </a:r>
          </a:p>
          <a:p>
            <a:pPr marL="742950" indent="-742950" algn="l">
              <a:buAutoNum type="arabicPeriod"/>
            </a:pPr>
            <a:r>
              <a:rPr lang="en-US" sz="4400" i="0" dirty="0" err="1"/>
              <a:t>Darslikdan</a:t>
            </a:r>
            <a:r>
              <a:rPr lang="en-US" sz="4400" i="0" dirty="0"/>
              <a:t> </a:t>
            </a:r>
            <a:r>
              <a:rPr lang="en-US" sz="4400" i="0" dirty="0" err="1"/>
              <a:t>bobni</a:t>
            </a:r>
            <a:r>
              <a:rPr lang="en-US" sz="4400" i="0" dirty="0"/>
              <a:t> </a:t>
            </a:r>
            <a:r>
              <a:rPr lang="en-US" sz="4400" i="0" dirty="0" err="1"/>
              <a:t>takrorlashga</a:t>
            </a:r>
            <a:r>
              <a:rPr lang="en-US" sz="4400" i="0" dirty="0"/>
              <a:t> </a:t>
            </a:r>
            <a:r>
              <a:rPr lang="en-US" sz="4400" i="0" dirty="0" err="1"/>
              <a:t>doir</a:t>
            </a:r>
            <a:r>
              <a:rPr lang="en-US" sz="4400" i="0" dirty="0"/>
              <a:t> test </a:t>
            </a:r>
            <a:r>
              <a:rPr lang="en-US" sz="4400" i="0" dirty="0" err="1"/>
              <a:t>topsiriqlarni</a:t>
            </a:r>
            <a:r>
              <a:rPr lang="en-US" sz="4400" i="0" dirty="0"/>
              <a:t> </a:t>
            </a:r>
            <a:r>
              <a:rPr lang="en-US" sz="4400" i="0" dirty="0" err="1"/>
              <a:t>yeching</a:t>
            </a:r>
            <a:r>
              <a:rPr lang="en-US" sz="4400" i="0" dirty="0"/>
              <a:t>.</a:t>
            </a:r>
            <a:endParaRPr lang="ru-RU" sz="4400" i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34010D-E51C-41CB-A010-0C7E8718EE63}"/>
              </a:ext>
            </a:extLst>
          </p:cNvPr>
          <p:cNvSpPr/>
          <p:nvPr/>
        </p:nvSpPr>
        <p:spPr>
          <a:xfrm>
            <a:off x="-1" y="0"/>
            <a:ext cx="12798425" cy="1313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3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48791" y="1161239"/>
            <a:ext cx="9079622" cy="1677693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Tovushning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qaytishi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deb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nimaga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?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8775" y="3023598"/>
            <a:ext cx="8758610" cy="1677693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Aks-sado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nima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beradi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8775" y="5197443"/>
            <a:ext cx="8474004" cy="93903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Exolot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asbob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21" name="Oval 11"/>
          <p:cNvSpPr/>
          <p:nvPr/>
        </p:nvSpPr>
        <p:spPr>
          <a:xfrm>
            <a:off x="944704" y="1393710"/>
            <a:ext cx="1188714" cy="113851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98429" tIns="99214" rIns="198429" bIns="99214" rtlCol="0" anchor="ctr"/>
          <a:lstStyle/>
          <a:p>
            <a:pPr algn="ctr" defTabSz="1249874">
              <a:defRPr/>
            </a:pPr>
            <a:r>
              <a:rPr lang="en-US" sz="8261" b="1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944702" y="3220953"/>
            <a:ext cx="1188716" cy="113851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98429" tIns="99214" rIns="198429" bIns="99214" rtlCol="0" anchor="ctr"/>
          <a:lstStyle/>
          <a:p>
            <a:pPr algn="ctr" defTabSz="1249874">
              <a:defRPr/>
            </a:pPr>
            <a:r>
              <a:rPr lang="en-US" sz="8261" b="1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958878" y="5141603"/>
            <a:ext cx="1174540" cy="113851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98429" tIns="99214" rIns="198429" bIns="99214" rtlCol="0" anchor="ctr"/>
          <a:lstStyle/>
          <a:p>
            <a:pPr algn="ctr" defTabSz="1249874">
              <a:defRPr/>
            </a:pPr>
            <a:r>
              <a:rPr lang="en-US" sz="8261" b="1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"/>
            <a:ext cx="12798425" cy="11385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1977" y="201070"/>
            <a:ext cx="10522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 MAVZUNI TAKRORLASH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 nodePh="1">
                                      <p:stCondLst>
                                        <p:cond delay="130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 nodePh="1">
                                      <p:stCondLst>
                                        <p:cond delay="13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77788" y="-43599"/>
            <a:ext cx="1052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L</a:t>
            </a:r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5FD44-422E-4BD1-ADB9-12497892DEEE}"/>
              </a:ext>
            </a:extLst>
          </p:cNvPr>
          <p:cNvSpPr/>
          <p:nvPr/>
        </p:nvSpPr>
        <p:spPr>
          <a:xfrm>
            <a:off x="295862" y="1176493"/>
            <a:ext cx="8160750" cy="418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Nasriddin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musiqachi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tanishinikiga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Tanishi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asboblarini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so‘rabdi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72609E-F227-476A-B01F-00379104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63" y="1205577"/>
            <a:ext cx="4191000" cy="40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A126DD-74FB-4454-8C72-0CD702AB6581}"/>
              </a:ext>
            </a:extLst>
          </p:cNvPr>
          <p:cNvPicPr/>
          <p:nvPr/>
        </p:nvPicPr>
        <p:blipFill rotWithShape="1">
          <a:blip r:embed="rId2"/>
          <a:srcRect l="6895" t="5131" r="12774" b="6784"/>
          <a:stretch/>
        </p:blipFill>
        <p:spPr bwMode="auto">
          <a:xfrm>
            <a:off x="6881475" y="2318603"/>
            <a:ext cx="5105401" cy="4041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ая прямоугольная выноска 3">
            <a:extLst>
              <a:ext uri="{FF2B5EF4-FFF2-40B4-BE49-F238E27FC236}">
                <a16:creationId xmlns:a16="http://schemas.microsoft.com/office/drawing/2014/main" id="{B04EEDD5-144B-4A8A-946F-D6B9E99A692A}"/>
              </a:ext>
            </a:extLst>
          </p:cNvPr>
          <p:cNvSpPr/>
          <p:nvPr/>
        </p:nvSpPr>
        <p:spPr>
          <a:xfrm>
            <a:off x="303212" y="3643312"/>
            <a:ext cx="5943600" cy="2819400"/>
          </a:xfrm>
          <a:prstGeom prst="wedgeRoundRectCallout">
            <a:avLst>
              <a:gd name="adj1" fmla="val 67958"/>
              <a:gd name="adj2" fmla="val -4117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kapgirning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qozonga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urilishidan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6BF2CD-7007-497F-9365-C09500E5BF73}"/>
              </a:ext>
            </a:extLst>
          </p:cNvPr>
          <p:cNvPicPr/>
          <p:nvPr/>
        </p:nvPicPr>
        <p:blipFill rotWithShape="1">
          <a:blip r:embed="rId3"/>
          <a:srcRect l="38803" b="19043"/>
          <a:stretch/>
        </p:blipFill>
        <p:spPr bwMode="auto">
          <a:xfrm>
            <a:off x="150812" y="246859"/>
            <a:ext cx="4763462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E88391E3-989C-4CB2-B385-5231820D261C}"/>
              </a:ext>
            </a:extLst>
          </p:cNvPr>
          <p:cNvSpPr/>
          <p:nvPr/>
        </p:nvSpPr>
        <p:spPr>
          <a:xfrm>
            <a:off x="5509876" y="399256"/>
            <a:ext cx="6985336" cy="1749535"/>
          </a:xfrm>
          <a:prstGeom prst="wedgeRoundRectCallout">
            <a:avLst>
              <a:gd name="adj1" fmla="val -64432"/>
              <a:gd name="adj2" fmla="val -14062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“Mulla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Nasriddin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asboblaridan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"/>
            <a:ext cx="12798425" cy="13982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asboblarida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1976" y="1"/>
            <a:ext cx="1052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21FE03-720F-4227-B804-3516FC66ACFF}"/>
              </a:ext>
            </a:extLst>
          </p:cNvPr>
          <p:cNvSpPr/>
          <p:nvPr/>
        </p:nvSpPr>
        <p:spPr>
          <a:xfrm>
            <a:off x="455612" y="1542259"/>
            <a:ext cx="1211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Karnay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surnay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rubob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tor,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dutor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tanbur,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skripka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g‘ijjak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asboblaridan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zarrachalarini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2DCAF4-364D-4A0F-B8E3-7381D3122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4153" y="3980656"/>
            <a:ext cx="5105400" cy="3124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5E5A9-21A6-49E7-8AEB-497DF9DF9F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32612" y="3632666"/>
            <a:ext cx="3785897" cy="32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38880" y="5026393"/>
            <a:ext cx="5615361" cy="931170"/>
          </a:xfrm>
          <a:prstGeom prst="rect">
            <a:avLst/>
          </a:prstGeom>
          <a:noFill/>
        </p:spPr>
        <p:txBody>
          <a:bodyPr wrap="square" lIns="198429" tIns="99214" rIns="198429" bIns="99214" rtlCol="0">
            <a:spAutoFit/>
          </a:bodyPr>
          <a:lstStyle/>
          <a:p>
            <a:pPr defTabSz="1249874">
              <a:spcAft>
                <a:spcPts val="204"/>
              </a:spcAft>
              <a:defRPr/>
            </a:pPr>
            <a:endParaRPr lang="en-US" sz="463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"/>
            <a:ext cx="12798425" cy="13982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asboblarida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1976" y="1"/>
            <a:ext cx="1052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007FB-A213-44F9-8BF9-98643E390936}"/>
              </a:ext>
            </a:extLst>
          </p:cNvPr>
          <p:cNvSpPr/>
          <p:nvPr/>
        </p:nvSpPr>
        <p:spPr>
          <a:xfrm>
            <a:off x="342880" y="141126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ashulani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shovqinga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Shovqin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asabiga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salomatligiga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shovqindan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asrash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vositalardan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6" name="Picture 2" descr="http://www.zoonoz.ru/shym_v_golove.jpg">
            <a:extLst>
              <a:ext uri="{FF2B5EF4-FFF2-40B4-BE49-F238E27FC236}">
                <a16:creationId xmlns:a16="http://schemas.microsoft.com/office/drawing/2014/main" id="{080D1BB9-2478-4707-AD5A-5DB1DFB7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012" y="4558190"/>
            <a:ext cx="5257800" cy="253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7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F1BD44-14FF-4106-A35E-26BF0F75A01A}"/>
              </a:ext>
            </a:extLst>
          </p:cNvPr>
          <p:cNvSpPr/>
          <p:nvPr/>
        </p:nvSpPr>
        <p:spPr>
          <a:xfrm>
            <a:off x="-1" y="-45317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71170-95B5-453F-8F28-2179CD2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98"/>
            <a:ext cx="12338844" cy="677108"/>
          </a:xfrm>
        </p:spPr>
        <p:txBody>
          <a:bodyPr/>
          <a:lstStyle/>
          <a:p>
            <a:pPr algn="ctr"/>
            <a:r>
              <a:rPr lang="en-US" sz="4400" dirty="0"/>
              <a:t>TOVUSH YUTISH KOEFFITSIYENTI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C42D2-DBAA-4292-87D2-26960FAB1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11" y="1057196"/>
            <a:ext cx="12420600" cy="3447098"/>
          </a:xfrm>
        </p:spPr>
        <p:txBody>
          <a:bodyPr/>
          <a:lstStyle/>
          <a:p>
            <a:pPr indent="623888" algn="ctr"/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vositalarning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tovushni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yutish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yutish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48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623888" algn="l"/>
            <a:r>
              <a:rPr lang="en-US" sz="44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yutilgan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energiyasining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361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BDE468-93D7-4E34-B3C7-B33D903D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0" t="36278" r="24346" b="22313"/>
          <a:stretch/>
        </p:blipFill>
        <p:spPr>
          <a:xfrm>
            <a:off x="1217612" y="1067769"/>
            <a:ext cx="9611153" cy="45130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C19341-2FF6-499F-9F27-5D6498AD1729}"/>
              </a:ext>
            </a:extLst>
          </p:cNvPr>
          <p:cNvSpPr/>
          <p:nvPr/>
        </p:nvSpPr>
        <p:spPr>
          <a:xfrm>
            <a:off x="-1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3F6E0-7863-436F-85F7-E9B629BC5A7E}"/>
              </a:ext>
            </a:extLst>
          </p:cNvPr>
          <p:cNvSpPr txBox="1"/>
          <p:nvPr/>
        </p:nvSpPr>
        <p:spPr>
          <a:xfrm>
            <a:off x="750905" y="186884"/>
            <a:ext cx="1158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37D16-ABFE-45AD-AB68-2CA6470C253E}"/>
              </a:ext>
            </a:extLst>
          </p:cNvPr>
          <p:cNvPicPr/>
          <p:nvPr/>
        </p:nvPicPr>
        <p:blipFill rotWithShape="1">
          <a:blip r:embed="rId2"/>
          <a:srcRect l="59808" t="25228" r="3955" b="12557"/>
          <a:stretch/>
        </p:blipFill>
        <p:spPr bwMode="auto">
          <a:xfrm>
            <a:off x="9951840" y="1030346"/>
            <a:ext cx="2303972" cy="5138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17CE9EB-D231-4A57-8205-E517ADFBDE7C}"/>
              </a:ext>
            </a:extLst>
          </p:cNvPr>
          <p:cNvSpPr/>
          <p:nvPr/>
        </p:nvSpPr>
        <p:spPr>
          <a:xfrm>
            <a:off x="303212" y="1225432"/>
            <a:ext cx="9372430" cy="449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8F147-51AA-4E4A-AA00-72043092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654" y="1568330"/>
            <a:ext cx="8915400" cy="3385542"/>
          </a:xfrm>
        </p:spPr>
        <p:txBody>
          <a:bodyPr/>
          <a:lstStyle/>
          <a:p>
            <a:pPr indent="623888" algn="l"/>
            <a:r>
              <a:rPr lang="en-US" sz="4400" i="0" dirty="0" err="1"/>
              <a:t>Musiqa</a:t>
            </a:r>
            <a:r>
              <a:rPr lang="en-US" sz="4400" i="0" dirty="0"/>
              <a:t> </a:t>
            </a:r>
            <a:r>
              <a:rPr lang="en-US" sz="4400" i="0" dirty="0" err="1"/>
              <a:t>bilan</a:t>
            </a:r>
            <a:r>
              <a:rPr lang="en-US" sz="4400" i="0" dirty="0"/>
              <a:t> </a:t>
            </a:r>
            <a:r>
              <a:rPr lang="en-US" sz="4400" i="0" dirty="0" err="1"/>
              <a:t>shug‘ullangan</a:t>
            </a:r>
            <a:r>
              <a:rPr lang="en-US" sz="4400" i="0" dirty="0"/>
              <a:t> </a:t>
            </a:r>
            <a:r>
              <a:rPr lang="en-US" sz="4400" i="0" dirty="0" err="1"/>
              <a:t>bolalarda</a:t>
            </a:r>
            <a:r>
              <a:rPr lang="en-US" sz="4400" i="0" dirty="0"/>
              <a:t>  </a:t>
            </a:r>
            <a:r>
              <a:rPr lang="en-US" sz="4400" i="0" dirty="0" err="1"/>
              <a:t>aniq</a:t>
            </a:r>
            <a:r>
              <a:rPr lang="en-US" sz="4400" i="0" dirty="0"/>
              <a:t> </a:t>
            </a:r>
            <a:r>
              <a:rPr lang="en-US" sz="4400" i="0" dirty="0" err="1"/>
              <a:t>fanlarni</a:t>
            </a:r>
            <a:r>
              <a:rPr lang="en-US" sz="4400" i="0" dirty="0"/>
              <a:t> </a:t>
            </a:r>
            <a:r>
              <a:rPr lang="en-US" sz="4400" i="0" dirty="0" err="1"/>
              <a:t>o‘zlashtirish</a:t>
            </a:r>
            <a:r>
              <a:rPr lang="en-US" sz="4400" i="0" dirty="0"/>
              <a:t> </a:t>
            </a:r>
            <a:r>
              <a:rPr lang="en-US" sz="4400" i="0" dirty="0" err="1"/>
              <a:t>qobiliyati</a:t>
            </a:r>
            <a:r>
              <a:rPr lang="en-US" sz="4400" i="0" dirty="0"/>
              <a:t> </a:t>
            </a:r>
            <a:r>
              <a:rPr lang="en-US" sz="4400" i="0" dirty="0" err="1"/>
              <a:t>musiqa</a:t>
            </a:r>
            <a:r>
              <a:rPr lang="en-US" sz="4400" i="0" dirty="0"/>
              <a:t> </a:t>
            </a:r>
            <a:r>
              <a:rPr lang="en-US" sz="4400" i="0" dirty="0" err="1"/>
              <a:t>bilan</a:t>
            </a:r>
            <a:r>
              <a:rPr lang="en-US" sz="4400" i="0" dirty="0"/>
              <a:t> </a:t>
            </a:r>
            <a:r>
              <a:rPr lang="en-US" sz="4400" i="0" dirty="0" err="1"/>
              <a:t>shug‘ullanmaganlarga</a:t>
            </a:r>
            <a:r>
              <a:rPr lang="en-US" sz="4400" i="0" dirty="0"/>
              <a:t> </a:t>
            </a:r>
            <a:r>
              <a:rPr lang="en-US" sz="4400" i="0" dirty="0" err="1"/>
              <a:t>qaraganda</a:t>
            </a:r>
            <a:r>
              <a:rPr lang="en-US" sz="4400" i="0" dirty="0"/>
              <a:t>  4 </a:t>
            </a:r>
            <a:r>
              <a:rPr lang="en-US" sz="4400" i="0" dirty="0" err="1"/>
              <a:t>baravar</a:t>
            </a:r>
            <a:r>
              <a:rPr lang="en-US" sz="4400" i="0" dirty="0"/>
              <a:t> </a:t>
            </a:r>
            <a:r>
              <a:rPr lang="en-US" sz="4400" i="0" dirty="0" err="1"/>
              <a:t>yuqori</a:t>
            </a:r>
            <a:r>
              <a:rPr lang="en-US" sz="4400" i="0" dirty="0"/>
              <a:t> </a:t>
            </a:r>
            <a:r>
              <a:rPr lang="en-US" sz="4400" i="0" dirty="0" err="1"/>
              <a:t>bo‘ladi</a:t>
            </a:r>
            <a:r>
              <a:rPr lang="en-US" sz="4400" i="0" dirty="0"/>
              <a:t>.</a:t>
            </a:r>
            <a:endParaRPr lang="ru-RU" sz="4400" i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B40595-CA57-4BCD-8170-EC4C217BC1AE}"/>
              </a:ext>
            </a:extLst>
          </p:cNvPr>
          <p:cNvSpPr/>
          <p:nvPr/>
        </p:nvSpPr>
        <p:spPr>
          <a:xfrm>
            <a:off x="-1" y="0"/>
            <a:ext cx="12798425" cy="1020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BU FAKT</a:t>
            </a:r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5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585</Words>
  <Application>Microsoft Office PowerPoint</Application>
  <PresentationFormat>Произвольный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TOVUSH YUTISH KOEFFITSIYENTI</vt:lpstr>
      <vt:lpstr>Презентация PowerPoint</vt:lpstr>
      <vt:lpstr>Презентация PowerPoint</vt:lpstr>
      <vt:lpstr>Презентация PowerPoint</vt:lpstr>
      <vt:lpstr>          ME’MORCHILIKDA TOVUSH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186</cp:revision>
  <dcterms:created xsi:type="dcterms:W3CDTF">2020-04-13T08:05:16Z</dcterms:created>
  <dcterms:modified xsi:type="dcterms:W3CDTF">2021-03-30T12:47:50Z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