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slideLayouts/slideLayout1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2" r:id="rId2"/>
    <p:sldMasterId id="2147483674" r:id="rId3"/>
  </p:sldMasterIdLst>
  <p:notesMasterIdLst>
    <p:notesMasterId r:id="rId27"/>
  </p:notesMasterIdLst>
  <p:sldIdLst>
    <p:sldId id="270" r:id="rId4"/>
    <p:sldId id="1731" r:id="rId5"/>
    <p:sldId id="1760" r:id="rId6"/>
    <p:sldId id="1771" r:id="rId7"/>
    <p:sldId id="1773" r:id="rId8"/>
    <p:sldId id="1772" r:id="rId9"/>
    <p:sldId id="1774" r:id="rId10"/>
    <p:sldId id="1775" r:id="rId11"/>
    <p:sldId id="1761" r:id="rId12"/>
    <p:sldId id="1780" r:id="rId13"/>
    <p:sldId id="1778" r:id="rId14"/>
    <p:sldId id="1777" r:id="rId15"/>
    <p:sldId id="1779" r:id="rId16"/>
    <p:sldId id="1751" r:id="rId17"/>
    <p:sldId id="1781" r:id="rId18"/>
    <p:sldId id="1782" r:id="rId19"/>
    <p:sldId id="1783" r:id="rId20"/>
    <p:sldId id="1763" r:id="rId21"/>
    <p:sldId id="1784" r:id="rId22"/>
    <p:sldId id="1785" r:id="rId23"/>
    <p:sldId id="1786" r:id="rId24"/>
    <p:sldId id="1787" r:id="rId25"/>
    <p:sldId id="1759" r:id="rId2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7E4DC"/>
    <a:srgbClr val="AADBE0"/>
    <a:srgbClr val="70D2C2"/>
    <a:srgbClr val="6C9C90"/>
    <a:srgbClr val="D64646"/>
    <a:srgbClr val="D02023"/>
    <a:srgbClr val="D94D4C"/>
    <a:srgbClr val="D84A49"/>
    <a:srgbClr val="990100"/>
    <a:srgbClr val="E9F4F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83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D966F6-9851-4762-B994-2E2B5AE0CFB6}" type="datetimeFigureOut">
              <a:rPr lang="ru-RU" smtClean="0"/>
              <a:t>24.03.2021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AD5D1B-9368-4D72-B7B4-E9D468FFC4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08770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24.03.2021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52220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24.03.2021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45882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24.03.2021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43455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8" y="279965"/>
            <a:ext cx="10363203" cy="30819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7" y="2989530"/>
            <a:ext cx="3328416" cy="22237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445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9" y="2989530"/>
            <a:ext cx="3328416" cy="22237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445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7" y="2989530"/>
            <a:ext cx="3328416" cy="22237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445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7" y="4980570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445"/>
            </a:lvl1pPr>
            <a:lvl2pPr marL="148722" indent="-148722">
              <a:buFont typeface="Arial" panose="020B0604020202020204" pitchFamily="34" charset="0"/>
              <a:buChar char="•"/>
              <a:defRPr sz="1445"/>
            </a:lvl2pPr>
            <a:lvl3pPr marL="297444" indent="-148722">
              <a:defRPr sz="1445"/>
            </a:lvl3pPr>
            <a:lvl4pPr marL="520523" indent="-223081">
              <a:defRPr sz="1445"/>
            </a:lvl4pPr>
            <a:lvl5pPr marL="743606" indent="-223081">
              <a:defRPr sz="1445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9" y="4980570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445"/>
            </a:lvl1pPr>
            <a:lvl2pPr marL="148722" indent="-148722">
              <a:buFont typeface="Arial" panose="020B0604020202020204" pitchFamily="34" charset="0"/>
              <a:buChar char="•"/>
              <a:defRPr sz="1445"/>
            </a:lvl2pPr>
            <a:lvl3pPr marL="297444" indent="-148722">
              <a:defRPr sz="1445"/>
            </a:lvl3pPr>
            <a:lvl4pPr marL="520523" indent="-223081">
              <a:defRPr sz="1445"/>
            </a:lvl4pPr>
            <a:lvl5pPr marL="743606" indent="-223081">
              <a:defRPr sz="1445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7" y="4980570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445"/>
            </a:lvl1pPr>
            <a:lvl2pPr marL="148722" indent="-148722">
              <a:buFont typeface="Arial" panose="020B0604020202020204" pitchFamily="34" charset="0"/>
              <a:buChar char="•"/>
              <a:defRPr sz="1445"/>
            </a:lvl2pPr>
            <a:lvl3pPr marL="297444" indent="-148722">
              <a:defRPr sz="1445"/>
            </a:lvl3pPr>
            <a:lvl4pPr marL="520523" indent="-223081">
              <a:defRPr sz="1445"/>
            </a:lvl4pPr>
            <a:lvl5pPr marL="743606" indent="-223081">
              <a:defRPr sz="1445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8" y="933461"/>
            <a:ext cx="10363203" cy="218617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652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48278750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24" y="216474"/>
            <a:ext cx="10920148" cy="651406"/>
          </a:xfrm>
        </p:spPr>
        <p:txBody>
          <a:bodyPr lIns="0" tIns="0" rIns="0" bIns="0"/>
          <a:lstStyle>
            <a:lvl1pPr>
              <a:defRPr sz="4233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2" y="1577340"/>
            <a:ext cx="5303519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3" y="1577340"/>
            <a:ext cx="5303519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3/24/2021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0637083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06331"/>
            <a:ext cx="10515600" cy="7390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AEDF2B47-7C58-458B-A014-B081B81A8D06}"/>
              </a:ext>
            </a:extLst>
          </p:cNvPr>
          <p:cNvGrpSpPr/>
          <p:nvPr userDrawn="1"/>
        </p:nvGrpSpPr>
        <p:grpSpPr>
          <a:xfrm>
            <a:off x="12578642" y="2"/>
            <a:ext cx="2196697" cy="1816099"/>
            <a:chOff x="12554553" y="1"/>
            <a:chExt cx="1647523" cy="1816099"/>
          </a:xfrm>
        </p:grpSpPr>
        <p:sp>
          <p:nvSpPr>
            <p:cNvPr id="4" name="Rectangle: Folded Corner 3">
              <a:extLst>
                <a:ext uri="{FF2B5EF4-FFF2-40B4-BE49-F238E27FC236}">
                  <a16:creationId xmlns:a16="http://schemas.microsoft.com/office/drawing/2014/main" id="{C7ACA455-4437-4416-A6F0-33D534A6AE9F}"/>
                </a:ext>
              </a:extLst>
            </p:cNvPr>
            <p:cNvSpPr/>
            <p:nvPr userDrawn="1"/>
          </p:nvSpPr>
          <p:spPr>
            <a:xfrm>
              <a:off x="12554553" y="1"/>
              <a:ext cx="1644047" cy="1816099"/>
            </a:xfrm>
            <a:prstGeom prst="foldedCorner">
              <a:avLst/>
            </a:prstGeom>
            <a:ln>
              <a:noFill/>
            </a:ln>
            <a:effectLst>
              <a:outerShdw blurRad="1016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Ins="0" rtlCol="0" anchor="t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To insert your own icons*: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F7931F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Insert</a:t>
              </a:r>
              <a:r>
                <a: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&gt;&gt; </a:t>
              </a:r>
              <a:r>
                <a:rPr kumimoji="0" lang="en-US" sz="1400" b="1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Icons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F7931F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1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(*Only available to Office 365 subscribers)</a:t>
              </a:r>
            </a:p>
          </p:txBody>
        </p: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7180DD64-6AC6-41B8-826F-6BE55763C65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13802026" y="424090"/>
              <a:ext cx="400050" cy="65722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6288009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06331"/>
            <a:ext cx="10515600" cy="7390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2393898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24.03.2021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64094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24.03.2021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05419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24.03.2021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34315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24.03.2021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26608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24.03.2021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43680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24.03.2021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53874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24.03.2021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11829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24.03.2021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44042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4.xml"/><Relationship Id="rId4" Type="http://schemas.openxmlformats.org/officeDocument/2006/relationships/hyperlink" Target="http://www.presentationgo.com/" TargetMode="Externa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5.xml"/><Relationship Id="rId4" Type="http://schemas.openxmlformats.org/officeDocument/2006/relationships/hyperlink" Target="http://www.presentationgo.com/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65F1FB-CFC8-4A00-90F8-2E234E416F6A}" type="datetimeFigureOut">
              <a:rPr lang="ru-RU" smtClean="0"/>
              <a:t>24.03.2021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1031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76" r:id="rId12"/>
    <p:sldLayoutId id="2147483677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106332"/>
            <a:ext cx="10515600" cy="739056"/>
          </a:xfrm>
          <a:prstGeom prst="rect">
            <a:avLst/>
          </a:prstGeom>
        </p:spPr>
        <p:txBody>
          <a:bodyPr rIns="0">
            <a:normAutofit/>
          </a:bodyPr>
          <a:lstStyle/>
          <a:p>
            <a:pPr marL="0"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219200"/>
            <a:ext cx="10515600" cy="4957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6305911"/>
            <a:ext cx="12192000" cy="5520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www.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presentationgo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.com</a:t>
            </a:r>
          </a:p>
        </p:txBody>
      </p:sp>
      <p:sp>
        <p:nvSpPr>
          <p:cNvPr id="23" name="Freeform 22"/>
          <p:cNvSpPr/>
          <p:nvPr userDrawn="1"/>
        </p:nvSpPr>
        <p:spPr>
          <a:xfrm rot="5400000">
            <a:off x="183153" y="21288"/>
            <a:ext cx="369496" cy="761203"/>
          </a:xfrm>
          <a:custGeom>
            <a:avLst/>
            <a:gdLst>
              <a:gd name="connsiteX0" fmla="*/ 210916 w 1034764"/>
              <a:gd name="connsiteY0" fmla="*/ 535701 h 1598797"/>
              <a:gd name="connsiteX1" fmla="*/ 331908 w 1034764"/>
              <a:gd name="connsiteY1" fmla="*/ 284049 h 1598797"/>
              <a:gd name="connsiteX2" fmla="*/ 741774 w 1034764"/>
              <a:gd name="connsiteY2" fmla="*/ 315409 h 1598797"/>
              <a:gd name="connsiteX3" fmla="*/ 403935 w 1034764"/>
              <a:gd name="connsiteY3" fmla="*/ 375418 h 1598797"/>
              <a:gd name="connsiteX4" fmla="*/ 266699 w 1034764"/>
              <a:gd name="connsiteY4" fmla="*/ 689905 h 1598797"/>
              <a:gd name="connsiteX5" fmla="*/ 266698 w 1034764"/>
              <a:gd name="connsiteY5" fmla="*/ 689907 h 1598797"/>
              <a:gd name="connsiteX6" fmla="*/ 210916 w 1034764"/>
              <a:gd name="connsiteY6" fmla="*/ 535701 h 1598797"/>
              <a:gd name="connsiteX7" fmla="*/ 134938 w 1034764"/>
              <a:gd name="connsiteY7" fmla="*/ 517381 h 1598797"/>
              <a:gd name="connsiteX8" fmla="*/ 517383 w 1034764"/>
              <a:gd name="connsiteY8" fmla="*/ 899826 h 1598797"/>
              <a:gd name="connsiteX9" fmla="*/ 899828 w 1034764"/>
              <a:gd name="connsiteY9" fmla="*/ 517381 h 1598797"/>
              <a:gd name="connsiteX10" fmla="*/ 517383 w 1034764"/>
              <a:gd name="connsiteY10" fmla="*/ 134936 h 1598797"/>
              <a:gd name="connsiteX11" fmla="*/ 134938 w 1034764"/>
              <a:gd name="connsiteY11" fmla="*/ 517381 h 1598797"/>
              <a:gd name="connsiteX12" fmla="*/ 0 w 1034764"/>
              <a:gd name="connsiteY12" fmla="*/ 517382 h 1598797"/>
              <a:gd name="connsiteX13" fmla="*/ 517382 w 1034764"/>
              <a:gd name="connsiteY13" fmla="*/ 0 h 1598797"/>
              <a:gd name="connsiteX14" fmla="*/ 1034764 w 1034764"/>
              <a:gd name="connsiteY14" fmla="*/ 517382 h 1598797"/>
              <a:gd name="connsiteX15" fmla="*/ 621653 w 1034764"/>
              <a:gd name="connsiteY15" fmla="*/ 1024253 h 1598797"/>
              <a:gd name="connsiteX16" fmla="*/ 620527 w 1034764"/>
              <a:gd name="connsiteY16" fmla="*/ 1024366 h 1598797"/>
              <a:gd name="connsiteX17" fmla="*/ 662992 w 1034764"/>
              <a:gd name="connsiteY17" fmla="*/ 1598797 h 1598797"/>
              <a:gd name="connsiteX18" fmla="*/ 371775 w 1034764"/>
              <a:gd name="connsiteY18" fmla="*/ 1598797 h 1598797"/>
              <a:gd name="connsiteX19" fmla="*/ 414241 w 1034764"/>
              <a:gd name="connsiteY19" fmla="*/ 1024367 h 1598797"/>
              <a:gd name="connsiteX20" fmla="*/ 413112 w 1034764"/>
              <a:gd name="connsiteY20" fmla="*/ 1024253 h 1598797"/>
              <a:gd name="connsiteX21" fmla="*/ 0 w 1034764"/>
              <a:gd name="connsiteY21" fmla="*/ 517382 h 1598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034764" h="1598797">
                <a:moveTo>
                  <a:pt x="210916" y="535701"/>
                </a:moveTo>
                <a:cubicBezTo>
                  <a:pt x="207764" y="443901"/>
                  <a:pt x="249915" y="348683"/>
                  <a:pt x="331908" y="284049"/>
                </a:cubicBezTo>
                <a:cubicBezTo>
                  <a:pt x="463097" y="180634"/>
                  <a:pt x="646600" y="194675"/>
                  <a:pt x="741774" y="315409"/>
                </a:cubicBezTo>
                <a:cubicBezTo>
                  <a:pt x="631231" y="275026"/>
                  <a:pt x="502220" y="297941"/>
                  <a:pt x="403935" y="375418"/>
                </a:cubicBezTo>
                <a:cubicBezTo>
                  <a:pt x="305650" y="452895"/>
                  <a:pt x="253243" y="572989"/>
                  <a:pt x="266699" y="689905"/>
                </a:cubicBezTo>
                <a:lnTo>
                  <a:pt x="266698" y="689907"/>
                </a:lnTo>
                <a:cubicBezTo>
                  <a:pt x="231008" y="644631"/>
                  <a:pt x="212807" y="590781"/>
                  <a:pt x="210916" y="535701"/>
                </a:cubicBezTo>
                <a:close/>
                <a:moveTo>
                  <a:pt x="134938" y="517381"/>
                </a:moveTo>
                <a:cubicBezTo>
                  <a:pt x="134938" y="728600"/>
                  <a:pt x="306164" y="899826"/>
                  <a:pt x="517383" y="899826"/>
                </a:cubicBezTo>
                <a:cubicBezTo>
                  <a:pt x="728602" y="899826"/>
                  <a:pt x="899828" y="728600"/>
                  <a:pt x="899828" y="517381"/>
                </a:cubicBezTo>
                <a:cubicBezTo>
                  <a:pt x="899828" y="306162"/>
                  <a:pt x="728602" y="134936"/>
                  <a:pt x="517383" y="134936"/>
                </a:cubicBezTo>
                <a:cubicBezTo>
                  <a:pt x="306164" y="134936"/>
                  <a:pt x="134938" y="306162"/>
                  <a:pt x="134938" y="517381"/>
                </a:cubicBezTo>
                <a:close/>
                <a:moveTo>
                  <a:pt x="0" y="517382"/>
                </a:moveTo>
                <a:cubicBezTo>
                  <a:pt x="0" y="231640"/>
                  <a:pt x="231640" y="0"/>
                  <a:pt x="517382" y="0"/>
                </a:cubicBezTo>
                <a:cubicBezTo>
                  <a:pt x="803124" y="0"/>
                  <a:pt x="1034764" y="231640"/>
                  <a:pt x="1034764" y="517382"/>
                </a:cubicBezTo>
                <a:cubicBezTo>
                  <a:pt x="1034764" y="767406"/>
                  <a:pt x="857415" y="976008"/>
                  <a:pt x="621653" y="1024253"/>
                </a:cubicBezTo>
                <a:lnTo>
                  <a:pt x="620527" y="1024366"/>
                </a:lnTo>
                <a:lnTo>
                  <a:pt x="662992" y="1598797"/>
                </a:lnTo>
                <a:lnTo>
                  <a:pt x="371775" y="1598797"/>
                </a:lnTo>
                <a:lnTo>
                  <a:pt x="414241" y="1024367"/>
                </a:lnTo>
                <a:lnTo>
                  <a:pt x="413112" y="1024253"/>
                </a:lnTo>
                <a:cubicBezTo>
                  <a:pt x="177349" y="976008"/>
                  <a:pt x="0" y="767406"/>
                  <a:pt x="0" y="5173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2700" dist="12700" dir="2700000" algn="tl" rotWithShape="0">
              <a:schemeClr val="bg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8" name="Group 7"/>
          <p:cNvGrpSpPr/>
          <p:nvPr userDrawn="1"/>
        </p:nvGrpSpPr>
        <p:grpSpPr>
          <a:xfrm>
            <a:off x="-2206544" y="-73804"/>
            <a:ext cx="1977374" cy="612144"/>
            <a:chOff x="-2096383" y="21447"/>
            <a:chExt cx="1483030" cy="612144"/>
          </a:xfrm>
        </p:grpSpPr>
        <p:sp>
          <p:nvSpPr>
            <p:cNvPr id="10" name="TextBox 9"/>
            <p:cNvSpPr txBox="1"/>
            <p:nvPr userDrawn="1"/>
          </p:nvSpPr>
          <p:spPr>
            <a:xfrm>
              <a:off x="-2096383" y="21447"/>
              <a:ext cx="25271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</a:p>
          </p:txBody>
        </p:sp>
        <p:sp>
          <p:nvSpPr>
            <p:cNvPr id="11" name="TextBox 10"/>
            <p:cNvSpPr txBox="1"/>
            <p:nvPr userDrawn="1"/>
          </p:nvSpPr>
          <p:spPr>
            <a:xfrm>
              <a:off x="-1002010" y="387370"/>
              <a:ext cx="309219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</a:p>
          </p:txBody>
        </p:sp>
        <p:pic>
          <p:nvPicPr>
            <p:cNvPr id="12" name="Picture 11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  <p:sp>
        <p:nvSpPr>
          <p:cNvPr id="13" name="Rectangle 12"/>
          <p:cNvSpPr/>
          <p:nvPr userDrawn="1"/>
        </p:nvSpPr>
        <p:spPr>
          <a:xfrm>
            <a:off x="-118532" y="6959601"/>
            <a:ext cx="1314784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© 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A5CD28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  <a:hlinkClick r:id="rId4" tooltip="PresentationGo!"/>
              </a:rPr>
              <a:t>presentationgo.com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311120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3600" b="1" kern="1200">
          <a:solidFill>
            <a:schemeClr val="tx1"/>
          </a:solidFill>
          <a:latin typeface="Helvetica" panose="020B0500000000000000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106332"/>
            <a:ext cx="10515600" cy="739056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219200"/>
            <a:ext cx="10515600" cy="4957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6305911"/>
            <a:ext cx="12192000" cy="5520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www.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presentationgo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.com</a:t>
            </a:r>
          </a:p>
        </p:txBody>
      </p:sp>
      <p:sp>
        <p:nvSpPr>
          <p:cNvPr id="23" name="Freeform 22"/>
          <p:cNvSpPr/>
          <p:nvPr userDrawn="1"/>
        </p:nvSpPr>
        <p:spPr>
          <a:xfrm rot="5400000">
            <a:off x="183153" y="21288"/>
            <a:ext cx="369496" cy="761203"/>
          </a:xfrm>
          <a:custGeom>
            <a:avLst/>
            <a:gdLst>
              <a:gd name="connsiteX0" fmla="*/ 210916 w 1034764"/>
              <a:gd name="connsiteY0" fmla="*/ 535701 h 1598797"/>
              <a:gd name="connsiteX1" fmla="*/ 331908 w 1034764"/>
              <a:gd name="connsiteY1" fmla="*/ 284049 h 1598797"/>
              <a:gd name="connsiteX2" fmla="*/ 741774 w 1034764"/>
              <a:gd name="connsiteY2" fmla="*/ 315409 h 1598797"/>
              <a:gd name="connsiteX3" fmla="*/ 403935 w 1034764"/>
              <a:gd name="connsiteY3" fmla="*/ 375418 h 1598797"/>
              <a:gd name="connsiteX4" fmla="*/ 266699 w 1034764"/>
              <a:gd name="connsiteY4" fmla="*/ 689905 h 1598797"/>
              <a:gd name="connsiteX5" fmla="*/ 266698 w 1034764"/>
              <a:gd name="connsiteY5" fmla="*/ 689907 h 1598797"/>
              <a:gd name="connsiteX6" fmla="*/ 210916 w 1034764"/>
              <a:gd name="connsiteY6" fmla="*/ 535701 h 1598797"/>
              <a:gd name="connsiteX7" fmla="*/ 134938 w 1034764"/>
              <a:gd name="connsiteY7" fmla="*/ 517381 h 1598797"/>
              <a:gd name="connsiteX8" fmla="*/ 517383 w 1034764"/>
              <a:gd name="connsiteY8" fmla="*/ 899826 h 1598797"/>
              <a:gd name="connsiteX9" fmla="*/ 899828 w 1034764"/>
              <a:gd name="connsiteY9" fmla="*/ 517381 h 1598797"/>
              <a:gd name="connsiteX10" fmla="*/ 517383 w 1034764"/>
              <a:gd name="connsiteY10" fmla="*/ 134936 h 1598797"/>
              <a:gd name="connsiteX11" fmla="*/ 134938 w 1034764"/>
              <a:gd name="connsiteY11" fmla="*/ 517381 h 1598797"/>
              <a:gd name="connsiteX12" fmla="*/ 0 w 1034764"/>
              <a:gd name="connsiteY12" fmla="*/ 517382 h 1598797"/>
              <a:gd name="connsiteX13" fmla="*/ 517382 w 1034764"/>
              <a:gd name="connsiteY13" fmla="*/ 0 h 1598797"/>
              <a:gd name="connsiteX14" fmla="*/ 1034764 w 1034764"/>
              <a:gd name="connsiteY14" fmla="*/ 517382 h 1598797"/>
              <a:gd name="connsiteX15" fmla="*/ 621653 w 1034764"/>
              <a:gd name="connsiteY15" fmla="*/ 1024253 h 1598797"/>
              <a:gd name="connsiteX16" fmla="*/ 620527 w 1034764"/>
              <a:gd name="connsiteY16" fmla="*/ 1024366 h 1598797"/>
              <a:gd name="connsiteX17" fmla="*/ 662992 w 1034764"/>
              <a:gd name="connsiteY17" fmla="*/ 1598797 h 1598797"/>
              <a:gd name="connsiteX18" fmla="*/ 371775 w 1034764"/>
              <a:gd name="connsiteY18" fmla="*/ 1598797 h 1598797"/>
              <a:gd name="connsiteX19" fmla="*/ 414241 w 1034764"/>
              <a:gd name="connsiteY19" fmla="*/ 1024367 h 1598797"/>
              <a:gd name="connsiteX20" fmla="*/ 413112 w 1034764"/>
              <a:gd name="connsiteY20" fmla="*/ 1024253 h 1598797"/>
              <a:gd name="connsiteX21" fmla="*/ 0 w 1034764"/>
              <a:gd name="connsiteY21" fmla="*/ 517382 h 1598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034764" h="1598797">
                <a:moveTo>
                  <a:pt x="210916" y="535701"/>
                </a:moveTo>
                <a:cubicBezTo>
                  <a:pt x="207764" y="443901"/>
                  <a:pt x="249915" y="348683"/>
                  <a:pt x="331908" y="284049"/>
                </a:cubicBezTo>
                <a:cubicBezTo>
                  <a:pt x="463097" y="180634"/>
                  <a:pt x="646600" y="194675"/>
                  <a:pt x="741774" y="315409"/>
                </a:cubicBezTo>
                <a:cubicBezTo>
                  <a:pt x="631231" y="275026"/>
                  <a:pt x="502220" y="297941"/>
                  <a:pt x="403935" y="375418"/>
                </a:cubicBezTo>
                <a:cubicBezTo>
                  <a:pt x="305650" y="452895"/>
                  <a:pt x="253243" y="572989"/>
                  <a:pt x="266699" y="689905"/>
                </a:cubicBezTo>
                <a:lnTo>
                  <a:pt x="266698" y="689907"/>
                </a:lnTo>
                <a:cubicBezTo>
                  <a:pt x="231008" y="644631"/>
                  <a:pt x="212807" y="590781"/>
                  <a:pt x="210916" y="535701"/>
                </a:cubicBezTo>
                <a:close/>
                <a:moveTo>
                  <a:pt x="134938" y="517381"/>
                </a:moveTo>
                <a:cubicBezTo>
                  <a:pt x="134938" y="728600"/>
                  <a:pt x="306164" y="899826"/>
                  <a:pt x="517383" y="899826"/>
                </a:cubicBezTo>
                <a:cubicBezTo>
                  <a:pt x="728602" y="899826"/>
                  <a:pt x="899828" y="728600"/>
                  <a:pt x="899828" y="517381"/>
                </a:cubicBezTo>
                <a:cubicBezTo>
                  <a:pt x="899828" y="306162"/>
                  <a:pt x="728602" y="134936"/>
                  <a:pt x="517383" y="134936"/>
                </a:cubicBezTo>
                <a:cubicBezTo>
                  <a:pt x="306164" y="134936"/>
                  <a:pt x="134938" y="306162"/>
                  <a:pt x="134938" y="517381"/>
                </a:cubicBezTo>
                <a:close/>
                <a:moveTo>
                  <a:pt x="0" y="517382"/>
                </a:moveTo>
                <a:cubicBezTo>
                  <a:pt x="0" y="231640"/>
                  <a:pt x="231640" y="0"/>
                  <a:pt x="517382" y="0"/>
                </a:cubicBezTo>
                <a:cubicBezTo>
                  <a:pt x="803124" y="0"/>
                  <a:pt x="1034764" y="231640"/>
                  <a:pt x="1034764" y="517382"/>
                </a:cubicBezTo>
                <a:cubicBezTo>
                  <a:pt x="1034764" y="767406"/>
                  <a:pt x="857415" y="976008"/>
                  <a:pt x="621653" y="1024253"/>
                </a:cubicBezTo>
                <a:lnTo>
                  <a:pt x="620527" y="1024366"/>
                </a:lnTo>
                <a:lnTo>
                  <a:pt x="662992" y="1598797"/>
                </a:lnTo>
                <a:lnTo>
                  <a:pt x="371775" y="1598797"/>
                </a:lnTo>
                <a:lnTo>
                  <a:pt x="414241" y="1024367"/>
                </a:lnTo>
                <a:lnTo>
                  <a:pt x="413112" y="1024253"/>
                </a:lnTo>
                <a:cubicBezTo>
                  <a:pt x="177349" y="976008"/>
                  <a:pt x="0" y="767406"/>
                  <a:pt x="0" y="5173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2700" dist="12700" dir="2700000" algn="tl" rotWithShape="0">
              <a:schemeClr val="bg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8" name="Group 7"/>
          <p:cNvGrpSpPr/>
          <p:nvPr userDrawn="1"/>
        </p:nvGrpSpPr>
        <p:grpSpPr>
          <a:xfrm>
            <a:off x="-2206544" y="-73804"/>
            <a:ext cx="1977374" cy="612144"/>
            <a:chOff x="-2096383" y="21447"/>
            <a:chExt cx="1483030" cy="612144"/>
          </a:xfrm>
        </p:grpSpPr>
        <p:sp>
          <p:nvSpPr>
            <p:cNvPr id="10" name="TextBox 9"/>
            <p:cNvSpPr txBox="1"/>
            <p:nvPr userDrawn="1"/>
          </p:nvSpPr>
          <p:spPr>
            <a:xfrm>
              <a:off x="-2096383" y="21447"/>
              <a:ext cx="25271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</a:p>
          </p:txBody>
        </p:sp>
        <p:sp>
          <p:nvSpPr>
            <p:cNvPr id="11" name="TextBox 10"/>
            <p:cNvSpPr txBox="1"/>
            <p:nvPr userDrawn="1"/>
          </p:nvSpPr>
          <p:spPr>
            <a:xfrm>
              <a:off x="-1002010" y="387370"/>
              <a:ext cx="309219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</a:p>
          </p:txBody>
        </p:sp>
        <p:pic>
          <p:nvPicPr>
            <p:cNvPr id="12" name="Picture 11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  <p:sp>
        <p:nvSpPr>
          <p:cNvPr id="13" name="Rectangle 12"/>
          <p:cNvSpPr/>
          <p:nvPr userDrawn="1"/>
        </p:nvSpPr>
        <p:spPr>
          <a:xfrm>
            <a:off x="-118532" y="6959601"/>
            <a:ext cx="1314784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© 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A5CD28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  <a:hlinkClick r:id="rId4" tooltip="PresentationGo!"/>
              </a:rPr>
              <a:t>presentationgo.com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60877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3600" b="1" kern="1200">
          <a:solidFill>
            <a:schemeClr val="tx1"/>
          </a:solidFill>
          <a:latin typeface="Helvetica" panose="020B0500000000000000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search.icq.com/search/selected_img.php?q=&#1050;&#1048;&#1058;&#1067;&amp;index=19&amp;img_src=http://images.google.com/images?q=tbn:e5OpYUI5mlkLkM:http://travelportal.projects.gyrus.kiev.ua/__files/6.63316981628897.kit4.jpg&amp;title=6.63316981628897.kit4.jpg&amp;width=600&amp;height=400&amp;size=69&amp;url=travelportal.projects.gyrus.kiev.ua&amp;tbn_width=135&amp;tbn_height=90&amp;url=http://travelportal.projects.gyrus.kiev.ua/__files/6.63316981628897.kit4.jpg&amp;url_rf=travelportal.projects.gyrus.kiev.ua&amp;site_url=http%3A%2F%2Fwww.liveinternet.ru%2Fusers%2Flison%2Fpost56717458%2F&amp;q=&#1050;&#1048;&#1058;&#1067;" TargetMode="External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hyperlink" Target="file:///C:\Documents%20and%20Settings\&#1040;&#1076;&#1084;&#1080;&#1085;&#1080;&#1089;&#1090;&#1088;&#1072;&#1090;&#1086;&#1088;\&#1056;&#1072;&#1073;&#1086;&#1095;&#1080;&#1081;%20&#1089;&#1090;&#1086;&#1083;\&#1059;&#1083;&#1100;&#1090;&#1088;&#1072;&#1079;&#1074;&#1091;&#1082;.cxp" TargetMode="Externa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3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7.jpeg"/><Relationship Id="rId7" Type="http://schemas.openxmlformats.org/officeDocument/2006/relationships/hyperlink" Target="file:///C:\Documents%20and%20Settings\&#1040;&#1076;&#1084;&#1080;&#1085;&#1080;&#1089;&#1090;&#1088;&#1072;&#1090;&#1086;&#1088;\&#1056;&#1072;&#1073;&#1086;&#1095;&#1080;&#1081;%20&#1089;&#1090;&#1086;&#1083;\&#1057;&#1082;&#1086;&#1088;&#1086;&#1089;&#1090;&#1100;%20&#1079;&#1074;&#1091;&#1082;&#1072;.cxp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0.png"/><Relationship Id="rId5" Type="http://schemas.openxmlformats.org/officeDocument/2006/relationships/image" Target="../media/image9.jpeg"/><Relationship Id="rId4" Type="http://schemas.openxmlformats.org/officeDocument/2006/relationships/image" Target="../media/image8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jpeg"/><Relationship Id="rId3" Type="http://schemas.openxmlformats.org/officeDocument/2006/relationships/hyperlink" Target="http://search.icq.com/search/selected_img.php?q=&#1057;&#1054;&#1041;&#1040;&#1050;&#1040;&amp;index=3&amp;img_src=http://images.google.com/images?q=tbn:J0Amj2lO9D-dvM:http://doglife.org.ua/photo/g4.jpg&amp;title=g4.jpg&amp;width=400&amp;height=300&amp;size=17&amp;url=doglife.org.ua&amp;tbn_width=124&amp;tbn_height=93&amp;url=http://doglife.org.ua/photo/g4.jpg&amp;url_rf=doglife.org.ua&amp;site_url=http%3A%2F%2Fdoglife.org.ua%2Fdogs%2F67%2F&amp;q=&#1057;&#1054;&#1041;&#1040;&#1050;&#1040;" TargetMode="External"/><Relationship Id="rId7" Type="http://schemas.openxmlformats.org/officeDocument/2006/relationships/hyperlink" Target="http://search.icq.com/search/selected_img.php?q=&#1044;&#1045;&#1051;&#1068;&#1060;&#1048;&#1053;&amp;index=6&amp;img_src=http://images.google.com/images?q=tbn:1rb4rxvuym3-mM:http://clipirs.narod.ru/Ris/delphin.jpg&amp;title=delphin.jpg&amp;width=340&amp;height=255&amp;size=11&amp;url=clipirs.narod.ru&amp;tbn_width=119&amp;tbn_height=89&amp;url=http://clipirs.narod.ru/Ris/delphin.jpg&amp;url_rf=clipirs.narod.ru&amp;site_url=http%3A%2F%2Fclipirs.narod.ru%2Fo_symbol.html&amp;q=&#1044;&#1045;&#1051;&#1068;&#1060;&#1048;&#1053;" TargetMode="External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9.jpeg"/><Relationship Id="rId5" Type="http://schemas.openxmlformats.org/officeDocument/2006/relationships/hyperlink" Target="http://search.icq.com/search/selected_img.php?q=&#1050;&#1054;&#1064;&#1050;&#1040;&amp;index=13&amp;img_src=http://images.google.com/images?q=tbn:5whMB_9Ha54-1M:http://kis-pis.ru/d/33345/d/kimrskaja..jpeg&amp;title=kimrskaja..jpeg&amp;width=310&amp;height=271&amp;size=11&amp;url=kis-pis.ru&amp;tbn_width=117&amp;tbn_height=102&amp;url=http://kis-pis.ru/d/33345/d/kimrskaja..jpeg&amp;url_rf=kis-pis.ru&amp;site_url=http%3A%2F%2Flihtar.livejournal.com%2F200658.html&amp;q=&#1050;&#1054;&#1064;&#1050;&#1040;" TargetMode="External"/><Relationship Id="rId4" Type="http://schemas.openxmlformats.org/officeDocument/2006/relationships/image" Target="../media/image48.jpeg"/><Relationship Id="rId9" Type="http://schemas.openxmlformats.org/officeDocument/2006/relationships/image" Target="../media/image51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3.xml"/><Relationship Id="rId4" Type="http://schemas.openxmlformats.org/officeDocument/2006/relationships/image" Target="http://www.icone-png.com/png/54/53878.png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gif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4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gif"/><Relationship Id="rId7" Type="http://schemas.openxmlformats.org/officeDocument/2006/relationships/image" Target="../media/image30.png"/><Relationship Id="rId2" Type="http://schemas.openxmlformats.org/officeDocument/2006/relationships/image" Target="../media/image25.gif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object 2"/>
          <p:cNvSpPr>
            <a:spLocks/>
          </p:cNvSpPr>
          <p:nvPr/>
        </p:nvSpPr>
        <p:spPr bwMode="auto">
          <a:xfrm>
            <a:off x="0" y="0"/>
            <a:ext cx="12191999" cy="1794931"/>
          </a:xfrm>
          <a:custGeom>
            <a:avLst/>
            <a:gdLst>
              <a:gd name="T0" fmla="*/ 22945975 w 5760085"/>
              <a:gd name="T1" fmla="*/ 0 h 1021080"/>
              <a:gd name="T2" fmla="*/ 0 w 5760085"/>
              <a:gd name="T3" fmla="*/ 0 h 1021080"/>
              <a:gd name="T4" fmla="*/ 0 w 5760085"/>
              <a:gd name="T5" fmla="*/ 9630003 h 1021080"/>
              <a:gd name="T6" fmla="*/ 22945975 w 5760085"/>
              <a:gd name="T7" fmla="*/ 9630003 h 1021080"/>
              <a:gd name="T8" fmla="*/ 2294597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 sz="7869" dirty="0"/>
          </a:p>
        </p:txBody>
      </p:sp>
      <p:sp>
        <p:nvSpPr>
          <p:cNvPr id="26" name="object 2"/>
          <p:cNvSpPr txBox="1">
            <a:spLocks/>
          </p:cNvSpPr>
          <p:nvPr/>
        </p:nvSpPr>
        <p:spPr>
          <a:xfrm>
            <a:off x="2573072" y="410251"/>
            <a:ext cx="6656332" cy="1384680"/>
          </a:xfrm>
          <a:prstGeom prst="rect">
            <a:avLst/>
          </a:prstGeom>
        </p:spPr>
        <p:txBody>
          <a:bodyPr wrap="square" lIns="0" tIns="30169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235" algn="ctr" defTabSz="1888868">
              <a:spcBef>
                <a:spcPts val="235"/>
              </a:spcBef>
              <a:defRPr/>
            </a:pPr>
            <a:r>
              <a:rPr lang="en-US" sz="8800" kern="0" spc="10" dirty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 I Z I K A</a:t>
            </a:r>
          </a:p>
        </p:txBody>
      </p:sp>
      <p:sp>
        <p:nvSpPr>
          <p:cNvPr id="18445" name="object 4"/>
          <p:cNvSpPr txBox="1">
            <a:spLocks noChangeArrowheads="1"/>
          </p:cNvSpPr>
          <p:nvPr/>
        </p:nvSpPr>
        <p:spPr bwMode="auto">
          <a:xfrm>
            <a:off x="2008528" y="2083305"/>
            <a:ext cx="9088845" cy="13833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28816" rIns="0" bIns="0">
            <a:spAutoFit/>
          </a:bodyPr>
          <a:lstStyle>
            <a:lvl1pPr marL="3175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ts val="233"/>
              </a:spcBef>
            </a:pPr>
            <a:r>
              <a:rPr lang="ru-RU" sz="4400" b="1" dirty="0">
                <a:solidFill>
                  <a:srgbClr val="002060"/>
                </a:solidFill>
                <a:cs typeface="Arial" pitchFamily="34" charset="0"/>
              </a:rPr>
              <a:t>M</a:t>
            </a:r>
            <a:r>
              <a:rPr lang="en-US" sz="4400" b="1" dirty="0">
                <a:solidFill>
                  <a:srgbClr val="002060"/>
                </a:solidFill>
                <a:cs typeface="Arial" pitchFamily="34" charset="0"/>
              </a:rPr>
              <a:t>AVZU</a:t>
            </a:r>
            <a:r>
              <a:rPr lang="ru-RU" sz="4400" b="1" dirty="0">
                <a:solidFill>
                  <a:srgbClr val="002060"/>
                </a:solidFill>
                <a:cs typeface="Arial" pitchFamily="34" charset="0"/>
              </a:rPr>
              <a:t>:</a:t>
            </a:r>
            <a:r>
              <a:rPr lang="en-US" sz="4400" b="1" dirty="0">
                <a:solidFill>
                  <a:srgbClr val="002060"/>
                </a:solidFill>
                <a:cs typeface="Arial" pitchFamily="34" charset="0"/>
              </a:rPr>
              <a:t> TOVUSH MANBALARI VA UNI QABUL QILGICHLAR</a:t>
            </a:r>
          </a:p>
        </p:txBody>
      </p:sp>
      <p:sp>
        <p:nvSpPr>
          <p:cNvPr id="19" name="object 9">
            <a:extLst>
              <a:ext uri="{FF2B5EF4-FFF2-40B4-BE49-F238E27FC236}">
                <a16:creationId xmlns:a16="http://schemas.microsoft.com/office/drawing/2014/main" id="{68F1F853-C18B-4CBC-AD87-9483E6657303}"/>
              </a:ext>
            </a:extLst>
          </p:cNvPr>
          <p:cNvSpPr>
            <a:spLocks/>
          </p:cNvSpPr>
          <p:nvPr/>
        </p:nvSpPr>
        <p:spPr bwMode="auto">
          <a:xfrm>
            <a:off x="9616895" y="413481"/>
            <a:ext cx="2058233" cy="962697"/>
          </a:xfrm>
          <a:custGeom>
            <a:avLst/>
            <a:gdLst>
              <a:gd name="T0" fmla="*/ 2404266 w 603885"/>
              <a:gd name="T1" fmla="*/ 0 h 603885"/>
              <a:gd name="T2" fmla="*/ 0 w 603885"/>
              <a:gd name="T3" fmla="*/ 0 h 603885"/>
              <a:gd name="T4" fmla="*/ 0 w 603885"/>
              <a:gd name="T5" fmla="*/ 5699134 h 603885"/>
              <a:gd name="T6" fmla="*/ 2404266 w 603885"/>
              <a:gd name="T7" fmla="*/ 5699134 h 603885"/>
              <a:gd name="T8" fmla="*/ 2404266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 w="38100">
            <a:solidFill>
              <a:schemeClr val="bg1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ru-RU" sz="7869" dirty="0"/>
          </a:p>
        </p:txBody>
      </p:sp>
      <p:sp>
        <p:nvSpPr>
          <p:cNvPr id="20" name="object 12">
            <a:extLst>
              <a:ext uri="{FF2B5EF4-FFF2-40B4-BE49-F238E27FC236}">
                <a16:creationId xmlns:a16="http://schemas.microsoft.com/office/drawing/2014/main" id="{75008494-61E4-463C-93FC-17CA4E6B573C}"/>
              </a:ext>
            </a:extLst>
          </p:cNvPr>
          <p:cNvSpPr txBox="1"/>
          <p:nvPr/>
        </p:nvSpPr>
        <p:spPr>
          <a:xfrm>
            <a:off x="9722908" y="523152"/>
            <a:ext cx="1846206" cy="732168"/>
          </a:xfrm>
          <a:prstGeom prst="rect">
            <a:avLst/>
          </a:prstGeom>
        </p:spPr>
        <p:txBody>
          <a:bodyPr wrap="square" lIns="0" tIns="32746" rIns="0" bIns="0">
            <a:spAutoFit/>
          </a:bodyPr>
          <a:lstStyle/>
          <a:p>
            <a:pPr algn="ctr" defTabSz="1189620">
              <a:spcBef>
                <a:spcPts val="259"/>
              </a:spcBef>
              <a:defRPr/>
            </a:pPr>
            <a:r>
              <a:rPr lang="en-US" sz="4543" b="1" spc="21" dirty="0">
                <a:solidFill>
                  <a:srgbClr val="FEFEFE"/>
                </a:solidFill>
                <a:latin typeface="Arial"/>
                <a:cs typeface="Arial"/>
              </a:rPr>
              <a:t>6</a:t>
            </a:r>
            <a:r>
              <a:rPr lang="ru-RU" sz="4543" b="1" spc="21" dirty="0">
                <a:solidFill>
                  <a:srgbClr val="FEFEFE"/>
                </a:solidFill>
                <a:latin typeface="Arial"/>
                <a:cs typeface="Arial"/>
              </a:rPr>
              <a:t>-</a:t>
            </a:r>
            <a:r>
              <a:rPr lang="en-US" sz="4543" b="1" spc="21" dirty="0">
                <a:solidFill>
                  <a:srgbClr val="FEFEFE"/>
                </a:solidFill>
                <a:latin typeface="Arial"/>
                <a:cs typeface="Arial"/>
              </a:rPr>
              <a:t> </a:t>
            </a:r>
            <a:r>
              <a:rPr lang="en-US" sz="4000" b="1" spc="-10" dirty="0" err="1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lang="en-US" sz="4689" b="1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17" name="object 5">
            <a:extLst>
              <a:ext uri="{FF2B5EF4-FFF2-40B4-BE49-F238E27FC236}">
                <a16:creationId xmlns:a16="http://schemas.microsoft.com/office/drawing/2014/main" id="{4E418E96-8D0E-4CF2-BB71-0FCCC8070997}"/>
              </a:ext>
            </a:extLst>
          </p:cNvPr>
          <p:cNvSpPr/>
          <p:nvPr/>
        </p:nvSpPr>
        <p:spPr>
          <a:xfrm>
            <a:off x="639051" y="1956004"/>
            <a:ext cx="599813" cy="1866629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18" name="object 6">
            <a:extLst>
              <a:ext uri="{FF2B5EF4-FFF2-40B4-BE49-F238E27FC236}">
                <a16:creationId xmlns:a16="http://schemas.microsoft.com/office/drawing/2014/main" id="{D6D6AB68-E550-4BB9-930A-2091774EF330}"/>
              </a:ext>
            </a:extLst>
          </p:cNvPr>
          <p:cNvSpPr/>
          <p:nvPr/>
        </p:nvSpPr>
        <p:spPr>
          <a:xfrm>
            <a:off x="639051" y="4656608"/>
            <a:ext cx="599813" cy="186663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pic>
        <p:nvPicPr>
          <p:cNvPr id="12" name="Picture 3">
            <a:extLst>
              <a:ext uri="{FF2B5EF4-FFF2-40B4-BE49-F238E27FC236}">
                <a16:creationId xmlns:a16="http://schemas.microsoft.com/office/drawing/2014/main" id="{722B2BF1-2D3B-48C0-8AEE-EE5C76C827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199" y="161073"/>
            <a:ext cx="1539329" cy="13954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21">
            <a:extLst>
              <a:ext uri="{FF2B5EF4-FFF2-40B4-BE49-F238E27FC236}">
                <a16:creationId xmlns:a16="http://schemas.microsoft.com/office/drawing/2014/main" id="{E3FCC106-F784-4572-9120-F4C0BE82DF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7402" y="3822633"/>
            <a:ext cx="4684926" cy="27387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51">
            <a:extLst>
              <a:ext uri="{FF2B5EF4-FFF2-40B4-BE49-F238E27FC236}">
                <a16:creationId xmlns:a16="http://schemas.microsoft.com/office/drawing/2014/main" id="{300E1F80-ACEC-4D89-B332-6343A3536F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7816" y="4011927"/>
            <a:ext cx="2855053" cy="20244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568798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2"/>
            <a:ext cx="12192000" cy="87015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INFRATOVUSH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BDF372C-A8DC-4F02-A594-0B43D5ECBF3C}"/>
              </a:ext>
            </a:extLst>
          </p:cNvPr>
          <p:cNvSpPr txBox="1"/>
          <p:nvPr/>
        </p:nvSpPr>
        <p:spPr>
          <a:xfrm>
            <a:off x="353961" y="813044"/>
            <a:ext cx="11484078" cy="16466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4400" dirty="0">
                <a:latin typeface="Arial" panose="020B0604020202020204" pitchFamily="34" charset="0"/>
                <a:cs typeface="Arial" panose="020B0604020202020204" pitchFamily="34" charset="0"/>
              </a:rPr>
              <a:t>16  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Hz dan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kichik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tovushlar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infratovush</a:t>
            </a:r>
            <a:r>
              <a:rPr lang="en-US" sz="44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deb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ataladi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Picture 6">
            <a:extLst>
              <a:ext uri="{FF2B5EF4-FFF2-40B4-BE49-F238E27FC236}">
                <a16:creationId xmlns:a16="http://schemas.microsoft.com/office/drawing/2014/main" id="{66763DA8-ABB4-4F29-A30F-51F4776ABF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836" t="61046" r="16585" b="15321"/>
          <a:stretch>
            <a:fillRect/>
          </a:stretch>
        </p:blipFill>
        <p:spPr bwMode="auto">
          <a:xfrm>
            <a:off x="1383203" y="2329133"/>
            <a:ext cx="3954365" cy="20677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9">
            <a:extLst>
              <a:ext uri="{FF2B5EF4-FFF2-40B4-BE49-F238E27FC236}">
                <a16:creationId xmlns:a16="http://schemas.microsoft.com/office/drawing/2014/main" id="{520AAE79-AFD3-4C5F-9F9B-83D44C7E7B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104" t="14757" r="16589" b="53918"/>
          <a:stretch>
            <a:fillRect/>
          </a:stretch>
        </p:blipFill>
        <p:spPr bwMode="auto">
          <a:xfrm>
            <a:off x="5747729" y="4592864"/>
            <a:ext cx="3954363" cy="20677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1043">
            <a:hlinkClick r:id="rId3"/>
            <a:extLst>
              <a:ext uri="{FF2B5EF4-FFF2-40B4-BE49-F238E27FC236}">
                <a16:creationId xmlns:a16="http://schemas.microsoft.com/office/drawing/2014/main" id="{E2B01313-A584-4E85-8319-BF23A334DD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7729" y="2322659"/>
            <a:ext cx="3954364" cy="20742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Рисунок 15" descr="water20.jpg">
            <a:extLst>
              <a:ext uri="{FF2B5EF4-FFF2-40B4-BE49-F238E27FC236}">
                <a16:creationId xmlns:a16="http://schemas.microsoft.com/office/drawing/2014/main" id="{EC928424-B60F-49A4-8FCE-2FF67EF2837B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382386" y="4592864"/>
            <a:ext cx="3955182" cy="2058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144839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2"/>
            <a:ext cx="12192000" cy="737417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INFRATOVUSHNING TA’SIRI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BDF372C-A8DC-4F02-A594-0B43D5ECBF3C}"/>
              </a:ext>
            </a:extLst>
          </p:cNvPr>
          <p:cNvSpPr txBox="1"/>
          <p:nvPr/>
        </p:nvSpPr>
        <p:spPr>
          <a:xfrm>
            <a:off x="353961" y="763305"/>
            <a:ext cx="10958052" cy="3170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Chastotasi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7-9 Hz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infratovush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insonlarga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yomon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ta’sir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ko‘rsatadi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 U bosh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aylanishni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qayt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qilishni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vujudga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keltiradi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Ko‘proq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muddat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ta’sir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etsa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o‘limga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olib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kelishi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Рисунок 12" descr="загруженное.jpg">
            <a:extLst>
              <a:ext uri="{FF2B5EF4-FFF2-40B4-BE49-F238E27FC236}">
                <a16:creationId xmlns:a16="http://schemas.microsoft.com/office/drawing/2014/main" id="{37438DE3-B184-4433-AC7E-A08CB374212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35911" y="3933404"/>
            <a:ext cx="4578140" cy="27046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7">
            <a:extLst>
              <a:ext uri="{FF2B5EF4-FFF2-40B4-BE49-F238E27FC236}">
                <a16:creationId xmlns:a16="http://schemas.microsoft.com/office/drawing/2014/main" id="{42DE08CE-811E-49B3-BFA0-3A5FFBCC6A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l="13953" t="1550" r="25582" b="16300"/>
          <a:stretch>
            <a:fillRect/>
          </a:stretch>
        </p:blipFill>
        <p:spPr bwMode="auto">
          <a:xfrm>
            <a:off x="5514051" y="3687613"/>
            <a:ext cx="4578140" cy="29504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20337045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2"/>
            <a:ext cx="12192000" cy="87015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ULTRATOVUSHLAR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BDF372C-A8DC-4F02-A594-0B43D5ECBF3C}"/>
              </a:ext>
            </a:extLst>
          </p:cNvPr>
          <p:cNvSpPr txBox="1"/>
          <p:nvPr/>
        </p:nvSpPr>
        <p:spPr>
          <a:xfrm>
            <a:off x="353961" y="810357"/>
            <a:ext cx="11484078" cy="15850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4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20 000 Hz 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dan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tovushlar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ultratovushlar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deb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ataladi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7" name="Picture 5">
            <a:hlinkClick r:id="rId2" action="ppaction://hlinkfile"/>
            <a:extLst>
              <a:ext uri="{FF2B5EF4-FFF2-40B4-BE49-F238E27FC236}">
                <a16:creationId xmlns:a16="http://schemas.microsoft.com/office/drawing/2014/main" id="{299713E9-FD08-46BF-8520-B5166A4B8B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18" t="17731" r="31331" b="22591"/>
          <a:stretch>
            <a:fillRect/>
          </a:stretch>
        </p:blipFill>
        <p:spPr bwMode="auto">
          <a:xfrm>
            <a:off x="796412" y="2395406"/>
            <a:ext cx="4233928" cy="37552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" name="Picture 6">
            <a:extLst>
              <a:ext uri="{FF2B5EF4-FFF2-40B4-BE49-F238E27FC236}">
                <a16:creationId xmlns:a16="http://schemas.microsoft.com/office/drawing/2014/main" id="{56927102-A407-41D7-A7C8-744C502FD0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28" t="21289" r="25423" b="23590"/>
          <a:stretch>
            <a:fillRect/>
          </a:stretch>
        </p:blipFill>
        <p:spPr bwMode="auto">
          <a:xfrm>
            <a:off x="5999565" y="2395405"/>
            <a:ext cx="4381412" cy="37552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5438984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2"/>
            <a:ext cx="12192000" cy="737417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ULTRATOVUSHLAR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BDF372C-A8DC-4F02-A594-0B43D5ECBF3C}"/>
              </a:ext>
            </a:extLst>
          </p:cNvPr>
          <p:cNvSpPr txBox="1"/>
          <p:nvPr/>
        </p:nvSpPr>
        <p:spPr>
          <a:xfrm>
            <a:off x="556751" y="756583"/>
            <a:ext cx="11078497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Ultra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so‘zi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lotincha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so‘zdan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olingan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, “</a:t>
            </a:r>
            <a:r>
              <a:rPr lang="en-US" sz="4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o‘ta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”, “</a:t>
            </a:r>
            <a:r>
              <a:rPr lang="en-US" sz="4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haddan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ortiq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degan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ma’noni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bildiradi</a:t>
            </a:r>
            <a:r>
              <a:rPr lang="en-US" sz="4000" b="1" dirty="0"/>
              <a:t>.</a:t>
            </a:r>
            <a:endParaRPr lang="ru-RU" sz="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BE3399B-4AEB-4032-9EEC-DA678C4CB6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487" t="15755" r="29866" b="16319"/>
          <a:stretch>
            <a:fillRect/>
          </a:stretch>
        </p:blipFill>
        <p:spPr bwMode="auto">
          <a:xfrm>
            <a:off x="899651" y="3006051"/>
            <a:ext cx="4502666" cy="33210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4" descr="http://www.draminski.pl/var/corporate/storage/images/products/sheep_and_goats/draminski_sonofarm_mini_dla_owiec_i_koz/11351-53-pol-PL/draminski_sonofarm_mini_dla_owiec_i_koz.jpg">
            <a:extLst>
              <a:ext uri="{FF2B5EF4-FFF2-40B4-BE49-F238E27FC236}">
                <a16:creationId xmlns:a16="http://schemas.microsoft.com/office/drawing/2014/main" id="{127CE5F7-D62C-4AEA-89C4-85AAF33893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608795" y="3006051"/>
            <a:ext cx="4502666" cy="3321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994828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2"/>
            <a:ext cx="12192000" cy="87015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ULTRATOVUSHLAR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17F51375-A791-4C45-B1FD-14A4413584E8}"/>
              </a:ext>
            </a:extLst>
          </p:cNvPr>
          <p:cNvSpPr/>
          <p:nvPr/>
        </p:nvSpPr>
        <p:spPr>
          <a:xfrm>
            <a:off x="460887" y="1474637"/>
            <a:ext cx="11270226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Inson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ultratovushlarni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chiqara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oladi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eshita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oladi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lekin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faqat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turli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asboblar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yordamida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353424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2"/>
            <a:ext cx="12192000" cy="87015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KAMERTON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17F51375-A791-4C45-B1FD-14A4413584E8}"/>
              </a:ext>
            </a:extLst>
          </p:cNvPr>
          <p:cNvSpPr/>
          <p:nvPr/>
        </p:nvSpPr>
        <p:spPr>
          <a:xfrm>
            <a:off x="626192" y="916339"/>
            <a:ext cx="1093961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Aniq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chastotali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tovush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chiqaradigan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asbobga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kamerton</a:t>
            </a:r>
            <a:r>
              <a:rPr lang="en-US" sz="4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deb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ataladi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12" descr="kamen">
            <a:extLst>
              <a:ext uri="{FF2B5EF4-FFF2-40B4-BE49-F238E27FC236}">
                <a16:creationId xmlns:a16="http://schemas.microsoft.com/office/drawing/2014/main" id="{2FB12CB3-CBD3-4C31-9FBE-C6D1304372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1177" y="2485999"/>
            <a:ext cx="7848872" cy="4198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8083730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2"/>
            <a:ext cx="12192000" cy="87015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KAMERTON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17F51375-A791-4C45-B1FD-14A4413584E8}"/>
              </a:ext>
            </a:extLst>
          </p:cNvPr>
          <p:cNvSpPr/>
          <p:nvPr/>
        </p:nvSpPr>
        <p:spPr>
          <a:xfrm>
            <a:off x="2494026" y="870156"/>
            <a:ext cx="9594441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Kamertonni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1711-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yilda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ingliz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musiqachisi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J.Shorom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ixtiro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qilgan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musiqa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asboblarini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sozlashda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foydalangan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 descr="0015-016-Istochniki-zvuka.jpg">
            <a:extLst>
              <a:ext uri="{FF2B5EF4-FFF2-40B4-BE49-F238E27FC236}">
                <a16:creationId xmlns:a16="http://schemas.microsoft.com/office/drawing/2014/main" id="{C4084297-2731-4DC5-9A5D-DCC4AC99CBF6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3533" y="2256504"/>
            <a:ext cx="3717146" cy="43507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252410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2"/>
            <a:ext cx="12192000" cy="87015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KAMERTON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D434ACDA-3A79-4447-A168-1C2E2C9182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45" y="586862"/>
            <a:ext cx="11328310" cy="2218258"/>
          </a:xfrm>
        </p:spPr>
        <p:txBody>
          <a:bodyPr>
            <a:normAutofit/>
          </a:bodyPr>
          <a:lstStyle/>
          <a:p>
            <a:pPr algn="ctr"/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4000" b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Rubob</a:t>
            </a:r>
            <a:r>
              <a:rPr lang="en-US" sz="40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tor, </a:t>
            </a:r>
            <a:r>
              <a:rPr lang="en-US" sz="4000" b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dutor</a:t>
            </a:r>
            <a:r>
              <a:rPr lang="en-US" sz="40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tanbur </a:t>
            </a:r>
            <a:r>
              <a:rPr lang="en-US" sz="4000" b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kabi</a:t>
            </a:r>
            <a:r>
              <a:rPr lang="en-US" sz="40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asboblarda</a:t>
            </a:r>
            <a:r>
              <a:rPr lang="en-US" sz="40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tebranuvchi</a:t>
            </a:r>
            <a:r>
              <a:rPr lang="en-US" sz="40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sim </a:t>
            </a:r>
            <a:r>
              <a:rPr lang="en-US" sz="4000" b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ostiga</a:t>
            </a:r>
            <a:r>
              <a:rPr lang="en-US" sz="40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yupqa</a:t>
            </a:r>
            <a:r>
              <a:rPr lang="en-US" sz="40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parda</a:t>
            </a:r>
            <a:r>
              <a:rPr lang="en-US" sz="40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qo‘yiladi</a:t>
            </a:r>
            <a:r>
              <a:rPr lang="en-US" sz="40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b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Объект 3" descr="yamaha_rgx121z_black.jpg">
            <a:extLst>
              <a:ext uri="{FF2B5EF4-FFF2-40B4-BE49-F238E27FC236}">
                <a16:creationId xmlns:a16="http://schemas.microsoft.com/office/drawing/2014/main" id="{E0843D31-5851-4148-98A4-34411D254269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3077" y="3063217"/>
            <a:ext cx="3322712" cy="3456384"/>
          </a:xfrm>
          <a:prstGeom prst="rect">
            <a:avLst/>
          </a:prstGeom>
        </p:spPr>
      </p:pic>
      <p:pic>
        <p:nvPicPr>
          <p:cNvPr id="8" name="Picture 14" descr="226">
            <a:extLst>
              <a:ext uri="{FF2B5EF4-FFF2-40B4-BE49-F238E27FC236}">
                <a16:creationId xmlns:a16="http://schemas.microsoft.com/office/drawing/2014/main" id="{469C1E3C-9FB9-49D6-9F2B-DAA2A94F49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863752" y="3063217"/>
            <a:ext cx="2232248" cy="3312368"/>
          </a:xfrm>
          <a:prstGeom prst="rect">
            <a:avLst/>
          </a:prstGeom>
          <a:noFill/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592E3B3A-FB13-4494-98F9-005C04659B7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16" t="3873" b="5346"/>
          <a:stretch/>
        </p:blipFill>
        <p:spPr>
          <a:xfrm>
            <a:off x="6527845" y="2760043"/>
            <a:ext cx="2725208" cy="3511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163708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2"/>
            <a:ext cx="12192000" cy="87015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TOVUSH QABUL QILGICH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92637F0E-55E5-4A48-BB84-DBFD7EEA47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2006" y="1150376"/>
            <a:ext cx="11547987" cy="1570186"/>
          </a:xfrm>
        </p:spPr>
        <p:txBody>
          <a:bodyPr>
            <a:noAutofit/>
          </a:bodyPr>
          <a:lstStyle/>
          <a:p>
            <a:pPr algn="ctr"/>
            <a:r>
              <a:rPr lang="en-US" sz="4000" b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Quloq</a:t>
            </a:r>
            <a:r>
              <a:rPr lang="en-US" sz="40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ichida</a:t>
            </a:r>
            <a:r>
              <a:rPr lang="en-US" sz="40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maxsus</a:t>
            </a:r>
            <a:r>
              <a:rPr lang="en-US" sz="40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parda</a:t>
            </a:r>
            <a:r>
              <a:rPr lang="en-US" sz="40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40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b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unga</a:t>
            </a:r>
            <a:r>
              <a:rPr lang="en-US" sz="40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tovush</a:t>
            </a:r>
            <a:r>
              <a:rPr lang="en-US" sz="40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tushganda</a:t>
            </a:r>
            <a:r>
              <a:rPr lang="en-US" sz="40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tebranadi</a:t>
            </a:r>
            <a:r>
              <a:rPr lang="en-US" sz="40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undan</a:t>
            </a:r>
            <a:r>
              <a:rPr lang="en-US" sz="40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signallar</a:t>
            </a:r>
            <a:r>
              <a:rPr lang="en-US" sz="40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miyaga</a:t>
            </a:r>
            <a:r>
              <a:rPr lang="en-US" sz="40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uzatiladi</a:t>
            </a:r>
            <a:r>
              <a:rPr lang="en-US" sz="40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b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31">
            <a:extLst>
              <a:ext uri="{FF2B5EF4-FFF2-40B4-BE49-F238E27FC236}">
                <a16:creationId xmlns:a16="http://schemas.microsoft.com/office/drawing/2014/main" id="{1EA0C411-9CC6-41D8-ACD8-F847A227BF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006" y="3000782"/>
            <a:ext cx="5136210" cy="31787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Obraz 12" descr="ucho1.jpg">
            <a:extLst>
              <a:ext uri="{FF2B5EF4-FFF2-40B4-BE49-F238E27FC236}">
                <a16:creationId xmlns:a16="http://schemas.microsoft.com/office/drawing/2014/main" id="{172998D2-AD18-48D6-B1C5-F04AC9FAD57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733786" y="3000782"/>
            <a:ext cx="3876012" cy="30529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80141412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2"/>
            <a:ext cx="12192000" cy="87015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TOVUSH QABUL QILGICH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92637F0E-55E5-4A48-BB84-DBFD7EEA47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6755" y="1106131"/>
            <a:ext cx="11211233" cy="1570186"/>
          </a:xfrm>
        </p:spPr>
        <p:txBody>
          <a:bodyPr>
            <a:noAutofit/>
          </a:bodyPr>
          <a:lstStyle/>
          <a:p>
            <a:pPr algn="ctr"/>
            <a:r>
              <a:rPr lang="en-US" sz="4400" b="0" dirty="0" err="1">
                <a:solidFill>
                  <a:schemeClr val="tx1"/>
                </a:solidFill>
              </a:rPr>
              <a:t>Odamlar</a:t>
            </a:r>
            <a:r>
              <a:rPr lang="en-US" sz="4400" b="0" dirty="0">
                <a:solidFill>
                  <a:schemeClr val="tx1"/>
                </a:solidFill>
              </a:rPr>
              <a:t> </a:t>
            </a:r>
            <a:r>
              <a:rPr lang="en-US" sz="4400" b="0" dirty="0" err="1">
                <a:solidFill>
                  <a:schemeClr val="tx1"/>
                </a:solidFill>
              </a:rPr>
              <a:t>quloqlarining</a:t>
            </a:r>
            <a:r>
              <a:rPr lang="en-US" sz="4400" b="0" dirty="0">
                <a:solidFill>
                  <a:schemeClr val="tx1"/>
                </a:solidFill>
              </a:rPr>
              <a:t> </a:t>
            </a:r>
            <a:r>
              <a:rPr lang="en-US" sz="4400" b="0" dirty="0" err="1">
                <a:solidFill>
                  <a:schemeClr val="tx1"/>
                </a:solidFill>
              </a:rPr>
              <a:t>sezgirligi</a:t>
            </a:r>
            <a:r>
              <a:rPr lang="en-US" sz="4400" b="0" dirty="0">
                <a:solidFill>
                  <a:schemeClr val="tx1"/>
                </a:solidFill>
              </a:rPr>
              <a:t> </a:t>
            </a:r>
            <a:r>
              <a:rPr lang="en-US" sz="4400" b="0" dirty="0" err="1">
                <a:solidFill>
                  <a:schemeClr val="tx1"/>
                </a:solidFill>
              </a:rPr>
              <a:t>turlicha</a:t>
            </a:r>
            <a:r>
              <a:rPr lang="en-US" sz="4400" b="0" dirty="0">
                <a:solidFill>
                  <a:schemeClr val="tx1"/>
                </a:solidFill>
              </a:rPr>
              <a:t> </a:t>
            </a:r>
            <a:r>
              <a:rPr lang="en-US" sz="4400" b="0" dirty="0" err="1">
                <a:solidFill>
                  <a:schemeClr val="tx1"/>
                </a:solidFill>
              </a:rPr>
              <a:t>bo‘ladi</a:t>
            </a:r>
            <a:r>
              <a:rPr lang="en-US" sz="4400" b="0" dirty="0">
                <a:solidFill>
                  <a:schemeClr val="tx1"/>
                </a:solidFill>
              </a:rPr>
              <a:t>.</a:t>
            </a:r>
            <a:endParaRPr lang="ru-RU" sz="4400" b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Obraz 7" descr="loc1.jpg">
            <a:extLst>
              <a:ext uri="{FF2B5EF4-FFF2-40B4-BE49-F238E27FC236}">
                <a16:creationId xmlns:a16="http://schemas.microsoft.com/office/drawing/2014/main" id="{25DFB8BA-ED34-4E56-A97E-61D0BADD16D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17572" y="3627073"/>
            <a:ext cx="9632809" cy="28330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6823019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2"/>
            <a:ext cx="12192000" cy="107121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Tovush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nima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u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yuzaga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keladi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41">
            <a:extLst>
              <a:ext uri="{FF2B5EF4-FFF2-40B4-BE49-F238E27FC236}">
                <a16:creationId xmlns:a16="http://schemas.microsoft.com/office/drawing/2014/main" id="{74BDC9B9-43F9-4EA7-A851-20BBDC3D5D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3868" y="4133928"/>
            <a:ext cx="3014583" cy="21886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45" descr="http://www.classicmusic.uz/photos/dutor2.jpg">
            <a:extLst>
              <a:ext uri="{FF2B5EF4-FFF2-40B4-BE49-F238E27FC236}">
                <a16:creationId xmlns:a16="http://schemas.microsoft.com/office/drawing/2014/main" id="{BEA41EC0-4A4B-49F0-83D6-4270D2C083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3235" y="1454548"/>
            <a:ext cx="2500695" cy="2217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43">
            <a:extLst>
              <a:ext uri="{FF2B5EF4-FFF2-40B4-BE49-F238E27FC236}">
                <a16:creationId xmlns:a16="http://schemas.microsoft.com/office/drawing/2014/main" id="{D5EB14DA-0A4C-4994-9C18-2B30C8BE7A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5455" y="1454548"/>
            <a:ext cx="2989247" cy="23354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19" descr="E624RECASG1AWZCAUDNR7HCA1TWVZYCAKZ84CTCA2DJ8THCAU6T0GWCACAHI53CA06NU32CANKNX3ZCAE08WLWCAGJZ7JSCA3LPOUGCAV6LOGECAPPMM6BCAD57R6MCAVGMJ9GCATVPFBYCA2PZH2YCALS4GBW">
            <a:extLst>
              <a:ext uri="{FF2B5EF4-FFF2-40B4-BE49-F238E27FC236}">
                <a16:creationId xmlns:a16="http://schemas.microsoft.com/office/drawing/2014/main" id="{3A78ED5A-9D3B-4560-B568-C4D8673EC6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8484" y="4133928"/>
            <a:ext cx="2643187" cy="22032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5">
            <a:extLst>
              <a:ext uri="{FF2B5EF4-FFF2-40B4-BE49-F238E27FC236}">
                <a16:creationId xmlns:a16="http://schemas.microsoft.com/office/drawing/2014/main" id="{99967DEB-9E5E-49E1-89A1-9602F2F7BA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lum contrast="-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9204" y="1512748"/>
            <a:ext cx="2989247" cy="21886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11">
            <a:hlinkClick r:id="rId7" action="ppaction://hlinkfile"/>
            <a:extLst>
              <a:ext uri="{FF2B5EF4-FFF2-40B4-BE49-F238E27FC236}">
                <a16:creationId xmlns:a16="http://schemas.microsoft.com/office/drawing/2014/main" id="{897FE9F6-79D5-4968-B8ED-9B8AEFE386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lum brigh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30" t="27560" r="60123" b="38954"/>
          <a:stretch>
            <a:fillRect/>
          </a:stretch>
        </p:blipFill>
        <p:spPr bwMode="auto">
          <a:xfrm>
            <a:off x="8243234" y="4133928"/>
            <a:ext cx="2500695" cy="22032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5440082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2"/>
            <a:ext cx="12192000" cy="87015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TOVUSH QABUL QILGICH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Объект 2">
            <a:extLst>
              <a:ext uri="{FF2B5EF4-FFF2-40B4-BE49-F238E27FC236}">
                <a16:creationId xmlns:a16="http://schemas.microsoft.com/office/drawing/2014/main" id="{5DD55BB4-C404-4126-9C68-96B9DD0A3D43}"/>
              </a:ext>
            </a:extLst>
          </p:cNvPr>
          <p:cNvSpPr txBox="1">
            <a:spLocks/>
          </p:cNvSpPr>
          <p:nvPr/>
        </p:nvSpPr>
        <p:spPr>
          <a:xfrm>
            <a:off x="51823" y="884941"/>
            <a:ext cx="11562753" cy="167735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Xuddi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shunday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hayvonlarning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tovush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eshitish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chastota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diapazoni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turlicha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Picture 9" descr="i?id=4291305&amp;tov=6">
            <a:extLst>
              <a:ext uri="{FF2B5EF4-FFF2-40B4-BE49-F238E27FC236}">
                <a16:creationId xmlns:a16="http://schemas.microsoft.com/office/drawing/2014/main" id="{AD4DBBFD-C6DA-406A-B7AA-68255A53AA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77424" y="2217109"/>
            <a:ext cx="3594689" cy="2423782"/>
          </a:xfrm>
          <a:prstGeom prst="rect">
            <a:avLst/>
          </a:prstGeom>
          <a:noFill/>
        </p:spPr>
      </p:pic>
      <p:pic>
        <p:nvPicPr>
          <p:cNvPr id="11" name="Picture 33">
            <a:hlinkClick r:id="rId3"/>
            <a:extLst>
              <a:ext uri="{FF2B5EF4-FFF2-40B4-BE49-F238E27FC236}">
                <a16:creationId xmlns:a16="http://schemas.microsoft.com/office/drawing/2014/main" id="{463B59F4-9C5F-42A6-96D9-91903D4C91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4475" y="2242835"/>
            <a:ext cx="4080746" cy="24444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033">
            <a:hlinkClick r:id="rId5"/>
            <a:extLst>
              <a:ext uri="{FF2B5EF4-FFF2-40B4-BE49-F238E27FC236}">
                <a16:creationId xmlns:a16="http://schemas.microsoft.com/office/drawing/2014/main" id="{54DE589B-96A3-43E6-BC24-B0F3E87FF4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33769" y="2242835"/>
            <a:ext cx="3706408" cy="22709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039">
            <a:hlinkClick r:id="rId7"/>
            <a:extLst>
              <a:ext uri="{FF2B5EF4-FFF2-40B4-BE49-F238E27FC236}">
                <a16:creationId xmlns:a16="http://schemas.microsoft.com/office/drawing/2014/main" id="{8E080622-E194-40D5-B0B6-E19737EA58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2465" y="4730270"/>
            <a:ext cx="3594688" cy="20379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6" descr="i?id=7284000&amp;tov=2">
            <a:extLst>
              <a:ext uri="{FF2B5EF4-FFF2-40B4-BE49-F238E27FC236}">
                <a16:creationId xmlns:a16="http://schemas.microsoft.com/office/drawing/2014/main" id="{45D7C24D-0898-4D95-A5BE-BF1A5BA45F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753"/>
          <a:stretch>
            <a:fillRect/>
          </a:stretch>
        </p:blipFill>
        <p:spPr>
          <a:xfrm>
            <a:off x="5981390" y="4730270"/>
            <a:ext cx="3384542" cy="209685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77257584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2"/>
            <a:ext cx="12192000" cy="87015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MIKROFON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Заголовок 1">
            <a:extLst>
              <a:ext uri="{FF2B5EF4-FFF2-40B4-BE49-F238E27FC236}">
                <a16:creationId xmlns:a16="http://schemas.microsoft.com/office/drawing/2014/main" id="{68752676-34BB-43C7-8E82-769CB98A59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8151" y="1021225"/>
            <a:ext cx="11535697" cy="2866330"/>
          </a:xfrm>
        </p:spPr>
        <p:txBody>
          <a:bodyPr>
            <a:normAutofit/>
          </a:bodyPr>
          <a:lstStyle/>
          <a:p>
            <a:pPr algn="just"/>
            <a:r>
              <a:rPr lang="en-US" sz="40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4000" b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Tovushni</a:t>
            </a:r>
            <a:r>
              <a:rPr lang="en-US" sz="40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qabul</a:t>
            </a:r>
            <a:r>
              <a:rPr lang="en-US" sz="40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qilish</a:t>
            </a:r>
            <a:r>
              <a:rPr lang="en-US" sz="40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0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maxsus</a:t>
            </a:r>
            <a:r>
              <a:rPr lang="en-US" sz="40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mikrofonlar</a:t>
            </a:r>
            <a:r>
              <a:rPr lang="en-US" sz="40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yaratilgan</a:t>
            </a:r>
            <a:r>
              <a:rPr lang="en-US" sz="40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4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Mikrofon</a:t>
            </a:r>
            <a:r>
              <a:rPr lang="en-US" sz="4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4000" b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so‘zi</a:t>
            </a:r>
            <a:r>
              <a:rPr lang="en-US" sz="40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yunoncha</a:t>
            </a:r>
            <a:r>
              <a:rPr lang="en-US" sz="40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br>
              <a:rPr lang="en-US" sz="40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4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mikros</a:t>
            </a:r>
            <a:r>
              <a:rPr lang="en-US" sz="4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4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kichik</a:t>
            </a:r>
            <a:r>
              <a:rPr lang="en-US" sz="4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phone- </a:t>
            </a:r>
            <a:r>
              <a:rPr lang="en-US" sz="4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tovush</a:t>
            </a:r>
            <a:r>
              <a:rPr lang="en-US" sz="4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so‘zlaridan</a:t>
            </a:r>
            <a:r>
              <a:rPr lang="en-US" sz="40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olingan</a:t>
            </a:r>
            <a:r>
              <a:rPr lang="en-US" sz="40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Picture 51">
            <a:extLst>
              <a:ext uri="{FF2B5EF4-FFF2-40B4-BE49-F238E27FC236}">
                <a16:creationId xmlns:a16="http://schemas.microsoft.com/office/drawing/2014/main" id="{2597AE54-111C-4EC5-A68B-16B566584A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0565" y="3253376"/>
            <a:ext cx="3569496" cy="33833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3544216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2"/>
            <a:ext cx="12192000" cy="87015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MIKROFON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Заголовок 1">
            <a:extLst>
              <a:ext uri="{FF2B5EF4-FFF2-40B4-BE49-F238E27FC236}">
                <a16:creationId xmlns:a16="http://schemas.microsoft.com/office/drawing/2014/main" id="{68752676-34BB-43C7-8E82-769CB98A59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6423" y="1035973"/>
            <a:ext cx="11485306" cy="2866330"/>
          </a:xfrm>
        </p:spPr>
        <p:txBody>
          <a:bodyPr>
            <a:normAutofit/>
          </a:bodyPr>
          <a:lstStyle/>
          <a:p>
            <a:pPr algn="ctr"/>
            <a:r>
              <a:rPr lang="en-US" sz="40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4000" b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Mikrofonda</a:t>
            </a:r>
            <a:r>
              <a:rPr lang="en-US" sz="40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tovush</a:t>
            </a:r>
            <a:r>
              <a:rPr lang="en-US" sz="40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tebranishlari</a:t>
            </a:r>
            <a:r>
              <a:rPr lang="en-US" sz="40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elektr</a:t>
            </a:r>
            <a:r>
              <a:rPr lang="en-US" sz="40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tebranishlariga</a:t>
            </a:r>
            <a:r>
              <a:rPr lang="en-US" sz="40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aylantiriladi</a:t>
            </a:r>
            <a:r>
              <a:rPr lang="en-US" sz="40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b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so‘ngra</a:t>
            </a:r>
            <a:r>
              <a:rPr lang="en-US" sz="40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maxsus</a:t>
            </a:r>
            <a:r>
              <a:rPr lang="en-US" sz="40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kuchaytirgichlarda</a:t>
            </a:r>
            <a:r>
              <a:rPr lang="en-US" sz="40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kuchaytiriladi</a:t>
            </a:r>
            <a:r>
              <a:rPr lang="en-US" sz="40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br>
              <a:rPr lang="ru-RU" sz="40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4000" b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Picture 51">
            <a:extLst>
              <a:ext uri="{FF2B5EF4-FFF2-40B4-BE49-F238E27FC236}">
                <a16:creationId xmlns:a16="http://schemas.microsoft.com/office/drawing/2014/main" id="{2597AE54-111C-4EC5-A68B-16B566584A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7164" y="3046898"/>
            <a:ext cx="3569496" cy="33833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Объект 5" descr="infrasunete.jpg">
            <a:extLst>
              <a:ext uri="{FF2B5EF4-FFF2-40B4-BE49-F238E27FC236}">
                <a16:creationId xmlns:a16="http://schemas.microsoft.com/office/drawing/2014/main" id="{45C0E612-5F03-49DA-BF9A-DD10DD92CA89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5210964" y="3783407"/>
            <a:ext cx="3770803" cy="25041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985148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855406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861C33E-62E9-428D-8457-B5629F020F12}"/>
              </a:ext>
            </a:extLst>
          </p:cNvPr>
          <p:cNvSpPr txBox="1"/>
          <p:nvPr/>
        </p:nvSpPr>
        <p:spPr>
          <a:xfrm>
            <a:off x="181558" y="1217905"/>
            <a:ext cx="1161715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eaLnBrk="1" hangingPunct="1">
              <a:defRPr/>
            </a:pP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Darslikdan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oxirida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savollarga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 eaLnBrk="1" hangingPunct="1">
              <a:defRPr/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Karnay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surnaylarda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ovoz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qilinishi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haqida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o‘ylab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ko‘ring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4" name="Picture 16" descr="lucianoplaymusic">
            <a:extLst>
              <a:ext uri="{FF2B5EF4-FFF2-40B4-BE49-F238E27FC236}">
                <a16:creationId xmlns:a16="http://schemas.microsoft.com/office/drawing/2014/main" id="{F6365FC6-776E-417D-B4D0-CE9A2E5037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4462" y="3934683"/>
            <a:ext cx="5060018" cy="3085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292311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2"/>
            <a:ext cx="12192000" cy="87015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TURLI TOVUSHLAR</a:t>
            </a:r>
            <a:endParaRPr lang="ru-RU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2" descr="http://www.zoonoz.ru/shym_v_golove.jpg">
            <a:extLst>
              <a:ext uri="{FF2B5EF4-FFF2-40B4-BE49-F238E27FC236}">
                <a16:creationId xmlns:a16="http://schemas.microsoft.com/office/drawing/2014/main" id="{8DDEE50F-5C27-44E8-A58A-927BF8EECC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693681" y="4149080"/>
            <a:ext cx="3852644" cy="2520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9">
            <a:extLst>
              <a:ext uri="{FF2B5EF4-FFF2-40B4-BE49-F238E27FC236}">
                <a16:creationId xmlns:a16="http://schemas.microsoft.com/office/drawing/2014/main" id="{2F3BDC53-303B-41A3-85B6-C5247F10D1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729965" y="1069855"/>
            <a:ext cx="3852645" cy="2879526"/>
          </a:xfrm>
          <a:prstGeom prst="rect">
            <a:avLst/>
          </a:prstGeom>
        </p:spPr>
      </p:pic>
      <p:pic>
        <p:nvPicPr>
          <p:cNvPr id="10" name="Picture 15" descr="FLY7">
            <a:extLst>
              <a:ext uri="{FF2B5EF4-FFF2-40B4-BE49-F238E27FC236}">
                <a16:creationId xmlns:a16="http://schemas.microsoft.com/office/drawing/2014/main" id="{4D69435F-4456-4146-8533-C032D960F7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176556" y="1069855"/>
            <a:ext cx="3852643" cy="2879526"/>
          </a:xfrm>
          <a:prstGeom prst="rect">
            <a:avLst/>
          </a:prstGeom>
        </p:spPr>
      </p:pic>
      <p:pic>
        <p:nvPicPr>
          <p:cNvPr id="11" name="Obraz 16" descr="tn_woda%201.jpg">
            <a:extLst>
              <a:ext uri="{FF2B5EF4-FFF2-40B4-BE49-F238E27FC236}">
                <a16:creationId xmlns:a16="http://schemas.microsoft.com/office/drawing/2014/main" id="{ADEB36E1-7632-4BD2-B8EB-B1D600D93C09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176555" y="4149080"/>
            <a:ext cx="3852643" cy="2520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56161045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2"/>
            <a:ext cx="12192000" cy="87015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TAJRIBA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EB63F6C-BC40-41AF-A416-DE177007FB71}"/>
              </a:ext>
            </a:extLst>
          </p:cNvPr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53376" y="1150374"/>
            <a:ext cx="6439902" cy="22786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23" descr="00000001.png">
            <a:extLst>
              <a:ext uri="{FF2B5EF4-FFF2-40B4-BE49-F238E27FC236}">
                <a16:creationId xmlns:a16="http://schemas.microsoft.com/office/drawing/2014/main" id="{31DABCB9-3559-4455-9F9D-6E57B1E172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5217" y="3922358"/>
            <a:ext cx="2995240" cy="24063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6126132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2"/>
            <a:ext cx="12192000" cy="87015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 A M A L A K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BDF372C-A8DC-4F02-A594-0B43D5ECBF3C}"/>
              </a:ext>
            </a:extLst>
          </p:cNvPr>
          <p:cNvSpPr txBox="1"/>
          <p:nvPr/>
        </p:nvSpPr>
        <p:spPr>
          <a:xfrm>
            <a:off x="428598" y="951592"/>
            <a:ext cx="11334803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Tovush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chiqaruvchi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barcha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manbalarda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nimadir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tebranadi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9">
            <a:extLst>
              <a:ext uri="{FF2B5EF4-FFF2-40B4-BE49-F238E27FC236}">
                <a16:creationId xmlns:a16="http://schemas.microsoft.com/office/drawing/2014/main" id="{791B4FDD-0711-4914-8C64-1583F179D5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95637" y="2598117"/>
            <a:ext cx="6590067" cy="4040134"/>
          </a:xfrm>
          <a:prstGeom prst="rect">
            <a:avLst/>
          </a:prstGeom>
        </p:spPr>
      </p:pic>
      <p:pic>
        <p:nvPicPr>
          <p:cNvPr id="8" name="Picture 2" descr="ÐÐ°ÑÑÐ¸Ð½ÐºÐ¸ Ð¿Ð¾ Ð·Ð°Ð¿ÑÐ¾ÑÑ Ð²Ð¾ÑÐºÐ»Ð¸ÑÐ°ÑÐµÐ»ÑÐ½ÑÐ¹ Ð·Ð½Ð°Ðº">
            <a:extLst>
              <a:ext uri="{FF2B5EF4-FFF2-40B4-BE49-F238E27FC236}">
                <a16:creationId xmlns:a16="http://schemas.microsoft.com/office/drawing/2014/main" id="{6EA06F1E-2A9A-45A7-9F7F-FB6D249845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72026" y="1765072"/>
            <a:ext cx="2735654" cy="24964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2140262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1323439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TEBRANMA HARAKAT NIMA?</a:t>
            </a:r>
            <a:b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U QANDAY RO‘Y BERADI?</a:t>
            </a:r>
            <a:b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1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5" descr="54">
            <a:extLst>
              <a:ext uri="{FF2B5EF4-FFF2-40B4-BE49-F238E27FC236}">
                <a16:creationId xmlns:a16="http://schemas.microsoft.com/office/drawing/2014/main" id="{B0863256-969C-4E1B-8CBD-83236CC17914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710" y="2294352"/>
            <a:ext cx="6371303" cy="38102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7">
            <a:extLst>
              <a:ext uri="{FF2B5EF4-FFF2-40B4-BE49-F238E27FC236}">
                <a16:creationId xmlns:a16="http://schemas.microsoft.com/office/drawing/2014/main" id="{3328588B-BE82-43F2-BBA0-EBF54CC124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27" t="35439" r="67513" b="29123"/>
          <a:stretch>
            <a:fillRect/>
          </a:stretch>
        </p:blipFill>
        <p:spPr bwMode="auto">
          <a:xfrm>
            <a:off x="7241149" y="2117372"/>
            <a:ext cx="3662253" cy="38102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7112207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2"/>
            <a:ext cx="12192000" cy="87015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TEBRANMA HARAKAT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BDF372C-A8DC-4F02-A594-0B43D5ECBF3C}"/>
              </a:ext>
            </a:extLst>
          </p:cNvPr>
          <p:cNvSpPr txBox="1"/>
          <p:nvPr/>
        </p:nvSpPr>
        <p:spPr>
          <a:xfrm>
            <a:off x="428598" y="870156"/>
            <a:ext cx="11334803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Har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takrorlanuvchi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harakatga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b="1" u="sng" dirty="0" err="1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tebranma</a:t>
            </a:r>
            <a:r>
              <a:rPr lang="en-US" sz="4000" b="1" u="sng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harakat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deb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ataladi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2" descr="http://music-4life.ru/wp-content/uploads/2012/06/zvuk.jpg">
            <a:extLst>
              <a:ext uri="{FF2B5EF4-FFF2-40B4-BE49-F238E27FC236}">
                <a16:creationId xmlns:a16="http://schemas.microsoft.com/office/drawing/2014/main" id="{3FC32AC0-211E-45A5-A7AE-D02658C452E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/>
          <a:srcRect t="19551" b="26018"/>
          <a:stretch/>
        </p:blipFill>
        <p:spPr bwMode="auto">
          <a:xfrm>
            <a:off x="1261119" y="2597079"/>
            <a:ext cx="4834880" cy="38884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Объект 5" descr="infrasunete.jpg">
            <a:extLst>
              <a:ext uri="{FF2B5EF4-FFF2-40B4-BE49-F238E27FC236}">
                <a16:creationId xmlns:a16="http://schemas.microsoft.com/office/drawing/2014/main" id="{7C13AC20-C3FB-4EAD-B1DC-21E76BDE006D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6497813" y="2560208"/>
            <a:ext cx="2796772" cy="1857335"/>
          </a:xfrm>
          <a:prstGeom prst="rect">
            <a:avLst/>
          </a:prstGeom>
        </p:spPr>
      </p:pic>
      <p:pic>
        <p:nvPicPr>
          <p:cNvPr id="10" name="Рисунок 9" descr="0011-013-Priemniki-zvukovykh-voln.jpg">
            <a:extLst>
              <a:ext uri="{FF2B5EF4-FFF2-40B4-BE49-F238E27FC236}">
                <a16:creationId xmlns:a16="http://schemas.microsoft.com/office/drawing/2014/main" id="{21703799-F59E-4330-9DD2-86CEE9D09AA4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497813" y="4642400"/>
            <a:ext cx="2796772" cy="1857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099884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2"/>
            <a:ext cx="12192000" cy="87015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TEBRANISHLAR CHASTOTASI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BDF372C-A8DC-4F02-A594-0B43D5ECBF3C}"/>
              </a:ext>
            </a:extLst>
          </p:cNvPr>
          <p:cNvSpPr txBox="1"/>
          <p:nvPr/>
        </p:nvSpPr>
        <p:spPr>
          <a:xfrm>
            <a:off x="428598" y="870156"/>
            <a:ext cx="11334803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Vaqt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birligi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davomidagi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tebranishlar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soniga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u="sng" dirty="0" err="1">
                <a:latin typeface="Arial" panose="020B0604020202020204" pitchFamily="34" charset="0"/>
                <a:cs typeface="Arial" panose="020B0604020202020204" pitchFamily="34" charset="0"/>
              </a:rPr>
              <a:t>tebranishlar</a:t>
            </a:r>
            <a:r>
              <a:rPr lang="en-US" sz="4400" b="1" u="sng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u="sng" dirty="0" err="1">
                <a:latin typeface="Arial" panose="020B0604020202020204" pitchFamily="34" charset="0"/>
                <a:cs typeface="Arial" panose="020B0604020202020204" pitchFamily="34" charset="0"/>
              </a:rPr>
              <a:t>chastotasi</a:t>
            </a:r>
            <a:r>
              <a:rPr lang="en-US" sz="4400" b="1" u="sng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deb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ataladi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Объект 2">
                <a:extLst>
                  <a:ext uri="{FF2B5EF4-FFF2-40B4-BE49-F238E27FC236}">
                    <a16:creationId xmlns:a16="http://schemas.microsoft.com/office/drawing/2014/main" id="{A56B98D8-B0C6-4E2A-B5A3-2A4319BE925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943897" y="2633443"/>
                <a:ext cx="9483212" cy="3354401"/>
              </a:xfrm>
              <a:prstGeom prst="rect">
                <a:avLst/>
              </a:prstGeom>
            </p:spPr>
            <p:txBody>
              <a:bodyPr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buFont typeface="Arial" panose="020B0604020202020204" pitchFamily="34" charset="0"/>
                  <a:buNone/>
                </a:pPr>
                <a:r>
                  <a:rPr lang="ru-RU" sz="4800" dirty="0">
                    <a:solidFill>
                      <a:schemeClr val="accent2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𝓥</a:t>
                </a:r>
                <a:r>
                  <a:rPr lang="en-US" sz="4800" dirty="0">
                    <a:solidFill>
                      <a:schemeClr val="accent2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– </a:t>
                </a:r>
                <a:r>
                  <a:rPr lang="en-US" sz="4800" dirty="0" err="1">
                    <a:solidFill>
                      <a:schemeClr val="accent2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chastota</a:t>
                </a:r>
                <a:r>
                  <a:rPr lang="en-US" sz="4800" dirty="0">
                    <a:solidFill>
                      <a:schemeClr val="accent2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dirty="0" err="1">
                    <a:solidFill>
                      <a:schemeClr val="accent2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belgisi</a:t>
                </a:r>
                <a:endParaRPr lang="en-US" sz="4800" dirty="0">
                  <a:solidFill>
                    <a:schemeClr val="accent2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ctr">
                  <a:buFont typeface="Arial" panose="020B0604020202020204" pitchFamily="34" charset="0"/>
                  <a:buNone/>
                </a:pPr>
                <a:r>
                  <a:rPr lang="en-US" sz="4800" dirty="0" err="1">
                    <a:solidFill>
                      <a:schemeClr val="accent2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Birligi</a:t>
                </a:r>
                <a:r>
                  <a:rPr lang="en-US" sz="4800" dirty="0">
                    <a:solidFill>
                      <a:schemeClr val="accent2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– 1 Hz (Gers)</a:t>
                </a:r>
              </a:p>
              <a:p>
                <a:pPr marL="0" indent="0" algn="ctr">
                  <a:buFont typeface="Arial" panose="020B0604020202020204" pitchFamily="34" charset="0"/>
                  <a:buNone/>
                </a:pPr>
                <a:r>
                  <a:rPr lang="en-US" sz="4800" dirty="0">
                    <a:solidFill>
                      <a:schemeClr val="accent2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   </a:t>
                </a:r>
                <a:r>
                  <a:rPr lang="ru-RU" sz="4800" dirty="0">
                    <a:solidFill>
                      <a:schemeClr val="accent2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𝓥 </a:t>
                </a:r>
                <a14:m>
                  <m:oMath xmlns:m="http://schemas.openxmlformats.org/officeDocument/2006/math">
                    <m:r>
                      <a:rPr lang="en-US" sz="4800" smtClean="0">
                        <a:solidFill>
                          <a:schemeClr val="accent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ru-RU" sz="4800" b="1" i="1" smtClean="0">
                            <a:solidFill>
                              <a:schemeClr val="accent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800" b="1" i="1" smtClean="0">
                            <a:solidFill>
                              <a:schemeClr val="accent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𝑵</m:t>
                        </m:r>
                      </m:num>
                      <m:den>
                        <m:r>
                          <a:rPr lang="en-US" sz="4800" b="1" i="1" smtClean="0">
                            <a:solidFill>
                              <a:schemeClr val="accent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𝒕</m:t>
                        </m:r>
                      </m:den>
                    </m:f>
                  </m:oMath>
                </a14:m>
                <a:r>
                  <a:rPr lang="en-US" sz="4800" b="1" dirty="0">
                    <a:solidFill>
                      <a:schemeClr val="accent2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:endParaRPr lang="ru-RU" sz="4800" b="1" dirty="0">
                  <a:solidFill>
                    <a:schemeClr val="accent2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1" name="Объект 2">
                <a:extLst>
                  <a:ext uri="{FF2B5EF4-FFF2-40B4-BE49-F238E27FC236}">
                    <a16:creationId xmlns:a16="http://schemas.microsoft.com/office/drawing/2014/main" id="{A56B98D8-B0C6-4E2A-B5A3-2A4319BE925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3897" y="2633443"/>
                <a:ext cx="9483212" cy="3354401"/>
              </a:xfrm>
              <a:prstGeom prst="rect">
                <a:avLst/>
              </a:prstGeom>
              <a:blipFill>
                <a:blip r:embed="rId2"/>
                <a:stretch>
                  <a:fillRect t="-654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2677947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2"/>
            <a:ext cx="12192000" cy="87015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TEBRANISHLAR CHASTOTASI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BDF372C-A8DC-4F02-A594-0B43D5ECBF3C}"/>
              </a:ext>
            </a:extLst>
          </p:cNvPr>
          <p:cNvSpPr txBox="1"/>
          <p:nvPr/>
        </p:nvSpPr>
        <p:spPr>
          <a:xfrm>
            <a:off x="353961" y="1010470"/>
            <a:ext cx="11484078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Inson</a:t>
            </a:r>
            <a:r>
              <a:rPr lang="en-US" sz="4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qulog‘i</a:t>
            </a:r>
            <a:r>
              <a:rPr lang="en-US" sz="4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16  Hz </a:t>
            </a:r>
            <a:r>
              <a:rPr lang="en-US" sz="4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 </a:t>
            </a:r>
            <a:r>
              <a:rPr lang="en-US" sz="44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20 000 Hz </a:t>
            </a:r>
            <a:r>
              <a:rPr lang="en-US" sz="4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gacha</a:t>
            </a:r>
            <a:r>
              <a:rPr lang="en-US" sz="4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4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tovushlarni</a:t>
            </a:r>
            <a:r>
              <a:rPr lang="en-US" sz="4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eshitadi</a:t>
            </a:r>
            <a:r>
              <a:rPr lang="en-US" sz="4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 descr="mexican_band-guitar2">
            <a:extLst>
              <a:ext uri="{FF2B5EF4-FFF2-40B4-BE49-F238E27FC236}">
                <a16:creationId xmlns:a16="http://schemas.microsoft.com/office/drawing/2014/main" id="{D4BA79AC-586D-4912-9FE3-AC31944E3A6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9467" y="4603159"/>
            <a:ext cx="2088232" cy="17185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5" descr="mexican_band-maracas">
            <a:extLst>
              <a:ext uri="{FF2B5EF4-FFF2-40B4-BE49-F238E27FC236}">
                <a16:creationId xmlns:a16="http://schemas.microsoft.com/office/drawing/2014/main" id="{7667CEA3-5015-4BE0-9CE9-281EE2653B13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79799" y="4596559"/>
            <a:ext cx="2088232" cy="19550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14" descr="226">
            <a:extLst>
              <a:ext uri="{FF2B5EF4-FFF2-40B4-BE49-F238E27FC236}">
                <a16:creationId xmlns:a16="http://schemas.microsoft.com/office/drawing/2014/main" id="{EC8786E7-C62D-48BE-BE92-211144AE5D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889467" y="2790604"/>
            <a:ext cx="2088232" cy="1626515"/>
          </a:xfrm>
          <a:prstGeom prst="rect">
            <a:avLst/>
          </a:prstGeom>
          <a:noFill/>
        </p:spPr>
      </p:pic>
      <p:pic>
        <p:nvPicPr>
          <p:cNvPr id="10" name="Рисунок 9" descr="2006-07-06_drum_set.jpg">
            <a:extLst>
              <a:ext uri="{FF2B5EF4-FFF2-40B4-BE49-F238E27FC236}">
                <a16:creationId xmlns:a16="http://schemas.microsoft.com/office/drawing/2014/main" id="{54B39CB3-3161-442B-8E70-BDB6F0C9B663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265731" y="2790604"/>
            <a:ext cx="2438723" cy="1626515"/>
          </a:xfrm>
          <a:prstGeom prst="rect">
            <a:avLst/>
          </a:prstGeom>
        </p:spPr>
      </p:pic>
      <p:pic>
        <p:nvPicPr>
          <p:cNvPr id="11" name="Рисунок 10" descr="160.jpg">
            <a:extLst>
              <a:ext uri="{FF2B5EF4-FFF2-40B4-BE49-F238E27FC236}">
                <a16:creationId xmlns:a16="http://schemas.microsoft.com/office/drawing/2014/main" id="{7A88286B-00FC-42D1-A004-F9684CF31D74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265731" y="4714827"/>
            <a:ext cx="2329095" cy="1718516"/>
          </a:xfrm>
          <a:prstGeom prst="rect">
            <a:avLst/>
          </a:prstGeom>
        </p:spPr>
      </p:pic>
      <p:pic>
        <p:nvPicPr>
          <p:cNvPr id="12" name="Picture 15">
            <a:extLst>
              <a:ext uri="{FF2B5EF4-FFF2-40B4-BE49-F238E27FC236}">
                <a16:creationId xmlns:a16="http://schemas.microsoft.com/office/drawing/2014/main" id="{964BEEB4-7C3E-420A-B0B5-AAAD83D9F6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7731" y="2790604"/>
            <a:ext cx="2400300" cy="16265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289079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plate PresentationGo">
  <a:themeElements>
    <a:clrScheme name="PGO2">
      <a:dk1>
        <a:sysClr val="windowText" lastClr="000000"/>
      </a:dk1>
      <a:lt1>
        <a:sysClr val="window" lastClr="FFFFFF"/>
      </a:lt1>
      <a:dk2>
        <a:srgbClr val="063951"/>
      </a:dk2>
      <a:lt2>
        <a:srgbClr val="D3D3D3"/>
      </a:lt2>
      <a:accent1>
        <a:srgbClr val="3A5C84"/>
      </a:accent1>
      <a:accent2>
        <a:srgbClr val="F7931F"/>
      </a:accent2>
      <a:accent3>
        <a:srgbClr val="4CC1EF"/>
      </a:accent3>
      <a:accent4>
        <a:srgbClr val="FFCC4C"/>
      </a:accent4>
      <a:accent5>
        <a:srgbClr val="C13018"/>
      </a:accent5>
      <a:accent6>
        <a:srgbClr val="A2B969"/>
      </a:accent6>
      <a:hlink>
        <a:srgbClr val="6C2B43"/>
      </a:hlink>
      <a:folHlink>
        <a:srgbClr val="6C2B43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Template PresentationGo">
  <a:themeElements>
    <a:clrScheme name="PGO">
      <a:dk1>
        <a:sysClr val="windowText" lastClr="000000"/>
      </a:dk1>
      <a:lt1>
        <a:sysClr val="window" lastClr="FFFFFF"/>
      </a:lt1>
      <a:dk2>
        <a:srgbClr val="063951"/>
      </a:dk2>
      <a:lt2>
        <a:srgbClr val="F0EEEF"/>
      </a:lt2>
      <a:accent1>
        <a:srgbClr val="00B09B"/>
      </a:accent1>
      <a:accent2>
        <a:srgbClr val="F36F13"/>
      </a:accent2>
      <a:accent3>
        <a:srgbClr val="0D95BC"/>
      </a:accent3>
      <a:accent4>
        <a:srgbClr val="EBCB38"/>
      </a:accent4>
      <a:accent5>
        <a:srgbClr val="C13018"/>
      </a:accent5>
      <a:accent6>
        <a:srgbClr val="A2B969"/>
      </a:accent6>
      <a:hlink>
        <a:srgbClr val="6C2B43"/>
      </a:hlink>
      <a:folHlink>
        <a:srgbClr val="6C2B43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9014</TotalTime>
  <Words>401</Words>
  <Application>Microsoft Office PowerPoint</Application>
  <PresentationFormat>Широкоэкранный</PresentationFormat>
  <Paragraphs>47</Paragraphs>
  <Slides>23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23</vt:i4>
      </vt:variant>
    </vt:vector>
  </HeadingPairs>
  <TitlesOfParts>
    <vt:vector size="33" baseType="lpstr">
      <vt:lpstr>Arial</vt:lpstr>
      <vt:lpstr>Calibri</vt:lpstr>
      <vt:lpstr>Calibri Light</vt:lpstr>
      <vt:lpstr>Cambria Math</vt:lpstr>
      <vt:lpstr>Helvetica</vt:lpstr>
      <vt:lpstr>Open Sans</vt:lpstr>
      <vt:lpstr>Times New Roman</vt:lpstr>
      <vt:lpstr>Тема Office</vt:lpstr>
      <vt:lpstr>Template PresentationGo</vt:lpstr>
      <vt:lpstr>1_Template PresentationGo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Rubob, tor, dutor, tanbur kabi asboblarda tebranuvchi sim ostiga yupqa parda qo‘yiladi.</vt:lpstr>
      <vt:lpstr>Quloq ichida maxsus parda bo‘lib, unga tovush tushganda tebranadi va undan signallar miyaga uzatiladi.</vt:lpstr>
      <vt:lpstr>Odamlar quloqlarining sezgirligi turlicha bo‘ladi.</vt:lpstr>
      <vt:lpstr>Презентация PowerPoint</vt:lpstr>
      <vt:lpstr> Tovushni qabul qilish uchun maxsus mikrofonlar yaratilgan. “Mikrofon” so‘zi yunoncha:  mikros- kichik va phone- tovush so‘zlaridan olingan..</vt:lpstr>
      <vt:lpstr> Mikrofonda tovush tebranishlari elektr tebranishlariga aylantiriladi, so‘ngra maxsus kuchaytirgichlarda kuchaytiriladi. 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Spam va gowtli konserva ortasida boglik bormi?</dc:title>
  <dc:creator>Feruza</dc:creator>
  <cp:lastModifiedBy>Пользователь</cp:lastModifiedBy>
  <cp:revision>771</cp:revision>
  <dcterms:created xsi:type="dcterms:W3CDTF">2020-03-24T02:20:14Z</dcterms:created>
  <dcterms:modified xsi:type="dcterms:W3CDTF">2021-03-24T05:30:11Z</dcterms:modified>
</cp:coreProperties>
</file>