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4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32"/>
  </p:notesMasterIdLst>
  <p:sldIdLst>
    <p:sldId id="270" r:id="rId4"/>
    <p:sldId id="1370" r:id="rId5"/>
    <p:sldId id="1804" r:id="rId6"/>
    <p:sldId id="1771" r:id="rId7"/>
    <p:sldId id="1801" r:id="rId8"/>
    <p:sldId id="1802" r:id="rId9"/>
    <p:sldId id="1800" r:id="rId10"/>
    <p:sldId id="1774" r:id="rId11"/>
    <p:sldId id="1803" r:id="rId12"/>
    <p:sldId id="1731" r:id="rId13"/>
    <p:sldId id="1805" r:id="rId14"/>
    <p:sldId id="1366" r:id="rId15"/>
    <p:sldId id="1806" r:id="rId16"/>
    <p:sldId id="1807" r:id="rId17"/>
    <p:sldId id="1808" r:id="rId18"/>
    <p:sldId id="1809" r:id="rId19"/>
    <p:sldId id="653" r:id="rId20"/>
    <p:sldId id="654" r:id="rId21"/>
    <p:sldId id="1810" r:id="rId22"/>
    <p:sldId id="1811" r:id="rId23"/>
    <p:sldId id="658" r:id="rId24"/>
    <p:sldId id="1812" r:id="rId25"/>
    <p:sldId id="1813" r:id="rId26"/>
    <p:sldId id="660" r:id="rId27"/>
    <p:sldId id="1368" r:id="rId28"/>
    <p:sldId id="1367" r:id="rId29"/>
    <p:sldId id="1814" r:id="rId30"/>
    <p:sldId id="175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100"/>
    <a:srgbClr val="D64646"/>
    <a:srgbClr val="A7E4DC"/>
    <a:srgbClr val="AADBE0"/>
    <a:srgbClr val="70D2C2"/>
    <a:srgbClr val="6C9C90"/>
    <a:srgbClr val="D02023"/>
    <a:srgbClr val="D94D4C"/>
    <a:srgbClr val="D84A49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C2420-0255-4EF2-8CBF-784F7F5399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8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icone-png.com/png/54/53878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icone-png.com/png/54/53878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icone-png.com/png/54/53878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hyperlink" Target="http://search.icq.com/search/selected_img.php?q=&#1050;&#1054;&#1064;&#1050;&#1040;&amp;index=13&amp;img_src=http://images.google.com/images?q=tbn:5whMB_9Ha54-1M:http://kis-pis.ru/d/33345/d/kimrskaja..jpeg&amp;title=kimrskaja..jpeg&amp;width=310&amp;height=271&amp;size=11&amp;url=kis-pis.ru&amp;tbn_width=117&amp;tbn_height=102&amp;url=http://kis-pis.ru/d/33345/d/kimrskaja..jpeg&amp;url_rf=kis-pis.ru&amp;site_url=http%3A%2F%2Flihtar.livejournal.com%2F200658.html&amp;q=&#1050;&#1054;&#1064;&#1050;&#1040;" TargetMode="Externa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79493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15024" y="2099290"/>
            <a:ext cx="7714380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TOVUSH KATTALIKLARI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1" y="1956004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1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" y="161073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mexican_band-guitar2">
            <a:extLst>
              <a:ext uri="{FF2B5EF4-FFF2-40B4-BE49-F238E27FC236}">
                <a16:creationId xmlns:a16="http://schemas.microsoft.com/office/drawing/2014/main" id="{D0CE0B0E-DAF5-43DC-B2F3-562A70D957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 b="6740"/>
          <a:stretch>
            <a:fillRect/>
          </a:stretch>
        </p:blipFill>
        <p:spPr bwMode="auto">
          <a:xfrm>
            <a:off x="9674328" y="1993375"/>
            <a:ext cx="2402542" cy="3241259"/>
          </a:xfrm>
          <a:prstGeom prst="rect">
            <a:avLst/>
          </a:prstGeom>
          <a:noFill/>
          <a:ln w="3175">
            <a:noFill/>
          </a:ln>
          <a:effectLst>
            <a:outerShdw dist="50800" dir="5400000" algn="t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>
            <a:extLst>
              <a:ext uri="{FF2B5EF4-FFF2-40B4-BE49-F238E27FC236}">
                <a16:creationId xmlns:a16="http://schemas.microsoft.com/office/drawing/2014/main" id="{551BC098-BFCC-4459-A37D-D3DCE64C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9" y="4218982"/>
            <a:ext cx="37844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5" descr="http://www.classicmusic.uz/photos/dutor2.jpg">
            <a:extLst>
              <a:ext uri="{FF2B5EF4-FFF2-40B4-BE49-F238E27FC236}">
                <a16:creationId xmlns:a16="http://schemas.microsoft.com/office/drawing/2014/main" id="{063A07D6-2BF0-42AA-BE98-75581DBB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8" y="4181668"/>
            <a:ext cx="3784480" cy="22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QATTIQLIGI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EA29E0F-BE4F-4EF8-9627-EBF85AC6104D}"/>
              </a:ext>
            </a:extLst>
          </p:cNvPr>
          <p:cNvSpPr txBox="1">
            <a:spLocks/>
          </p:cNvSpPr>
          <p:nvPr/>
        </p:nvSpPr>
        <p:spPr>
          <a:xfrm>
            <a:off x="362323" y="988142"/>
            <a:ext cx="11467354" cy="28313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Kamertonning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tegmagan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shoxchasiga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sekingina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rezina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bolg‘a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uraylik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kamerton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tebranishi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uzoqlikka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bolg‘a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ursak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oldingidan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uzoqroqqa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F6CA51-AF38-4BA8-BB6C-77B95FC15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48"/>
          <a:stretch/>
        </p:blipFill>
        <p:spPr>
          <a:xfrm>
            <a:off x="3366396" y="3866470"/>
            <a:ext cx="5674365" cy="28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TEBRANISHLAR AMPLITUDASI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CEA29E0F-BE4F-4EF8-9627-EBF85AC6104D}"/>
              </a:ext>
            </a:extLst>
          </p:cNvPr>
          <p:cNvSpPr txBox="1">
            <a:spLocks/>
          </p:cNvSpPr>
          <p:nvPr/>
        </p:nvSpPr>
        <p:spPr>
          <a:xfrm>
            <a:off x="362323" y="988142"/>
            <a:ext cx="11467354" cy="28313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Kamertonning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tebranishi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chetlashishiga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amplitudasi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Kamerton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amplituda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tebransa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3A826064-622E-427B-A20F-FEFFF6709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3" b="32281"/>
          <a:stretch/>
        </p:blipFill>
        <p:spPr>
          <a:xfrm>
            <a:off x="1944473" y="3819540"/>
            <a:ext cx="6771824" cy="28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6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78D1E-5E4A-434B-B21D-C5BCE766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129" y="176714"/>
            <a:ext cx="8306896" cy="13182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chetlashish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amplitudasi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38D9BAF-65C4-4866-9470-457ED248AA0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20573" b="22917"/>
          <a:stretch/>
        </p:blipFill>
        <p:spPr bwMode="auto">
          <a:xfrm>
            <a:off x="539872" y="2367973"/>
            <a:ext cx="5144563" cy="2933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3C20EFF-26DB-4157-93EC-33EC69729017}"/>
              </a:ext>
            </a:extLst>
          </p:cNvPr>
          <p:cNvCxnSpPr>
            <a:cxnSpLocks/>
          </p:cNvCxnSpPr>
          <p:nvPr/>
        </p:nvCxnSpPr>
        <p:spPr>
          <a:xfrm flipH="1">
            <a:off x="4852219" y="1697759"/>
            <a:ext cx="1873771" cy="1006962"/>
          </a:xfrm>
          <a:prstGeom prst="straightConnector1">
            <a:avLst/>
          </a:prstGeom>
          <a:ln w="76200">
            <a:solidFill>
              <a:srgbClr val="990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2CE4264-0E22-40AA-B421-D1CB6336957A}"/>
              </a:ext>
            </a:extLst>
          </p:cNvPr>
          <p:cNvCxnSpPr>
            <a:cxnSpLocks/>
          </p:cNvCxnSpPr>
          <p:nvPr/>
        </p:nvCxnSpPr>
        <p:spPr>
          <a:xfrm flipH="1" flipV="1">
            <a:off x="1742986" y="4032295"/>
            <a:ext cx="2416059" cy="1939127"/>
          </a:xfrm>
          <a:prstGeom prst="straightConnector1">
            <a:avLst/>
          </a:prstGeom>
          <a:ln w="76200">
            <a:solidFill>
              <a:srgbClr val="990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07503D3-4CB6-47FE-9631-57F85A2A4A47}"/>
              </a:ext>
            </a:extLst>
          </p:cNvPr>
          <p:cNvCxnSpPr>
            <a:cxnSpLocks/>
          </p:cNvCxnSpPr>
          <p:nvPr/>
        </p:nvCxnSpPr>
        <p:spPr>
          <a:xfrm>
            <a:off x="944958" y="3721994"/>
            <a:ext cx="8642865" cy="0"/>
          </a:xfrm>
          <a:prstGeom prst="line">
            <a:avLst/>
          </a:prstGeom>
          <a:ln w="381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47A28BD-9097-4FE0-9DCC-1624F486FC66}"/>
              </a:ext>
            </a:extLst>
          </p:cNvPr>
          <p:cNvSpPr txBox="1">
            <a:spLocks/>
          </p:cNvSpPr>
          <p:nvPr/>
        </p:nvSpPr>
        <p:spPr>
          <a:xfrm>
            <a:off x="3613129" y="5375587"/>
            <a:ext cx="5974694" cy="1191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chetlashish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amplitudasi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QATTIQLIGI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EB89DD8-753C-4426-B8F4-85E8695B1D1A}"/>
              </a:ext>
            </a:extLst>
          </p:cNvPr>
          <p:cNvSpPr txBox="1">
            <a:spLocks/>
          </p:cNvSpPr>
          <p:nvPr/>
        </p:nvSpPr>
        <p:spPr>
          <a:xfrm>
            <a:off x="4376281" y="427705"/>
            <a:ext cx="7638737" cy="31448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1858-yilda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Veter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G.Fexner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tavsiya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628DB139-D28C-4747-A76B-2775289F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1" y="982196"/>
            <a:ext cx="4032448" cy="4127583"/>
          </a:xfrm>
          <a:prstGeom prst="rect">
            <a:avLst/>
          </a:prstGeom>
        </p:spPr>
      </p:pic>
      <p:pic>
        <p:nvPicPr>
          <p:cNvPr id="9" name="Picture 2" descr="http://music-4life.ru/wp-content/uploads/2012/06/zvuk.jpg">
            <a:extLst>
              <a:ext uri="{FF2B5EF4-FFF2-40B4-BE49-F238E27FC236}">
                <a16:creationId xmlns:a16="http://schemas.microsoft.com/office/drawing/2014/main" id="{5758974F-B1BC-4FD7-96D3-BF3AB1665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9551" b="26018"/>
          <a:stretch/>
        </p:blipFill>
        <p:spPr bwMode="auto">
          <a:xfrm>
            <a:off x="4388176" y="3572593"/>
            <a:ext cx="7209054" cy="229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37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ENERGIYASI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F7C3D13-A05D-42BC-B083-A9897770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03" y="855407"/>
            <a:ext cx="10920261" cy="2843197"/>
          </a:xfrm>
        </p:spPr>
        <p:txBody>
          <a:bodyPr>
            <a:noAutofit/>
          </a:bodyPr>
          <a:lstStyle/>
          <a:p>
            <a:pPr indent="449263" algn="ctr"/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kattalikdan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unday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tovushlarni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  <p:pic>
        <p:nvPicPr>
          <p:cNvPr id="11" name="Рисунок 10" descr="загруженное.jpg">
            <a:extLst>
              <a:ext uri="{FF2B5EF4-FFF2-40B4-BE49-F238E27FC236}">
                <a16:creationId xmlns:a16="http://schemas.microsoft.com/office/drawing/2014/main" id="{24498A4E-401B-485E-87B3-57E031DF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364" y="3443748"/>
            <a:ext cx="4018744" cy="298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42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ENERGIYASI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0052DD0-7CE1-4DB7-9BFC-5CFDD69A38B4}"/>
              </a:ext>
            </a:extLst>
          </p:cNvPr>
          <p:cNvSpPr txBox="1">
            <a:spLocks/>
          </p:cNvSpPr>
          <p:nvPr/>
        </p:nvSpPr>
        <p:spPr>
          <a:xfrm>
            <a:off x="530943" y="4165055"/>
            <a:ext cx="10550576" cy="18268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qulog‘ida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og‘riq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sezadi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tebranishlarni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/>
          </a:p>
        </p:txBody>
      </p:sp>
      <p:pic>
        <p:nvPicPr>
          <p:cNvPr id="10" name="Picture 2" descr="http://www.zoonoz.ru/shym_v_golove.jpg">
            <a:extLst>
              <a:ext uri="{FF2B5EF4-FFF2-40B4-BE49-F238E27FC236}">
                <a16:creationId xmlns:a16="http://schemas.microsoft.com/office/drawing/2014/main" id="{45A02C8A-9226-41AF-9FCA-E30423DD8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2304" y="1031878"/>
            <a:ext cx="3567606" cy="29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загруженное.jpg">
            <a:extLst>
              <a:ext uri="{FF2B5EF4-FFF2-40B4-BE49-F238E27FC236}">
                <a16:creationId xmlns:a16="http://schemas.microsoft.com/office/drawing/2014/main" id="{24498A4E-401B-485E-87B3-57E031DF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847" y="1084351"/>
            <a:ext cx="4245792" cy="295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09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QATTIQLIGI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BCD67BC-ECE1-4288-947E-1E3654AF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31" y="1064673"/>
            <a:ext cx="11313794" cy="177967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sezadigan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qattiqligining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telefonni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G.Bell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2F19F6-99EE-420A-836E-EC2B3704C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03" y="3166221"/>
            <a:ext cx="2801250" cy="3487410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EB4D1690-4FEC-46BA-94C3-416274BB9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27"/>
          <a:stretch/>
        </p:blipFill>
        <p:spPr>
          <a:xfrm>
            <a:off x="1064901" y="3249524"/>
            <a:ext cx="2735481" cy="19884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BF8999-A993-4E59-B55F-96AB9AD41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95" y="3249524"/>
            <a:ext cx="2735481" cy="19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2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9D0049-9A36-4E49-9F70-5913342B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01" y="1880420"/>
            <a:ext cx="10458925" cy="4569371"/>
          </a:xfrm>
        </p:spPr>
        <p:txBody>
          <a:bodyPr/>
          <a:lstStyle/>
          <a:p>
            <a:pPr marL="0" indent="0">
              <a:buNone/>
            </a:pPr>
            <a:r>
              <a:rPr lang="en-US" sz="4572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572" b="1" dirty="0" err="1">
                <a:latin typeface="Arial" panose="020B0604020202020204" pitchFamily="34" charset="0"/>
                <a:cs typeface="Arial" panose="020B0604020202020204" pitchFamily="34" charset="0"/>
              </a:rPr>
              <a:t>detsibel</a:t>
            </a:r>
            <a:r>
              <a:rPr lang="en-US" sz="4572" b="1" dirty="0">
                <a:latin typeface="Arial" panose="020B0604020202020204" pitchFamily="34" charset="0"/>
                <a:cs typeface="Arial" panose="020B0604020202020204" pitchFamily="34" charset="0"/>
              </a:rPr>
              <a:t> = 1dB = 0,1 B</a:t>
            </a:r>
            <a:br>
              <a:rPr lang="en-US" sz="4572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Shunga </a:t>
            </a:r>
            <a:r>
              <a:rPr lang="en-US" sz="381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>
                <a:latin typeface="Arial" panose="020B0604020202020204" pitchFamily="34" charset="0"/>
                <a:cs typeface="Arial" panose="020B0604020202020204" pitchFamily="34" charset="0"/>
              </a:rPr>
              <a:t>suhbatniki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  -    </a:t>
            </a:r>
            <a:r>
              <a:rPr lang="en-US" sz="3810" b="1" dirty="0">
                <a:latin typeface="Arial" panose="020B0604020202020204" pitchFamily="34" charset="0"/>
                <a:cs typeface="Arial" panose="020B0604020202020204" pitchFamily="34" charset="0"/>
              </a:rPr>
              <a:t>40 dB </a:t>
            </a:r>
          </a:p>
          <a:p>
            <a:pPr marL="0" indent="0">
              <a:buNone/>
            </a:pP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>
                <a:latin typeface="Arial" panose="020B0604020202020204" pitchFamily="34" charset="0"/>
                <a:cs typeface="Arial" panose="020B0604020202020204" pitchFamily="34" charset="0"/>
              </a:rPr>
              <a:t>shovqinniki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  -            </a:t>
            </a:r>
            <a:r>
              <a:rPr lang="en-US" sz="3810" b="1" dirty="0">
                <a:latin typeface="Arial" panose="020B0604020202020204" pitchFamily="34" charset="0"/>
                <a:cs typeface="Arial" panose="020B0604020202020204" pitchFamily="34" charset="0"/>
              </a:rPr>
              <a:t>80 dB</a:t>
            </a:r>
          </a:p>
          <a:p>
            <a:pPr marL="0" indent="0">
              <a:buNone/>
            </a:pP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>
                <a:latin typeface="Arial" panose="020B0604020202020204" pitchFamily="34" charset="0"/>
                <a:cs typeface="Arial" panose="020B0604020202020204" pitchFamily="34" charset="0"/>
              </a:rPr>
              <a:t>samolyotniki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  -          </a:t>
            </a:r>
            <a:r>
              <a:rPr lang="en-US" sz="3810" b="1" dirty="0">
                <a:latin typeface="Arial" panose="020B0604020202020204" pitchFamily="34" charset="0"/>
                <a:cs typeface="Arial" panose="020B0604020202020204" pitchFamily="34" charset="0"/>
              </a:rPr>
              <a:t>110-120 dB </a:t>
            </a:r>
            <a:r>
              <a:rPr lang="en-US" sz="381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1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1C67E0-4F11-46FE-B7CA-69DE9BF838E4}"/>
              </a:ext>
            </a:extLst>
          </p:cNvPr>
          <p:cNvSpPr/>
          <p:nvPr/>
        </p:nvSpPr>
        <p:spPr>
          <a:xfrm>
            <a:off x="0" y="2"/>
            <a:ext cx="12192000" cy="16075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Og‘riq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bo‘sag‘asini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dB deb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A4BD7B-0E86-40DA-B8A8-0081147C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85" y="231881"/>
            <a:ext cx="11681830" cy="2403987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yo‘naltirib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Qadimda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kuchaytirib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apparatlar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bo‘lmaganida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qulog‘i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ruporni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qulog‘iga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eshitganlar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C67AD-10BB-44B7-92EF-FF839A2D8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5" y="2957040"/>
            <a:ext cx="4552619" cy="33461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BEFD76-7C21-4442-B438-31E4A91F1E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95" t="39843" r="25095" b="32583"/>
          <a:stretch/>
        </p:blipFill>
        <p:spPr>
          <a:xfrm>
            <a:off x="6096000" y="2837493"/>
            <a:ext cx="3802831" cy="30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BALANDLIGI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151E889-E748-4418-A035-A9E82FE3A76D}"/>
              </a:ext>
            </a:extLst>
          </p:cNvPr>
          <p:cNvSpPr txBox="1">
            <a:spLocks/>
          </p:cNvSpPr>
          <p:nvPr/>
        </p:nvSpPr>
        <p:spPr>
          <a:xfrm>
            <a:off x="206478" y="1076592"/>
            <a:ext cx="11377263" cy="855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FE7199B-305B-484C-877A-00C2A90C647C}"/>
              </a:ext>
            </a:extLst>
          </p:cNvPr>
          <p:cNvSpPr txBox="1">
            <a:spLocks/>
          </p:cNvSpPr>
          <p:nvPr/>
        </p:nvSpPr>
        <p:spPr>
          <a:xfrm>
            <a:off x="608258" y="1743739"/>
            <a:ext cx="10659509" cy="46128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gapirganda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tovushida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100 dan 7000 Hz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tovushida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200 dan 9000 Hz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nog‘oradan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tovushlarda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90 dan 14 000 Hz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7763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0C7548E-83F8-45FD-9355-AD51B5D9A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90405"/>
              </p:ext>
            </p:extLst>
          </p:nvPr>
        </p:nvGraphicFramePr>
        <p:xfrm>
          <a:off x="608467" y="917633"/>
          <a:ext cx="10906472" cy="5603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279">
                  <a:extLst>
                    <a:ext uri="{9D8B030D-6E8A-4147-A177-3AD203B41FA5}">
                      <a16:colId xmlns:a16="http://schemas.microsoft.com/office/drawing/2014/main" val="573149401"/>
                    </a:ext>
                  </a:extLst>
                </a:gridCol>
                <a:gridCol w="5334414">
                  <a:extLst>
                    <a:ext uri="{9D8B030D-6E8A-4147-A177-3AD203B41FA5}">
                      <a16:colId xmlns:a16="http://schemas.microsoft.com/office/drawing/2014/main" val="3711668875"/>
                    </a:ext>
                  </a:extLst>
                </a:gridCol>
                <a:gridCol w="4938779">
                  <a:extLst>
                    <a:ext uri="{9D8B030D-6E8A-4147-A177-3AD203B41FA5}">
                      <a16:colId xmlns:a16="http://schemas.microsoft.com/office/drawing/2014/main" val="3560504085"/>
                    </a:ext>
                  </a:extLst>
                </a:gridCol>
              </a:tblGrid>
              <a:tr h="1306574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Tovush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manbalariga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nimalar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kiradi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qushlar</a:t>
                      </a:r>
                      <a:r>
                        <a:rPr lang="en-US" alt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musiqa</a:t>
                      </a:r>
                      <a:r>
                        <a:rPr lang="en-US" alt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asboblar</a:t>
                      </a:r>
                      <a:endParaRPr lang="ru-RU" sz="300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val="2481899156"/>
                  </a:ext>
                </a:extLst>
              </a:tr>
              <a:tr h="1306574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Tovush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qabul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qilgichga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misollar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keltiring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Inson</a:t>
                      </a:r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qulog‘i</a:t>
                      </a:r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mikrofon</a:t>
                      </a:r>
                      <a:endParaRPr lang="ru-RU" sz="3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val="3194057831"/>
                  </a:ext>
                </a:extLst>
              </a:tr>
              <a:tr h="1016224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Ultratovush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tovushlar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US" alt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Hz dan </a:t>
                      </a:r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</a:t>
                      </a:r>
                      <a:r>
                        <a:rPr lang="en-US" alt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chastotali</a:t>
                      </a:r>
                      <a:r>
                        <a:rPr lang="en-US" alt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tovushlar</a:t>
                      </a:r>
                      <a:endParaRPr lang="ru-RU" sz="300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val="1437568054"/>
                  </a:ext>
                </a:extLst>
              </a:tr>
              <a:tr h="1016224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Infratovush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tovushlar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US" alt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Hz dan </a:t>
                      </a:r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</a:t>
                      </a:r>
                      <a:r>
                        <a:rPr lang="en-US" alt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chastotali</a:t>
                      </a:r>
                      <a:r>
                        <a:rPr lang="en-US" altLang="en-US" sz="3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tovushlar</a:t>
                      </a:r>
                      <a:endParaRPr lang="ru-RU" sz="300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val="1552871082"/>
                  </a:ext>
                </a:extLst>
              </a:tr>
              <a:tr h="957829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Chastota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alt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US" altLang="en-US" sz="2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altLang="en-US" sz="2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sekunddagi</a:t>
                      </a:r>
                      <a:r>
                        <a:rPr lang="en-US" altLang="en-US" sz="2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tebranishlar</a:t>
                      </a:r>
                      <a:r>
                        <a:rPr lang="en-US" altLang="en-US" sz="27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7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endParaRPr lang="ru-RU" sz="270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val="226174438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3408EF-10D2-4656-8812-C009CA6C2AAA}"/>
              </a:ext>
            </a:extLst>
          </p:cNvPr>
          <p:cNvSpPr/>
          <p:nvPr/>
        </p:nvSpPr>
        <p:spPr>
          <a:xfrm>
            <a:off x="6644754" y="1045271"/>
            <a:ext cx="4818740" cy="80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5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7DC440-4845-4045-AF56-A1F27A43E9E3}"/>
              </a:ext>
            </a:extLst>
          </p:cNvPr>
          <p:cNvSpPr/>
          <p:nvPr/>
        </p:nvSpPr>
        <p:spPr>
          <a:xfrm>
            <a:off x="6644754" y="2262899"/>
            <a:ext cx="4818739" cy="933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5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F4F5E1-21B5-4404-B3DD-414148B5EA0B}"/>
              </a:ext>
            </a:extLst>
          </p:cNvPr>
          <p:cNvSpPr/>
          <p:nvPr/>
        </p:nvSpPr>
        <p:spPr>
          <a:xfrm>
            <a:off x="6655860" y="3608165"/>
            <a:ext cx="4824782" cy="891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5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5663CE-CDF7-45CF-9DEC-1A0E27BE7777}"/>
              </a:ext>
            </a:extLst>
          </p:cNvPr>
          <p:cNvSpPr/>
          <p:nvPr/>
        </p:nvSpPr>
        <p:spPr>
          <a:xfrm>
            <a:off x="6610455" y="4626959"/>
            <a:ext cx="4870186" cy="891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5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8C4C9A-476D-46C2-919A-2FFA4314DCBB}"/>
              </a:ext>
            </a:extLst>
          </p:cNvPr>
          <p:cNvSpPr/>
          <p:nvPr/>
        </p:nvSpPr>
        <p:spPr>
          <a:xfrm>
            <a:off x="6605571" y="5640163"/>
            <a:ext cx="4870186" cy="758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5"/>
          </a:p>
        </p:txBody>
      </p:sp>
      <p:pic>
        <p:nvPicPr>
          <p:cNvPr id="10" name="Picture 32">
            <a:extLst>
              <a:ext uri="{FF2B5EF4-FFF2-40B4-BE49-F238E27FC236}">
                <a16:creationId xmlns:a16="http://schemas.microsoft.com/office/drawing/2014/main" id="{0693BE1A-2108-4FA9-AB09-F7E7BCD4EA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07" y="5996657"/>
            <a:ext cx="1028596" cy="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9A0A41-AAC2-43F0-8244-E23DA0C4B508}"/>
              </a:ext>
            </a:extLst>
          </p:cNvPr>
          <p:cNvSpPr/>
          <p:nvPr/>
        </p:nvSpPr>
        <p:spPr>
          <a:xfrm>
            <a:off x="-34297" y="12388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 MAVZUNI 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TEMBRI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151E889-E748-4418-A035-A9E82FE3A76D}"/>
              </a:ext>
            </a:extLst>
          </p:cNvPr>
          <p:cNvSpPr txBox="1">
            <a:spLocks/>
          </p:cNvSpPr>
          <p:nvPr/>
        </p:nvSpPr>
        <p:spPr>
          <a:xfrm>
            <a:off x="385581" y="921735"/>
            <a:ext cx="11420838" cy="21754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gapirayotganini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kuylayotganini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cholg‘u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chalinayotganini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  <p:pic>
        <p:nvPicPr>
          <p:cNvPr id="5" name="Picture 2" descr="rezon">
            <a:hlinkClick r:id="rId2" action="ppaction://hlinksldjump"/>
            <a:extLst>
              <a:ext uri="{FF2B5EF4-FFF2-40B4-BE49-F238E27FC236}">
                <a16:creationId xmlns:a16="http://schemas.microsoft.com/office/drawing/2014/main" id="{548ADFDE-4093-4658-B373-15028B8B6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6" t="30354" r="13485" b="20924"/>
          <a:stretch/>
        </p:blipFill>
        <p:spPr bwMode="auto">
          <a:xfrm>
            <a:off x="385581" y="4009914"/>
            <a:ext cx="3902102" cy="275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exican_band-guitar2">
            <a:extLst>
              <a:ext uri="{FF2B5EF4-FFF2-40B4-BE49-F238E27FC236}">
                <a16:creationId xmlns:a16="http://schemas.microsoft.com/office/drawing/2014/main" id="{533FBD2E-448A-407F-9ACE-8DD66B94C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42" y="3097162"/>
            <a:ext cx="2607979" cy="335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 descr="loc1.jpg">
            <a:extLst>
              <a:ext uri="{FF2B5EF4-FFF2-40B4-BE49-F238E27FC236}">
                <a16:creationId xmlns:a16="http://schemas.microsoft.com/office/drawing/2014/main" id="{9A947756-63DB-4223-8566-59F0361C2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8"/>
          <a:stretch/>
        </p:blipFill>
        <p:spPr bwMode="auto">
          <a:xfrm>
            <a:off x="7138221" y="3030834"/>
            <a:ext cx="4340074" cy="16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75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D753810-6FAD-4EA1-AB8D-01FB5D250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80" y="1091904"/>
                <a:ext cx="11624639" cy="233709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Tovush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𝝂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𝝂</m:t>
                    </m:r>
                  </m:oMath>
                </a14:m>
                <a:r>
                  <a:rPr lang="en-US" sz="36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3</a:t>
                </a:r>
                <a:r>
                  <a:rPr lang="en-US" sz="3600" b="1" dirty="0">
                    <a:solidFill>
                      <a:srgbClr val="00206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𝝂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boshqa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obertonlar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D753810-6FAD-4EA1-AB8D-01FB5D250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80" y="1091904"/>
                <a:ext cx="11624639" cy="2337096"/>
              </a:xfrm>
              <a:blipFill>
                <a:blip r:embed="rId2"/>
                <a:stretch>
                  <a:fillRect t="-6250" r="-735" b="-3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music-4life.ru/wp-content/uploads/2012/06/zvuk.jpg">
            <a:extLst>
              <a:ext uri="{FF2B5EF4-FFF2-40B4-BE49-F238E27FC236}">
                <a16:creationId xmlns:a16="http://schemas.microsoft.com/office/drawing/2014/main" id="{B7480085-63F3-42FD-8779-5E36C4D5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9551" b="26018"/>
          <a:stretch/>
        </p:blipFill>
        <p:spPr bwMode="auto">
          <a:xfrm>
            <a:off x="494934" y="3731439"/>
            <a:ext cx="3973828" cy="30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9">
            <a:extLst>
              <a:ext uri="{FF2B5EF4-FFF2-40B4-BE49-F238E27FC236}">
                <a16:creationId xmlns:a16="http://schemas.microsoft.com/office/drawing/2014/main" id="{5DE6E4BF-2138-4BE2-8A1A-8FE425228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051" y="3731439"/>
            <a:ext cx="3838918" cy="27698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CCBA67-4DE3-41D3-A87A-B433D1C388B6}"/>
              </a:ext>
            </a:extLst>
          </p:cNvPr>
          <p:cNvSpPr/>
          <p:nvPr/>
        </p:nvSpPr>
        <p:spPr>
          <a:xfrm>
            <a:off x="0" y="0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TEMBRI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7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753810-6FAD-4EA1-AB8D-01FB5D25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404"/>
            <a:ext cx="11624639" cy="1208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Ayollar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tonga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CCBA67-4DE3-41D3-A87A-B433D1C388B6}"/>
              </a:ext>
            </a:extLst>
          </p:cNvPr>
          <p:cNvSpPr/>
          <p:nvPr/>
        </p:nvSpPr>
        <p:spPr>
          <a:xfrm>
            <a:off x="0" y="0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TEMBRI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07DA492-15F1-4E33-A03E-25A22EDC0EA5}"/>
              </a:ext>
            </a:extLst>
          </p:cNvPr>
          <p:cNvSpPr txBox="1">
            <a:spLocks/>
          </p:cNvSpPr>
          <p:nvPr/>
        </p:nvSpPr>
        <p:spPr>
          <a:xfrm>
            <a:off x="447723" y="2064248"/>
            <a:ext cx="10729192" cy="457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Soprano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»  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(260–1050 Hz),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Kontralto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(170–780 Hz),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Messo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-soprano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(200–900 Hz),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Koloratur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soprano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(260–1400 Hz)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larga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753810-6FAD-4EA1-AB8D-01FB5D25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404"/>
            <a:ext cx="11624639" cy="1208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Erkaklar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tonga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CCBA67-4DE3-41D3-A87A-B433D1C388B6}"/>
              </a:ext>
            </a:extLst>
          </p:cNvPr>
          <p:cNvSpPr/>
          <p:nvPr/>
        </p:nvSpPr>
        <p:spPr>
          <a:xfrm>
            <a:off x="0" y="0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TEMBRI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CD1257E-CC31-4292-905B-A45E50613384}"/>
              </a:ext>
            </a:extLst>
          </p:cNvPr>
          <p:cNvSpPr txBox="1">
            <a:spLocks/>
          </p:cNvSpPr>
          <p:nvPr/>
        </p:nvSpPr>
        <p:spPr>
          <a:xfrm>
            <a:off x="762642" y="2670358"/>
            <a:ext cx="9708713" cy="290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»  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(80–350 Hz),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Bariton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(110–400 Hz),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Tenor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(230–520 Hz)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chastotalarga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15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395213-1BE2-4463-84D1-8592F40B0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6" y="342263"/>
            <a:ext cx="8094112" cy="56188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93663917-C291-43C7-88CD-82EB84043273}"/>
              </a:ext>
            </a:extLst>
          </p:cNvPr>
          <p:cNvSpPr/>
          <p:nvPr/>
        </p:nvSpPr>
        <p:spPr>
          <a:xfrm>
            <a:off x="8016637" y="358262"/>
            <a:ext cx="1097507" cy="2845289"/>
          </a:xfrm>
          <a:prstGeom prst="righ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5"/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D99B0D42-339F-42FE-B1C0-4765D119E08A}"/>
              </a:ext>
            </a:extLst>
          </p:cNvPr>
          <p:cNvSpPr/>
          <p:nvPr/>
        </p:nvSpPr>
        <p:spPr>
          <a:xfrm>
            <a:off x="8016637" y="3401516"/>
            <a:ext cx="1097507" cy="2845289"/>
          </a:xfrm>
          <a:prstGeom prst="righ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715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E3DC6-E928-45C7-9BFF-EFD34D7492BA}"/>
              </a:ext>
            </a:extLst>
          </p:cNvPr>
          <p:cNvSpPr txBox="1"/>
          <p:nvPr/>
        </p:nvSpPr>
        <p:spPr>
          <a:xfrm>
            <a:off x="9309577" y="1159579"/>
            <a:ext cx="2797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Ayollarlarning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tonlari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A4F2F-BCF6-497B-9F9A-C4BFCF089FD7}"/>
              </a:ext>
            </a:extLst>
          </p:cNvPr>
          <p:cNvSpPr txBox="1"/>
          <p:nvPr/>
        </p:nvSpPr>
        <p:spPr>
          <a:xfrm>
            <a:off x="9394361" y="4128761"/>
            <a:ext cx="246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Erkaklarning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tonlari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71F0A8-B9A9-4B82-A679-C7183946AE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061" y="1125203"/>
            <a:ext cx="4870186" cy="43805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D764FB-14F4-474F-B984-876FC22DC70F}"/>
              </a:ext>
            </a:extLst>
          </p:cNvPr>
          <p:cNvPicPr/>
          <p:nvPr/>
        </p:nvPicPr>
        <p:blipFill rotWithShape="1">
          <a:blip r:embed="rId3"/>
          <a:srcRect b="6728"/>
          <a:stretch/>
        </p:blipFill>
        <p:spPr bwMode="auto">
          <a:xfrm>
            <a:off x="5890218" y="1125202"/>
            <a:ext cx="5337062" cy="438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5EFFF-94DC-4693-8294-6613836569D2}"/>
              </a:ext>
            </a:extLst>
          </p:cNvPr>
          <p:cNvSpPr/>
          <p:nvPr/>
        </p:nvSpPr>
        <p:spPr>
          <a:xfrm>
            <a:off x="0" y="0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YORUG‘LIK SPEKTRI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41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931922-8C24-4406-9A25-79D1A32E9F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8" y="1079835"/>
            <a:ext cx="10632096" cy="507596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E31564-2245-408B-AD6F-B13E9AA55478}"/>
              </a:ext>
            </a:extLst>
          </p:cNvPr>
          <p:cNvSpPr/>
          <p:nvPr/>
        </p:nvSpPr>
        <p:spPr>
          <a:xfrm>
            <a:off x="0" y="0"/>
            <a:ext cx="12192000" cy="8554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TOVUSH TONLARI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87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E31564-2245-408B-AD6F-B13E9AA5547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 MA’LUMOT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B0B5C6F-D89D-47DE-80C3-5C746B53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7" y="1136679"/>
            <a:ext cx="10984287" cy="1199886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fillarning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quloqlari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eshitadimi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5975DFC8-0B51-4445-BFAF-E21ED7F111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497" y="2993923"/>
            <a:ext cx="4669193" cy="34229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DF10A6-22AE-497C-B3BC-4AD038B835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91332" y="2993922"/>
            <a:ext cx="4278578" cy="34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32282" y="1369316"/>
            <a:ext cx="11071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Darslikdan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DD7CF-DEBC-4584-8BE3-B53322ABAF5A}"/>
              </a:ext>
            </a:extLst>
          </p:cNvPr>
          <p:cNvPicPr/>
          <p:nvPr/>
        </p:nvPicPr>
        <p:blipFill rotWithShape="1">
          <a:blip r:embed="rId2"/>
          <a:srcRect b="6728"/>
          <a:stretch/>
        </p:blipFill>
        <p:spPr bwMode="auto">
          <a:xfrm>
            <a:off x="2852051" y="3652932"/>
            <a:ext cx="4728621" cy="3062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923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74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 V U 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517C04-C483-4271-9614-ADBE1DBC2D9D}"/>
              </a:ext>
            </a:extLst>
          </p:cNvPr>
          <p:cNvGrpSpPr/>
          <p:nvPr/>
        </p:nvGrpSpPr>
        <p:grpSpPr>
          <a:xfrm>
            <a:off x="1780242" y="2583919"/>
            <a:ext cx="8149828" cy="1690162"/>
            <a:chOff x="864095" y="1800203"/>
            <a:chExt cx="8149828" cy="1690162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3899BCC-741C-4BCA-AD16-C81A36365245}"/>
                </a:ext>
              </a:extLst>
            </p:cNvPr>
            <p:cNvSpPr/>
            <p:nvPr/>
          </p:nvSpPr>
          <p:spPr>
            <a:xfrm>
              <a:off x="864095" y="1800203"/>
              <a:ext cx="8149828" cy="169016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Прямоугольник: скругленные углы 4">
              <a:extLst>
                <a:ext uri="{FF2B5EF4-FFF2-40B4-BE49-F238E27FC236}">
                  <a16:creationId xmlns:a16="http://schemas.microsoft.com/office/drawing/2014/main" id="{BDD7D517-4EF7-41F8-B3F2-126939D5F87B}"/>
                </a:ext>
              </a:extLst>
            </p:cNvPr>
            <p:cNvSpPr txBox="1"/>
            <p:nvPr/>
          </p:nvSpPr>
          <p:spPr>
            <a:xfrm>
              <a:off x="946602" y="1882710"/>
              <a:ext cx="7984814" cy="152514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Tovushning</a:t>
              </a:r>
              <a:r>
                <a:rPr lang="en-US" sz="54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tarqalishi</a:t>
              </a:r>
              <a:endParaRPr lang="ru-RU" sz="5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3039E2-701F-4400-B2C6-3E36A37CB9A7}"/>
              </a:ext>
            </a:extLst>
          </p:cNvPr>
          <p:cNvGrpSpPr/>
          <p:nvPr/>
        </p:nvGrpSpPr>
        <p:grpSpPr>
          <a:xfrm>
            <a:off x="2481091" y="1018300"/>
            <a:ext cx="6905372" cy="1132408"/>
            <a:chOff x="1908369" y="150196"/>
            <a:chExt cx="6905372" cy="1132408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3FC2DEA-1926-4E14-A26D-2CDA5D2CE496}"/>
                </a:ext>
              </a:extLst>
            </p:cNvPr>
            <p:cNvSpPr/>
            <p:nvPr/>
          </p:nvSpPr>
          <p:spPr>
            <a:xfrm>
              <a:off x="1908369" y="150196"/>
              <a:ext cx="6905372" cy="1132408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Прямоугольник: скругленные углы 7">
              <a:extLst>
                <a:ext uri="{FF2B5EF4-FFF2-40B4-BE49-F238E27FC236}">
                  <a16:creationId xmlns:a16="http://schemas.microsoft.com/office/drawing/2014/main" id="{EF568F6A-24F2-430C-B609-ADAAB2678833}"/>
                </a:ext>
              </a:extLst>
            </p:cNvPr>
            <p:cNvSpPr txBox="1"/>
            <p:nvPr/>
          </p:nvSpPr>
          <p:spPr>
            <a:xfrm>
              <a:off x="1963649" y="205476"/>
              <a:ext cx="6794812" cy="102184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Qattiq</a:t>
              </a:r>
              <a:r>
                <a:rPr lang="en-US" sz="4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jismlarda</a:t>
              </a:r>
              <a:endParaRPr lang="ru-RU" sz="4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F2211E3-B5AC-4EC7-8233-535FAD577F9A}"/>
              </a:ext>
            </a:extLst>
          </p:cNvPr>
          <p:cNvGrpSpPr/>
          <p:nvPr/>
        </p:nvGrpSpPr>
        <p:grpSpPr>
          <a:xfrm>
            <a:off x="7279713" y="5218216"/>
            <a:ext cx="4213500" cy="1132408"/>
            <a:chOff x="5040558" y="4485040"/>
            <a:chExt cx="4213500" cy="1132408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6BDE38D3-EF42-4D1B-A723-FA05F49918AA}"/>
                </a:ext>
              </a:extLst>
            </p:cNvPr>
            <p:cNvSpPr/>
            <p:nvPr/>
          </p:nvSpPr>
          <p:spPr>
            <a:xfrm>
              <a:off x="5040558" y="4485040"/>
              <a:ext cx="4213500" cy="1132408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Прямоугольник: скругленные углы 10">
              <a:extLst>
                <a:ext uri="{FF2B5EF4-FFF2-40B4-BE49-F238E27FC236}">
                  <a16:creationId xmlns:a16="http://schemas.microsoft.com/office/drawing/2014/main" id="{9B5A07DB-A144-4600-AC19-8C3047F4672E}"/>
                </a:ext>
              </a:extLst>
            </p:cNvPr>
            <p:cNvSpPr txBox="1"/>
            <p:nvPr/>
          </p:nvSpPr>
          <p:spPr>
            <a:xfrm>
              <a:off x="5095838" y="4540320"/>
              <a:ext cx="4102940" cy="102184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Suvda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14B7173-18A4-4F38-8796-7AC83C033598}"/>
              </a:ext>
            </a:extLst>
          </p:cNvPr>
          <p:cNvGrpSpPr/>
          <p:nvPr/>
        </p:nvGrpSpPr>
        <p:grpSpPr>
          <a:xfrm>
            <a:off x="484899" y="5273496"/>
            <a:ext cx="4427390" cy="1132408"/>
            <a:chOff x="360043" y="4501463"/>
            <a:chExt cx="4427390" cy="11324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26D1086-0942-4749-A111-1AB1038EFDFC}"/>
                </a:ext>
              </a:extLst>
            </p:cNvPr>
            <p:cNvSpPr/>
            <p:nvPr/>
          </p:nvSpPr>
          <p:spPr>
            <a:xfrm>
              <a:off x="360043" y="4501463"/>
              <a:ext cx="4427390" cy="11324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: скругленные углы 13">
              <a:extLst>
                <a:ext uri="{FF2B5EF4-FFF2-40B4-BE49-F238E27FC236}">
                  <a16:creationId xmlns:a16="http://schemas.microsoft.com/office/drawing/2014/main" id="{15B9CD3D-DBB1-4C51-A15A-B0F3450AA4B3}"/>
                </a:ext>
              </a:extLst>
            </p:cNvPr>
            <p:cNvSpPr txBox="1"/>
            <p:nvPr/>
          </p:nvSpPr>
          <p:spPr>
            <a:xfrm>
              <a:off x="415323" y="4556743"/>
              <a:ext cx="4316830" cy="102184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Havoda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19CCB9C-7043-4042-9D12-B7C5937F3EB7}"/>
              </a:ext>
            </a:extLst>
          </p:cNvPr>
          <p:cNvCxnSpPr>
            <a:cxnSpLocks/>
          </p:cNvCxnSpPr>
          <p:nvPr/>
        </p:nvCxnSpPr>
        <p:spPr>
          <a:xfrm flipH="1" flipV="1">
            <a:off x="5933777" y="2067984"/>
            <a:ext cx="4926" cy="515720"/>
          </a:xfrm>
          <a:prstGeom prst="straightConnector1">
            <a:avLst/>
          </a:prstGeom>
          <a:ln w="76200">
            <a:solidFill>
              <a:srgbClr val="990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B568633-2CD3-4084-9941-0A2978115A0B}"/>
              </a:ext>
            </a:extLst>
          </p:cNvPr>
          <p:cNvCxnSpPr>
            <a:stCxn id="26" idx="2"/>
            <a:endCxn id="23" idx="0"/>
          </p:cNvCxnSpPr>
          <p:nvPr/>
        </p:nvCxnSpPr>
        <p:spPr>
          <a:xfrm>
            <a:off x="5855156" y="4274081"/>
            <a:ext cx="3531307" cy="999415"/>
          </a:xfrm>
          <a:prstGeom prst="straightConnector1">
            <a:avLst/>
          </a:prstGeom>
          <a:ln w="76200">
            <a:solidFill>
              <a:srgbClr val="990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7A1C1F6-5112-4D29-BF05-B2A11F22FA87}"/>
              </a:ext>
            </a:extLst>
          </p:cNvPr>
          <p:cNvCxnSpPr>
            <a:stCxn id="26" idx="2"/>
            <a:endCxn id="20" idx="0"/>
          </p:cNvCxnSpPr>
          <p:nvPr/>
        </p:nvCxnSpPr>
        <p:spPr>
          <a:xfrm flipH="1">
            <a:off x="2698594" y="4274081"/>
            <a:ext cx="3156562" cy="999415"/>
          </a:xfrm>
          <a:prstGeom prst="straightConnector1">
            <a:avLst/>
          </a:prstGeom>
          <a:ln w="76200">
            <a:solidFill>
              <a:srgbClr val="990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0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3575926-5440-469B-B171-2EB70B3237F3}"/>
              </a:ext>
            </a:extLst>
          </p:cNvPr>
          <p:cNvSpPr/>
          <p:nvPr/>
        </p:nvSpPr>
        <p:spPr>
          <a:xfrm>
            <a:off x="560115" y="4466536"/>
            <a:ext cx="9628941" cy="1009013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5C88189-FFA4-438F-A52E-B0776A863EDD}"/>
              </a:ext>
            </a:extLst>
          </p:cNvPr>
          <p:cNvSpPr/>
          <p:nvPr/>
        </p:nvSpPr>
        <p:spPr>
          <a:xfrm>
            <a:off x="560115" y="1063293"/>
            <a:ext cx="10231304" cy="19918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5DBE929-0DB0-4B26-A16D-B51A645CB4E0}"/>
              </a:ext>
            </a:extLst>
          </p:cNvPr>
          <p:cNvSpPr txBox="1">
            <a:spLocks/>
          </p:cNvSpPr>
          <p:nvPr/>
        </p:nvSpPr>
        <p:spPr>
          <a:xfrm>
            <a:off x="802394" y="1306522"/>
            <a:ext cx="9700098" cy="1468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199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1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ru-RU" sz="41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tarqalishini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199" b="1" dirty="0"/>
          </a:p>
        </p:txBody>
      </p:sp>
      <p:pic>
        <p:nvPicPr>
          <p:cNvPr id="10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id="{C28CD587-328B-4562-8E33-CB0B0EB3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771" y="2252336"/>
            <a:ext cx="1700440" cy="199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3">
            <a:extLst>
              <a:ext uri="{FF2B5EF4-FFF2-40B4-BE49-F238E27FC236}">
                <a16:creationId xmlns:a16="http://schemas.microsoft.com/office/drawing/2014/main" id="{D704C444-8463-477E-90A7-3C914FFE9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4835" y="4636368"/>
            <a:ext cx="8779499" cy="839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9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1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  1660 –</a:t>
            </a: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 Robert </a:t>
            </a: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Boyl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1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6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id="{C28CD587-328B-4562-8E33-CB0B0EB3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60" y="2241745"/>
            <a:ext cx="1700440" cy="199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2404130-A086-4465-B67F-EBD2971E7ED4}"/>
              </a:ext>
            </a:extLst>
          </p:cNvPr>
          <p:cNvSpPr/>
          <p:nvPr/>
        </p:nvSpPr>
        <p:spPr>
          <a:xfrm>
            <a:off x="348592" y="3388743"/>
            <a:ext cx="9931033" cy="2261248"/>
          </a:xfrm>
          <a:prstGeom prst="round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9371DD8-92F3-432B-AF29-A3D3DCF81A87}"/>
              </a:ext>
            </a:extLst>
          </p:cNvPr>
          <p:cNvSpPr/>
          <p:nvPr/>
        </p:nvSpPr>
        <p:spPr>
          <a:xfrm>
            <a:off x="323007" y="1103789"/>
            <a:ext cx="9956617" cy="20367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790CDF28-B9E7-4F22-8BB2-E07686C43EC0}"/>
              </a:ext>
            </a:extLst>
          </p:cNvPr>
          <p:cNvSpPr txBox="1">
            <a:spLocks/>
          </p:cNvSpPr>
          <p:nvPr/>
        </p:nvSpPr>
        <p:spPr>
          <a:xfrm>
            <a:off x="467023" y="1200851"/>
            <a:ext cx="9561880" cy="20367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havodagi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qanchaga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b="1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D4B4FAC2-4E4B-43CB-94BE-9852D0D1D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40" y="3539217"/>
            <a:ext cx="10133731" cy="2110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99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199" b="1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19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41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9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1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Mersen </a:t>
            </a:r>
            <a:r>
              <a:rPr lang="en-US" sz="419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1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9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41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9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1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343 m/s </a:t>
            </a:r>
            <a:r>
              <a:rPr lang="en-US" sz="419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1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9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1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199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ÐÐ°ÑÑÐ¸Ð½ÐºÐ¸ Ð¿Ð¾ Ð·Ð°Ð¿ÑÐ¾ÑÑ Ð²Ð¾ÑÐºÐ»Ð¸ÑÐ°ÑÐµÐ»ÑÐ½ÑÐ¹ Ð·Ð½Ð°Ðº">
            <a:extLst>
              <a:ext uri="{FF2B5EF4-FFF2-40B4-BE49-F238E27FC236}">
                <a16:creationId xmlns:a16="http://schemas.microsoft.com/office/drawing/2014/main" id="{C28CD587-328B-4562-8E33-CB0B0EB3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60" y="2433095"/>
            <a:ext cx="1700440" cy="199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B023C20-D322-4A12-8C9B-5C709137F16D}"/>
              </a:ext>
            </a:extLst>
          </p:cNvPr>
          <p:cNvSpPr/>
          <p:nvPr/>
        </p:nvSpPr>
        <p:spPr>
          <a:xfrm>
            <a:off x="385593" y="3262249"/>
            <a:ext cx="10076537" cy="22612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7BA9FD2-88DE-44A8-9223-B486E380B6BF}"/>
              </a:ext>
            </a:extLst>
          </p:cNvPr>
          <p:cNvSpPr/>
          <p:nvPr/>
        </p:nvSpPr>
        <p:spPr>
          <a:xfrm>
            <a:off x="323006" y="1103788"/>
            <a:ext cx="10301383" cy="19198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E852450A-AA0A-4203-BA0D-52DC8E3B734D}"/>
              </a:ext>
            </a:extLst>
          </p:cNvPr>
          <p:cNvSpPr txBox="1">
            <a:spLocks/>
          </p:cNvSpPr>
          <p:nvPr/>
        </p:nvSpPr>
        <p:spPr>
          <a:xfrm>
            <a:off x="546267" y="1172571"/>
            <a:ext cx="9722033" cy="16630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77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77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Tovushning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suvdagi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qanchaga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79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779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779" b="1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BB4822CD-AF8A-461A-9A71-7AA1EF03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853" y="3550259"/>
            <a:ext cx="9659447" cy="21277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359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359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1826-yilda J.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Kolladon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Ya.Shturm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Shvetsariyadagi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Jeneva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ko‘lida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aniqlashgan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bo‘lib,1440 m/s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59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35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359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9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13568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QATTIQ JISMLARDA TOVUSH QANDAY TARQALADI?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C54AB3EA-7DED-40CE-B2BA-09B687B0F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7348" r="21703" b="8554"/>
          <a:stretch/>
        </p:blipFill>
        <p:spPr>
          <a:xfrm>
            <a:off x="294966" y="1563330"/>
            <a:ext cx="5546974" cy="3432032"/>
          </a:xfrm>
          <a:prstGeom prst="rect">
            <a:avLst/>
          </a:prstGeom>
        </p:spPr>
      </p:pic>
      <p:pic>
        <p:nvPicPr>
          <p:cNvPr id="8" name="Содержимое 3">
            <a:extLst>
              <a:ext uri="{FF2B5EF4-FFF2-40B4-BE49-F238E27FC236}">
                <a16:creationId xmlns:a16="http://schemas.microsoft.com/office/drawing/2014/main" id="{63EE2ACA-786E-4B51-B882-3F6A15A29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7059" r="14755" b="19799"/>
          <a:stretch/>
        </p:blipFill>
        <p:spPr>
          <a:xfrm>
            <a:off x="6638304" y="1563330"/>
            <a:ext cx="5043550" cy="34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747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 TURLARI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F16D21-FFF9-4BC8-98E6-144D918A0B4D}"/>
              </a:ext>
            </a:extLst>
          </p:cNvPr>
          <p:cNvSpPr/>
          <p:nvPr/>
        </p:nvSpPr>
        <p:spPr>
          <a:xfrm>
            <a:off x="850491" y="957713"/>
            <a:ext cx="10774569" cy="35234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8A5157B-B9F8-46A6-85F6-A0E71153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563" y="855407"/>
            <a:ext cx="10447874" cy="3523400"/>
          </a:xfrm>
        </p:spPr>
        <p:txBody>
          <a:bodyPr>
            <a:noAutofit/>
          </a:bodyPr>
          <a:lstStyle/>
          <a:p>
            <a:pPr indent="464970" algn="just"/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Tovushlar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yo‘g‘on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yoqimli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yoqimsiz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2006-07-06_drum_set.jpg">
            <a:extLst>
              <a:ext uri="{FF2B5EF4-FFF2-40B4-BE49-F238E27FC236}">
                <a16:creationId xmlns:a16="http://schemas.microsoft.com/office/drawing/2014/main" id="{C9231798-7077-4855-BB8B-71A33CAD5E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88" y="4557905"/>
            <a:ext cx="2251684" cy="2208786"/>
          </a:xfrm>
          <a:prstGeom prst="rect">
            <a:avLst/>
          </a:prstGeom>
        </p:spPr>
      </p:pic>
      <p:pic>
        <p:nvPicPr>
          <p:cNvPr id="9" name="Рисунок 8" descr="160.jpg">
            <a:extLst>
              <a:ext uri="{FF2B5EF4-FFF2-40B4-BE49-F238E27FC236}">
                <a16:creationId xmlns:a16="http://schemas.microsoft.com/office/drawing/2014/main" id="{0D01C852-19CB-42E0-87E7-F5B9DC8626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1972" y="4481114"/>
            <a:ext cx="2131973" cy="2313655"/>
          </a:xfrm>
          <a:prstGeom prst="rect">
            <a:avLst/>
          </a:prstGeom>
        </p:spPr>
      </p:pic>
      <p:pic>
        <p:nvPicPr>
          <p:cNvPr id="10" name="Picture 5" descr="mexican_band-maracas">
            <a:extLst>
              <a:ext uri="{FF2B5EF4-FFF2-40B4-BE49-F238E27FC236}">
                <a16:creationId xmlns:a16="http://schemas.microsoft.com/office/drawing/2014/main" id="{6F39616D-CBED-4E64-8D31-495E16825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45" y="4481114"/>
            <a:ext cx="2615307" cy="222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3">
            <a:hlinkClick r:id="rId5"/>
            <a:extLst>
              <a:ext uri="{FF2B5EF4-FFF2-40B4-BE49-F238E27FC236}">
                <a16:creationId xmlns:a16="http://schemas.microsoft.com/office/drawing/2014/main" id="{E89ED534-C9AB-4D6B-BF9A-51854AB5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68" y="4557905"/>
            <a:ext cx="2880319" cy="15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9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74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517C04-C483-4271-9614-ADBE1DBC2D9D}"/>
              </a:ext>
            </a:extLst>
          </p:cNvPr>
          <p:cNvGrpSpPr/>
          <p:nvPr/>
        </p:nvGrpSpPr>
        <p:grpSpPr>
          <a:xfrm>
            <a:off x="1780242" y="2583919"/>
            <a:ext cx="8149828" cy="1690162"/>
            <a:chOff x="864095" y="1800203"/>
            <a:chExt cx="8149828" cy="1690162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3899BCC-741C-4BCA-AD16-C81A36365245}"/>
                </a:ext>
              </a:extLst>
            </p:cNvPr>
            <p:cNvSpPr/>
            <p:nvPr/>
          </p:nvSpPr>
          <p:spPr>
            <a:xfrm>
              <a:off x="864095" y="1800203"/>
              <a:ext cx="8149828" cy="169016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Прямоугольник: скругленные углы 4">
              <a:extLst>
                <a:ext uri="{FF2B5EF4-FFF2-40B4-BE49-F238E27FC236}">
                  <a16:creationId xmlns:a16="http://schemas.microsoft.com/office/drawing/2014/main" id="{BDD7D517-4EF7-41F8-B3F2-126939D5F87B}"/>
                </a:ext>
              </a:extLst>
            </p:cNvPr>
            <p:cNvSpPr txBox="1"/>
            <p:nvPr/>
          </p:nvSpPr>
          <p:spPr>
            <a:xfrm>
              <a:off x="946602" y="1882710"/>
              <a:ext cx="7984814" cy="152514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Tovush</a:t>
              </a:r>
              <a:r>
                <a:rPr lang="en-US" sz="54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kattaliklari</a:t>
              </a:r>
              <a:endParaRPr lang="ru-RU" sz="54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3039E2-701F-4400-B2C6-3E36A37CB9A7}"/>
              </a:ext>
            </a:extLst>
          </p:cNvPr>
          <p:cNvGrpSpPr/>
          <p:nvPr/>
        </p:nvGrpSpPr>
        <p:grpSpPr>
          <a:xfrm>
            <a:off x="2481091" y="1018300"/>
            <a:ext cx="6905372" cy="1132408"/>
            <a:chOff x="1908369" y="150196"/>
            <a:chExt cx="6905372" cy="1132408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3FC2DEA-1926-4E14-A26D-2CDA5D2CE496}"/>
                </a:ext>
              </a:extLst>
            </p:cNvPr>
            <p:cNvSpPr/>
            <p:nvPr/>
          </p:nvSpPr>
          <p:spPr>
            <a:xfrm>
              <a:off x="1908369" y="150196"/>
              <a:ext cx="6905372" cy="1132408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Прямоугольник: скругленные углы 7">
              <a:extLst>
                <a:ext uri="{FF2B5EF4-FFF2-40B4-BE49-F238E27FC236}">
                  <a16:creationId xmlns:a16="http://schemas.microsoft.com/office/drawing/2014/main" id="{EF568F6A-24F2-430C-B609-ADAAB2678833}"/>
                </a:ext>
              </a:extLst>
            </p:cNvPr>
            <p:cNvSpPr txBox="1"/>
            <p:nvPr/>
          </p:nvSpPr>
          <p:spPr>
            <a:xfrm>
              <a:off x="1963649" y="205476"/>
              <a:ext cx="6794812" cy="102184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Tovush</a:t>
              </a:r>
              <a:r>
                <a:rPr lang="en-US" sz="4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balandligi</a:t>
              </a:r>
              <a:endParaRPr lang="ru-RU" sz="4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F2211E3-B5AC-4EC7-8233-535FAD577F9A}"/>
              </a:ext>
            </a:extLst>
          </p:cNvPr>
          <p:cNvGrpSpPr/>
          <p:nvPr/>
        </p:nvGrpSpPr>
        <p:grpSpPr>
          <a:xfrm>
            <a:off x="7279713" y="5218216"/>
            <a:ext cx="4213500" cy="1132408"/>
            <a:chOff x="5040558" y="4485040"/>
            <a:chExt cx="4213500" cy="1132408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6BDE38D3-EF42-4D1B-A723-FA05F49918AA}"/>
                </a:ext>
              </a:extLst>
            </p:cNvPr>
            <p:cNvSpPr/>
            <p:nvPr/>
          </p:nvSpPr>
          <p:spPr>
            <a:xfrm>
              <a:off x="5040558" y="4485040"/>
              <a:ext cx="4213500" cy="1132408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Прямоугольник: скругленные углы 10">
              <a:extLst>
                <a:ext uri="{FF2B5EF4-FFF2-40B4-BE49-F238E27FC236}">
                  <a16:creationId xmlns:a16="http://schemas.microsoft.com/office/drawing/2014/main" id="{9B5A07DB-A144-4600-AC19-8C3047F4672E}"/>
                </a:ext>
              </a:extLst>
            </p:cNvPr>
            <p:cNvSpPr txBox="1"/>
            <p:nvPr/>
          </p:nvSpPr>
          <p:spPr>
            <a:xfrm>
              <a:off x="5095838" y="4540320"/>
              <a:ext cx="4102940" cy="102184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Tovush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tembri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14B7173-18A4-4F38-8796-7AC83C033598}"/>
              </a:ext>
            </a:extLst>
          </p:cNvPr>
          <p:cNvGrpSpPr/>
          <p:nvPr/>
        </p:nvGrpSpPr>
        <p:grpSpPr>
          <a:xfrm>
            <a:off x="484899" y="5273496"/>
            <a:ext cx="4427390" cy="1132408"/>
            <a:chOff x="360043" y="4501463"/>
            <a:chExt cx="4427390" cy="11324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A26D1086-0942-4749-A111-1AB1038EFDFC}"/>
                </a:ext>
              </a:extLst>
            </p:cNvPr>
            <p:cNvSpPr/>
            <p:nvPr/>
          </p:nvSpPr>
          <p:spPr>
            <a:xfrm>
              <a:off x="360043" y="4501463"/>
              <a:ext cx="4427390" cy="11324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: скругленные углы 13">
              <a:extLst>
                <a:ext uri="{FF2B5EF4-FFF2-40B4-BE49-F238E27FC236}">
                  <a16:creationId xmlns:a16="http://schemas.microsoft.com/office/drawing/2014/main" id="{15B9CD3D-DBB1-4C51-A15A-B0F3450AA4B3}"/>
                </a:ext>
              </a:extLst>
            </p:cNvPr>
            <p:cNvSpPr txBox="1"/>
            <p:nvPr/>
          </p:nvSpPr>
          <p:spPr>
            <a:xfrm>
              <a:off x="415323" y="4556743"/>
              <a:ext cx="4316830" cy="102184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Tovush</a:t>
              </a:r>
              <a:r>
                <a:rPr lang="en-US" sz="4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qattiqligi</a:t>
              </a:r>
              <a:endParaRPr lang="ru-RU" sz="4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19CCB9C-7043-4042-9D12-B7C5937F3EB7}"/>
              </a:ext>
            </a:extLst>
          </p:cNvPr>
          <p:cNvCxnSpPr>
            <a:cxnSpLocks/>
          </p:cNvCxnSpPr>
          <p:nvPr/>
        </p:nvCxnSpPr>
        <p:spPr>
          <a:xfrm flipH="1" flipV="1">
            <a:off x="5933777" y="2067984"/>
            <a:ext cx="4926" cy="515720"/>
          </a:xfrm>
          <a:prstGeom prst="straightConnector1">
            <a:avLst/>
          </a:prstGeom>
          <a:ln w="76200">
            <a:solidFill>
              <a:srgbClr val="990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B568633-2CD3-4084-9941-0A2978115A0B}"/>
              </a:ext>
            </a:extLst>
          </p:cNvPr>
          <p:cNvCxnSpPr>
            <a:stCxn id="26" idx="2"/>
            <a:endCxn id="23" idx="0"/>
          </p:cNvCxnSpPr>
          <p:nvPr/>
        </p:nvCxnSpPr>
        <p:spPr>
          <a:xfrm>
            <a:off x="5855156" y="4274081"/>
            <a:ext cx="3531307" cy="999415"/>
          </a:xfrm>
          <a:prstGeom prst="straightConnector1">
            <a:avLst/>
          </a:prstGeom>
          <a:ln w="76200">
            <a:solidFill>
              <a:srgbClr val="990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7A1C1F6-5112-4D29-BF05-B2A11F22FA87}"/>
              </a:ext>
            </a:extLst>
          </p:cNvPr>
          <p:cNvCxnSpPr>
            <a:stCxn id="26" idx="2"/>
            <a:endCxn id="20" idx="0"/>
          </p:cNvCxnSpPr>
          <p:nvPr/>
        </p:nvCxnSpPr>
        <p:spPr>
          <a:xfrm flipH="1">
            <a:off x="2698594" y="4274081"/>
            <a:ext cx="3156562" cy="999415"/>
          </a:xfrm>
          <a:prstGeom prst="straightConnector1">
            <a:avLst/>
          </a:prstGeom>
          <a:ln w="76200">
            <a:solidFill>
              <a:srgbClr val="990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08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9232</TotalTime>
  <Words>751</Words>
  <Application>Microsoft Office PowerPoint</Application>
  <PresentationFormat>Широкоэкранный</PresentationFormat>
  <Paragraphs>97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Tovushlar yo‘g‘on va ingichka, baland va past, yoqimli va yoqimsiz bo‘ladi. Ular bir-biridan qanday kattaligi bilan farq qiladi? </vt:lpstr>
      <vt:lpstr>Презентация PowerPoint</vt:lpstr>
      <vt:lpstr>Презентация PowerPoint</vt:lpstr>
      <vt:lpstr>Презентация PowerPoint</vt:lpstr>
      <vt:lpstr>Eng katta chetlashish  (tebranishlar amplitudasi)</vt:lpstr>
      <vt:lpstr>Презентация PowerPoint</vt:lpstr>
      <vt:lpstr>   Tovush energiyaga ega. Agar tovush energiyasi ma’lum kattalikdan kichik bo‘lsa, inson unday tovushlarni eshitmaydi.  </vt:lpstr>
      <vt:lpstr>Презентация PowerPoint</vt:lpstr>
      <vt:lpstr>    Inson sezadigan tovush qattiqligining quyi chegarasi Bell deb belgilangan. Bu birlik telefonni ixtiro qilgan G.Bell sharafiga qo‘yilgan.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Nima deb o‘ylaysiz, fillarning quloqlari katta bo‘lgani uchun ular yaxshi eshitadimi?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788</cp:revision>
  <dcterms:created xsi:type="dcterms:W3CDTF">2020-03-24T02:20:14Z</dcterms:created>
  <dcterms:modified xsi:type="dcterms:W3CDTF">2021-03-24T05:50:42Z</dcterms:modified>
</cp:coreProperties>
</file>