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4"/>
  </p:notesMasterIdLst>
  <p:sldIdLst>
    <p:sldId id="270" r:id="rId4"/>
    <p:sldId id="1675" r:id="rId5"/>
    <p:sldId id="1676" r:id="rId6"/>
    <p:sldId id="1625" r:id="rId7"/>
    <p:sldId id="1677" r:id="rId8"/>
    <p:sldId id="1680" r:id="rId9"/>
    <p:sldId id="664" r:id="rId10"/>
    <p:sldId id="1682" r:id="rId11"/>
    <p:sldId id="1683" r:id="rId12"/>
    <p:sldId id="16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4D4C"/>
    <a:srgbClr val="421E06"/>
    <a:srgbClr val="A7E4DC"/>
    <a:srgbClr val="AADBE0"/>
    <a:srgbClr val="70D2C2"/>
    <a:srgbClr val="6C9C90"/>
    <a:srgbClr val="D64646"/>
    <a:srgbClr val="D02023"/>
    <a:srgbClr val="D84A49"/>
    <a:srgbClr val="990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3" Type="http://schemas.openxmlformats.org/officeDocument/2006/relationships/image" Target="../media/image52.png"/><Relationship Id="rId7" Type="http://schemas.openxmlformats.org/officeDocument/2006/relationships/image" Target="../media/image9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11" Type="http://schemas.openxmlformats.org/officeDocument/2006/relationships/image" Target="../media/image130.png"/><Relationship Id="rId5" Type="http://schemas.openxmlformats.org/officeDocument/2006/relationships/image" Target="../media/image71.png"/><Relationship Id="rId10" Type="http://schemas.openxmlformats.org/officeDocument/2006/relationships/image" Target="../media/image120.png"/><Relationship Id="rId4" Type="http://schemas.openxmlformats.org/officeDocument/2006/relationships/image" Target="../media/image62.png"/><Relationship Id="rId9" Type="http://schemas.openxmlformats.org/officeDocument/2006/relationships/image" Target="../media/image1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50042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046126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66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661096" y="2373140"/>
            <a:ext cx="9650918" cy="2111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O‘TILGAN MAVZULAR</a:t>
            </a:r>
          </a:p>
          <a:p>
            <a:pPr algn="ctr" eaLnBrk="1" hangingPunct="1">
              <a:spcBef>
                <a:spcPts val="233"/>
              </a:spcBef>
            </a:pP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BO‘YICHA  TAKRORLASH.  </a:t>
            </a:r>
          </a:p>
          <a:p>
            <a:pPr algn="ctr" eaLnBrk="1" hangingPunct="1">
              <a:spcBef>
                <a:spcPts val="233"/>
              </a:spcBef>
            </a:pP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MASALALAR YECHISH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205034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2" y="334762"/>
            <a:ext cx="1419638" cy="1441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188656" y="1007171"/>
                <a:ext cx="1160821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indent="-742950" algn="just">
                  <a:buAutoNum type="arabicPeriod"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105675 Pa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mm.sim.ust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Gidravlik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pressning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porshenlari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=3:75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qurilma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yutuq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742950" indent="-742950" algn="just">
                  <a:buAutoNum type="arabicPeriod"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Kran 750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375000 kg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yukni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36 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balandlikka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Kranning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FIK 60%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kran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56" y="1007171"/>
                <a:ext cx="11608210" cy="4401205"/>
              </a:xfrm>
              <a:prstGeom prst="rect">
                <a:avLst/>
              </a:prstGeom>
              <a:blipFill>
                <a:blip r:embed="rId2"/>
                <a:stretch>
                  <a:fillRect l="-1681" t="-2493" r="-1838" b="-4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77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566"/>
            <a:ext cx="12192000" cy="82351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48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86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7B5FA1D-A05D-489D-95DA-481811035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803245"/>
              </p:ext>
            </p:extLst>
          </p:nvPr>
        </p:nvGraphicFramePr>
        <p:xfrm>
          <a:off x="464240" y="932616"/>
          <a:ext cx="11433104" cy="58267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40603">
                  <a:extLst>
                    <a:ext uri="{9D8B030D-6E8A-4147-A177-3AD203B41FA5}">
                      <a16:colId xmlns:a16="http://schemas.microsoft.com/office/drawing/2014/main" val="4194069799"/>
                    </a:ext>
                  </a:extLst>
                </a:gridCol>
                <a:gridCol w="7092501">
                  <a:extLst>
                    <a:ext uri="{9D8B030D-6E8A-4147-A177-3AD203B41FA5}">
                      <a16:colId xmlns:a16="http://schemas.microsoft.com/office/drawing/2014/main" val="480685137"/>
                    </a:ext>
                  </a:extLst>
                </a:gridCol>
              </a:tblGrid>
              <a:tr h="744423">
                <a:tc>
                  <a:txBody>
                    <a:bodyPr/>
                    <a:lstStyle/>
                    <a:p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9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Formulalar</a:t>
                      </a:r>
                      <a:endParaRPr lang="ru-RU" sz="3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</a:t>
                      </a:r>
                      <a:endParaRPr lang="ru-RU" sz="3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060884151"/>
                  </a:ext>
                </a:extLst>
              </a:tr>
              <a:tr h="1318784">
                <a:tc>
                  <a:txBody>
                    <a:bodyPr/>
                    <a:lstStyle/>
                    <a:p>
                      <a:endParaRPr lang="ru-RU" sz="3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888468986"/>
                  </a:ext>
                </a:extLst>
              </a:tr>
              <a:tr h="1356851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947340336"/>
                  </a:ext>
                </a:extLst>
              </a:tr>
              <a:tr h="1091381">
                <a:tc>
                  <a:txBody>
                    <a:bodyPr/>
                    <a:lstStyle/>
                    <a:p>
                      <a:endParaRPr lang="ru-RU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3348616942"/>
                  </a:ext>
                </a:extLst>
              </a:tr>
              <a:tr h="1315315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endParaRPr lang="ru-RU" sz="3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6937347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88781FD-EBE2-46B4-AEF8-3FD0539C82E4}"/>
              </a:ext>
            </a:extLst>
          </p:cNvPr>
          <p:cNvSpPr txBox="1"/>
          <p:nvPr/>
        </p:nvSpPr>
        <p:spPr>
          <a:xfrm>
            <a:off x="3763871" y="4427718"/>
            <a:ext cx="7899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Bosim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927E6-39A9-49BD-9C0A-029BFC520893}"/>
              </a:ext>
            </a:extLst>
          </p:cNvPr>
          <p:cNvSpPr txBox="1"/>
          <p:nvPr/>
        </p:nvSpPr>
        <p:spPr>
          <a:xfrm>
            <a:off x="5112240" y="1931943"/>
            <a:ext cx="58038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Kinetik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5B607-642C-4EE2-85C6-392119CD5944}"/>
                  </a:ext>
                </a:extLst>
              </p:cNvPr>
              <p:cNvSpPr txBox="1"/>
              <p:nvPr/>
            </p:nvSpPr>
            <p:spPr>
              <a:xfrm>
                <a:off x="1307878" y="1731048"/>
                <a:ext cx="2831256" cy="12145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𝑬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𝒌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=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𝒎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𝝑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5B607-642C-4EE2-85C6-392119CD59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878" y="1731048"/>
                <a:ext cx="2831256" cy="12145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D9F7A8B-B36E-4A5B-B71A-2E7F36F885E0}"/>
                  </a:ext>
                </a:extLst>
              </p:cNvPr>
              <p:cNvSpPr txBox="1"/>
              <p:nvPr/>
            </p:nvSpPr>
            <p:spPr>
              <a:xfrm>
                <a:off x="1640705" y="3028079"/>
                <a:ext cx="1864024" cy="115313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381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𝛒</m:t>
                      </m:r>
                      <m:r>
                        <m:rPr>
                          <m:nor/>
                        </m:rPr>
                        <a:rPr lang="en-US" sz="4000" b="1" dirty="0"/>
                        <m:t> = </m:t>
                      </m:r>
                      <m:f>
                        <m:fPr>
                          <m:ctrlPr>
                            <a:rPr lang="en-US" sz="40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D9F7A8B-B36E-4A5B-B71A-2E7F36F885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705" y="3028079"/>
                <a:ext cx="1864024" cy="11531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FE2E4-403E-445D-AD72-D1AF3FA9631E}"/>
                  </a:ext>
                </a:extLst>
              </p:cNvPr>
              <p:cNvSpPr txBox="1"/>
              <p:nvPr/>
            </p:nvSpPr>
            <p:spPr>
              <a:xfrm>
                <a:off x="1649273" y="4409270"/>
                <a:ext cx="1949255" cy="97853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/>
                  <a:t>P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000" b="1" dirty="0"/>
                      <m:t>= </m:t>
                    </m:r>
                    <m:f>
                      <m:fPr>
                        <m:ctrlPr>
                          <a:rPr lang="en-US" sz="40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dirty="0" smtClean="0">
                            <a:latin typeface="Cambria Math" panose="02040503050406030204" pitchFamily="18" charset="0"/>
                          </a:rPr>
                          <m:t>𝑭</m:t>
                        </m:r>
                      </m:num>
                      <m:den>
                        <m:r>
                          <a:rPr lang="en-US" sz="40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FE2E4-403E-445D-AD72-D1AF3FA96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9273" y="4409270"/>
                <a:ext cx="1949255" cy="9785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F0DF5F-7DDD-4081-82CB-C04E172523F6}"/>
                  </a:ext>
                </a:extLst>
              </p:cNvPr>
              <p:cNvSpPr txBox="1"/>
              <p:nvPr/>
            </p:nvSpPr>
            <p:spPr>
              <a:xfrm>
                <a:off x="1299743" y="5615863"/>
                <a:ext cx="2831256" cy="707886"/>
              </a:xfrm>
              <a:prstGeom prst="rect">
                <a:avLst/>
              </a:prstGeom>
              <a:solidFill>
                <a:srgbClr val="00B0F0"/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sub>
                    </m:sSub>
                    <m:r>
                      <m:rPr>
                        <m:nor/>
                      </m:rPr>
                      <a:rPr lang="en-US" sz="4000" b="1" dirty="0"/>
                      <m:t>=</m:t>
                    </m:r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𝛒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gV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F0DF5F-7DDD-4081-82CB-C04E17252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743" y="5615863"/>
                <a:ext cx="2831256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07272C3B-D84B-4897-8CE6-058303872DB8}"/>
              </a:ext>
            </a:extLst>
          </p:cNvPr>
          <p:cNvSpPr txBox="1"/>
          <p:nvPr/>
        </p:nvSpPr>
        <p:spPr>
          <a:xfrm>
            <a:off x="4842096" y="5651147"/>
            <a:ext cx="60740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Arximed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2B84B9-1D40-415E-B658-D17EA184017D}"/>
              </a:ext>
            </a:extLst>
          </p:cNvPr>
          <p:cNvSpPr txBox="1"/>
          <p:nvPr/>
        </p:nvSpPr>
        <p:spPr>
          <a:xfrm>
            <a:off x="3846693" y="3250704"/>
            <a:ext cx="7816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Zichlik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98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 animBg="1"/>
      <p:bldP spid="14" grpId="0" animBg="1"/>
      <p:bldP spid="15" grpId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715" y="0"/>
            <a:ext cx="11904570" cy="82351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48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86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7B5FA1D-A05D-489D-95DA-481811035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570935"/>
              </p:ext>
            </p:extLst>
          </p:nvPr>
        </p:nvGraphicFramePr>
        <p:xfrm>
          <a:off x="437874" y="974961"/>
          <a:ext cx="11433104" cy="58044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2836">
                  <a:extLst>
                    <a:ext uri="{9D8B030D-6E8A-4147-A177-3AD203B41FA5}">
                      <a16:colId xmlns:a16="http://schemas.microsoft.com/office/drawing/2014/main" val="4194069799"/>
                    </a:ext>
                  </a:extLst>
                </a:gridCol>
                <a:gridCol w="6930268">
                  <a:extLst>
                    <a:ext uri="{9D8B030D-6E8A-4147-A177-3AD203B41FA5}">
                      <a16:colId xmlns:a16="http://schemas.microsoft.com/office/drawing/2014/main" val="480685137"/>
                    </a:ext>
                  </a:extLst>
                </a:gridCol>
              </a:tblGrid>
              <a:tr h="744423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39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Formulalar</a:t>
                      </a:r>
                      <a:endParaRPr lang="ru-RU" sz="3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</a:t>
                      </a:r>
                      <a:endParaRPr lang="ru-RU" sz="3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060884151"/>
                  </a:ext>
                </a:extLst>
              </a:tr>
              <a:tr h="1114077">
                <a:tc>
                  <a:txBody>
                    <a:bodyPr/>
                    <a:lstStyle/>
                    <a:p>
                      <a:endParaRPr lang="ru-RU" sz="35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888468986"/>
                  </a:ext>
                </a:extLst>
              </a:tr>
              <a:tr h="1315315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947340336"/>
                  </a:ext>
                </a:extLst>
              </a:tr>
              <a:tr h="1315315">
                <a:tc>
                  <a:txBody>
                    <a:bodyPr/>
                    <a:lstStyle/>
                    <a:p>
                      <a:endParaRPr lang="ru-RU" sz="3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3348616942"/>
                  </a:ext>
                </a:extLst>
              </a:tr>
              <a:tr h="1315315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endParaRPr lang="ru-RU" sz="3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6937347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88781FD-EBE2-46B4-AEF8-3FD0539C82E4}"/>
              </a:ext>
            </a:extLst>
          </p:cNvPr>
          <p:cNvSpPr txBox="1"/>
          <p:nvPr/>
        </p:nvSpPr>
        <p:spPr>
          <a:xfrm>
            <a:off x="3971204" y="4321558"/>
            <a:ext cx="7899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927E6-39A9-49BD-9C0A-029BFC520893}"/>
              </a:ext>
            </a:extLst>
          </p:cNvPr>
          <p:cNvSpPr txBox="1"/>
          <p:nvPr/>
        </p:nvSpPr>
        <p:spPr>
          <a:xfrm>
            <a:off x="3849073" y="1699088"/>
            <a:ext cx="7843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5B607-642C-4EE2-85C6-392119CD5944}"/>
                  </a:ext>
                </a:extLst>
              </p:cNvPr>
              <p:cNvSpPr txBox="1"/>
              <p:nvPr/>
            </p:nvSpPr>
            <p:spPr>
              <a:xfrm>
                <a:off x="1814253" y="1748306"/>
                <a:ext cx="1864024" cy="106856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b="1" dirty="0">
                    <a:ea typeface="Cambria Math" panose="02040503050406030204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4400" b="1" dirty="0"/>
                      <m:t>= </m:t>
                    </m:r>
                    <m:f>
                      <m:fPr>
                        <m:ctrlPr>
                          <a:rPr lang="en-US" sz="4400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num>
                      <m:den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5B607-642C-4EE2-85C6-392119CD59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4253" y="1748306"/>
                <a:ext cx="1864024" cy="10685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D9F7A8B-B36E-4A5B-B71A-2E7F36F885E0}"/>
                  </a:ext>
                </a:extLst>
              </p:cNvPr>
              <p:cNvSpPr txBox="1"/>
              <p:nvPr/>
            </p:nvSpPr>
            <p:spPr>
              <a:xfrm>
                <a:off x="1384484" y="3031164"/>
                <a:ext cx="2464589" cy="769441"/>
              </a:xfrm>
              <a:prstGeom prst="rect">
                <a:avLst/>
              </a:prstGeom>
              <a:solidFill>
                <a:srgbClr val="00B0F0"/>
              </a:solidFill>
              <a:ln w="381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b="1" dirty="0"/>
                  <a:t>F = m</a:t>
                </a:r>
                <a:r>
                  <a:rPr lang="en-US" sz="4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</m:oMath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D9F7A8B-B36E-4A5B-B71A-2E7F36F885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484" y="3031164"/>
                <a:ext cx="2464589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FE2E4-403E-445D-AD72-D1AF3FA9631E}"/>
                  </a:ext>
                </a:extLst>
              </p:cNvPr>
              <p:cNvSpPr txBox="1"/>
              <p:nvPr/>
            </p:nvSpPr>
            <p:spPr>
              <a:xfrm>
                <a:off x="1814253" y="4396560"/>
                <a:ext cx="1949255" cy="769441"/>
              </a:xfrm>
              <a:prstGeom prst="rect">
                <a:avLst/>
              </a:prstGeom>
              <a:solidFill>
                <a:srgbClr val="D94D4C"/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A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4400" b="1" dirty="0">
                        <a:solidFill>
                          <a:schemeClr val="tx1"/>
                        </a:solidFill>
                      </a:rPr>
                      <m:t>=</m:t>
                    </m:r>
                    <m:r>
                      <m:rPr>
                        <m:nor/>
                      </m:rPr>
                      <a:rPr lang="en-US" sz="4400" b="1" i="0" dirty="0" smtClean="0">
                        <a:solidFill>
                          <a:schemeClr val="tx1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4400" b="1" i="0" dirty="0" smtClean="0">
                        <a:solidFill>
                          <a:schemeClr val="tx1"/>
                        </a:solidFill>
                      </a:rPr>
                      <m:t>F</m:t>
                    </m:r>
                    <m:r>
                      <m:rPr>
                        <m:nor/>
                      </m:rPr>
                      <a:rPr lang="en-US" sz="4400" b="1" i="0" dirty="0" smtClean="0">
                        <a:solidFill>
                          <a:schemeClr val="tx1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4400" b="1" i="0" dirty="0" smtClean="0">
                        <a:solidFill>
                          <a:schemeClr val="tx1"/>
                        </a:solidFill>
                      </a:rPr>
                      <m:t>S</m:t>
                    </m:r>
                  </m:oMath>
                </a14:m>
                <a:endParaRPr lang="ru-RU" sz="4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8FE2E4-403E-445D-AD72-D1AF3FA96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4253" y="4396560"/>
                <a:ext cx="1949255" cy="769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F0DF5F-7DDD-4081-82CB-C04E172523F6}"/>
                  </a:ext>
                </a:extLst>
              </p:cNvPr>
              <p:cNvSpPr txBox="1"/>
              <p:nvPr/>
            </p:nvSpPr>
            <p:spPr>
              <a:xfrm>
                <a:off x="1275616" y="5665279"/>
                <a:ext cx="2941297" cy="769441"/>
              </a:xfrm>
              <a:prstGeom prst="rect">
                <a:avLst/>
              </a:prstGeom>
              <a:solidFill>
                <a:schemeClr val="accent6"/>
              </a:solid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400" b="1" dirty="0"/>
                  <a:t> M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4400" b="1" dirty="0"/>
                      <m:t>=</m:t>
                    </m:r>
                    <m:r>
                      <m:rPr>
                        <m:nor/>
                      </m:rPr>
                      <a:rPr lang="en-US" sz="4400" b="1" i="0" dirty="0" smtClean="0"/>
                      <m:t> </m:t>
                    </m:r>
                    <m:r>
                      <m:rPr>
                        <m:nor/>
                      </m:rPr>
                      <a:rPr lang="en-US" sz="4400" b="1" i="0" dirty="0" smtClean="0"/>
                      <m:t>F</m:t>
                    </m:r>
                    <m:r>
                      <m:rPr>
                        <m:nor/>
                      </m:rPr>
                      <a:rPr lang="en-US" sz="4400" b="1" i="0" dirty="0" smtClean="0"/>
                      <m:t> </m:t>
                    </m:r>
                    <m:r>
                      <a:rPr lang="en-US" sz="4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𝓵</m:t>
                    </m:r>
                  </m:oMath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F0DF5F-7DDD-4081-82CB-C04E17252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616" y="5665279"/>
                <a:ext cx="2941297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5715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07272C3B-D84B-4897-8CE6-058303872DB8}"/>
              </a:ext>
            </a:extLst>
          </p:cNvPr>
          <p:cNvSpPr txBox="1"/>
          <p:nvPr/>
        </p:nvSpPr>
        <p:spPr>
          <a:xfrm>
            <a:off x="3932518" y="5575392"/>
            <a:ext cx="7761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Momentlar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2B84B9-1D40-415E-B658-D17EA184017D}"/>
              </a:ext>
            </a:extLst>
          </p:cNvPr>
          <p:cNvSpPr txBox="1"/>
          <p:nvPr/>
        </p:nvSpPr>
        <p:spPr>
          <a:xfrm>
            <a:off x="3813403" y="2935558"/>
            <a:ext cx="7816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47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 animBg="1"/>
      <p:bldP spid="14" grpId="0" animBg="1"/>
      <p:bldP spid="15" grpId="0" animBg="1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416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44407F-E403-4CF3-BF22-2FD9D91B889E}"/>
              </a:ext>
            </a:extLst>
          </p:cNvPr>
          <p:cNvSpPr txBox="1"/>
          <p:nvPr/>
        </p:nvSpPr>
        <p:spPr>
          <a:xfrm>
            <a:off x="117370" y="836600"/>
            <a:ext cx="1723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Zichlik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/>
              <p:nvPr/>
            </p:nvSpPr>
            <p:spPr>
              <a:xfrm>
                <a:off x="117370" y="3933062"/>
                <a:ext cx="1608192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027649-68B6-4FAB-ABC7-0D6035722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70" y="3933062"/>
                <a:ext cx="1608192" cy="595932"/>
              </a:xfrm>
              <a:prstGeom prst="rect">
                <a:avLst/>
              </a:prstGeom>
              <a:blipFill>
                <a:blip r:embed="rId2"/>
                <a:stretch>
                  <a:fillRect l="-1099" t="-6542" b="-25234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84B3F26-303A-458D-807D-47B8E7F6F431}"/>
              </a:ext>
            </a:extLst>
          </p:cNvPr>
          <p:cNvSpPr txBox="1"/>
          <p:nvPr/>
        </p:nvSpPr>
        <p:spPr>
          <a:xfrm>
            <a:off x="161959" y="1588093"/>
            <a:ext cx="2183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Bosim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B555F-140B-4927-AD31-AEB4316C38EC}"/>
              </a:ext>
            </a:extLst>
          </p:cNvPr>
          <p:cNvSpPr txBox="1"/>
          <p:nvPr/>
        </p:nvSpPr>
        <p:spPr>
          <a:xfrm>
            <a:off x="261781" y="2309462"/>
            <a:ext cx="1463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/>
              <p:nvPr/>
            </p:nvSpPr>
            <p:spPr>
              <a:xfrm>
                <a:off x="87704" y="4823658"/>
                <a:ext cx="1598643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N/</a:t>
                </a:r>
                <a:r>
                  <a:rPr lang="en-US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6427C7-F96F-40BB-8947-E17ADF22F2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4823658"/>
                <a:ext cx="1598643" cy="595932"/>
              </a:xfrm>
              <a:prstGeom prst="rect">
                <a:avLst/>
              </a:prstGeom>
              <a:blipFill>
                <a:blip r:embed="rId3"/>
                <a:stretch>
                  <a:fillRect l="-1103" t="-8411" b="-23364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0F5A400-317C-4E97-96E9-665F85928293}"/>
              </a:ext>
            </a:extLst>
          </p:cNvPr>
          <p:cNvSpPr txBox="1"/>
          <p:nvPr/>
        </p:nvSpPr>
        <p:spPr>
          <a:xfrm>
            <a:off x="2012682" y="3950635"/>
            <a:ext cx="1005513" cy="595932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Pa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609387-9112-4B01-9BD8-E79C074DBD39}"/>
              </a:ext>
            </a:extLst>
          </p:cNvPr>
          <p:cNvSpPr txBox="1"/>
          <p:nvPr/>
        </p:nvSpPr>
        <p:spPr>
          <a:xfrm>
            <a:off x="6455472" y="4834815"/>
            <a:ext cx="2009488" cy="584775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km/min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/>
              <p:nvPr/>
            </p:nvSpPr>
            <p:spPr>
              <a:xfrm>
                <a:off x="6532325" y="3986506"/>
                <a:ext cx="1855783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kg/</a:t>
                </a:r>
                <a:r>
                  <a:rPr lang="en-US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106BB66-C073-4ED7-A9E0-0B9C797D0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2325" y="3986506"/>
                <a:ext cx="1855783" cy="595932"/>
              </a:xfrm>
              <a:prstGeom prst="rect">
                <a:avLst/>
              </a:prstGeom>
              <a:blipFill>
                <a:blip r:embed="rId4"/>
                <a:stretch>
                  <a:fillRect l="-1278" t="-8411" b="-23364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/>
              <p:nvPr/>
            </p:nvSpPr>
            <p:spPr>
              <a:xfrm>
                <a:off x="8603405" y="3996021"/>
                <a:ext cx="1855783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𝒌𝒎</m:t>
                        </m:r>
                      </m:e>
                      <m:sup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F78241-D983-42C2-94B2-51ABD68E81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3405" y="3996021"/>
                <a:ext cx="1855783" cy="595932"/>
              </a:xfrm>
              <a:prstGeom prst="rect">
                <a:avLst/>
              </a:prstGeom>
              <a:blipFill>
                <a:blip r:embed="rId5"/>
                <a:stretch>
                  <a:fillRect l="-955" t="-8491" b="-24528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/>
              <p:nvPr/>
            </p:nvSpPr>
            <p:spPr>
              <a:xfrm>
                <a:off x="3305315" y="3962927"/>
                <a:ext cx="1271642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35B0BB9-B579-47D1-B20B-2A3D15570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315" y="3962927"/>
                <a:ext cx="1271642" cy="5959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/>
              <p:nvPr/>
            </p:nvSpPr>
            <p:spPr>
              <a:xfrm>
                <a:off x="1924187" y="4823658"/>
                <a:ext cx="1381128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6E6291-529E-44DD-BFF2-FDA2164713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187" y="4823658"/>
                <a:ext cx="1381128" cy="5959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CC5922BD-2BDC-4B22-AE8C-6B142EF347C5}"/>
              </a:ext>
            </a:extLst>
          </p:cNvPr>
          <p:cNvSpPr txBox="1"/>
          <p:nvPr/>
        </p:nvSpPr>
        <p:spPr>
          <a:xfrm>
            <a:off x="4864077" y="3974084"/>
            <a:ext cx="1381128" cy="584775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km/h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/>
              <p:nvPr/>
            </p:nvSpPr>
            <p:spPr>
              <a:xfrm>
                <a:off x="10674485" y="4018150"/>
                <a:ext cx="1238902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𝒅</m:t>
                          </m:r>
                          <m:r>
                            <a:rPr lang="en-US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𝒎</m:t>
                          </m:r>
                        </m:e>
                        <m:sup>
                          <m:r>
                            <a:rPr lang="en-US" sz="32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8F78B3-0C3F-4377-B8EB-A4DF3A000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485" y="4018150"/>
                <a:ext cx="1238902" cy="5959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C929BEDC-C743-451C-9C82-3435DC66AAB6}"/>
              </a:ext>
            </a:extLst>
          </p:cNvPr>
          <p:cNvSpPr txBox="1"/>
          <p:nvPr/>
        </p:nvSpPr>
        <p:spPr>
          <a:xfrm>
            <a:off x="3563849" y="4821260"/>
            <a:ext cx="1381128" cy="584775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m/s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/>
              <p:nvPr/>
            </p:nvSpPr>
            <p:spPr>
              <a:xfrm>
                <a:off x="5162568" y="4821260"/>
                <a:ext cx="926299" cy="584775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𝒍</m:t>
                      </m:r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0B0757F-EF20-47C7-96C4-629764BAFF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568" y="4821260"/>
                <a:ext cx="926299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4BF1836-9B07-45BF-8FFB-D7A2143B3A20}"/>
              </a:ext>
            </a:extLst>
          </p:cNvPr>
          <p:cNvCxnSpPr>
            <a:cxnSpLocks/>
          </p:cNvCxnSpPr>
          <p:nvPr/>
        </p:nvCxnSpPr>
        <p:spPr>
          <a:xfrm>
            <a:off x="1825909" y="741615"/>
            <a:ext cx="0" cy="303830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A7DC6AF-07FA-42B3-A867-9EE3DCFDE9E2}"/>
              </a:ext>
            </a:extLst>
          </p:cNvPr>
          <p:cNvCxnSpPr/>
          <p:nvPr/>
        </p:nvCxnSpPr>
        <p:spPr>
          <a:xfrm>
            <a:off x="261781" y="1504979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D73DB643-CD68-4092-A4BB-A44B1B56806A}"/>
              </a:ext>
            </a:extLst>
          </p:cNvPr>
          <p:cNvCxnSpPr/>
          <p:nvPr/>
        </p:nvCxnSpPr>
        <p:spPr>
          <a:xfrm>
            <a:off x="473327" y="2243918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AEC7A41-0EF4-4F78-9455-23207292CE63}"/>
              </a:ext>
            </a:extLst>
          </p:cNvPr>
          <p:cNvCxnSpPr/>
          <p:nvPr/>
        </p:nvCxnSpPr>
        <p:spPr>
          <a:xfrm>
            <a:off x="473327" y="3008089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/>
              <p:nvPr/>
            </p:nvSpPr>
            <p:spPr>
              <a:xfrm>
                <a:off x="87704" y="5677576"/>
                <a:ext cx="1994558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mg/</a:t>
                </a:r>
                <a:r>
                  <a:rPr lang="en-US" sz="32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𝒅𝒎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455FE-2AB0-4E90-A9B7-D5463FB72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4" y="5677576"/>
                <a:ext cx="1994558" cy="595932"/>
              </a:xfrm>
              <a:prstGeom prst="rect">
                <a:avLst/>
              </a:prstGeom>
              <a:blipFill>
                <a:blip r:embed="rId10"/>
                <a:stretch>
                  <a:fillRect l="-890" t="-8411" b="-23364"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162C3061-3A4D-40F1-BFC9-632EBF8C93B9}"/>
              </a:ext>
            </a:extLst>
          </p:cNvPr>
          <p:cNvSpPr txBox="1"/>
          <p:nvPr/>
        </p:nvSpPr>
        <p:spPr>
          <a:xfrm>
            <a:off x="2408727" y="5683154"/>
            <a:ext cx="1381128" cy="584775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cm/s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/>
              <p:nvPr/>
            </p:nvSpPr>
            <p:spPr>
              <a:xfrm>
                <a:off x="4058733" y="5668436"/>
                <a:ext cx="1994558" cy="595932"/>
              </a:xfrm>
              <a:prstGeom prst="rect">
                <a:avLst/>
              </a:prstGeom>
              <a:noFill/>
              <a:ln w="57150"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𝒎𝒔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BB2B57-82E6-431C-8E7A-55BCF423C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733" y="5668436"/>
                <a:ext cx="1994558" cy="5959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5715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AE3BABB2-51F6-4AE6-A6C0-CEE5A5E347F0}"/>
              </a:ext>
            </a:extLst>
          </p:cNvPr>
          <p:cNvSpPr txBox="1"/>
          <p:nvPr/>
        </p:nvSpPr>
        <p:spPr>
          <a:xfrm>
            <a:off x="161960" y="2993312"/>
            <a:ext cx="156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06298F9A-862A-4B52-9833-31F03724610A}"/>
              </a:ext>
            </a:extLst>
          </p:cNvPr>
          <p:cNvCxnSpPr/>
          <p:nvPr/>
        </p:nvCxnSpPr>
        <p:spPr>
          <a:xfrm>
            <a:off x="446123" y="3779922"/>
            <a:ext cx="11245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79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14245 -0.449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22" y="-2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44444E-6 L 0.01172 -0.3474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" y="-1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7037E-6 L -0.11328 -0.235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64" y="-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7.40741E-7 L -0.23906 -0.1307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53" y="-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1.48148E-6 L -0.25378 -0.4537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95" y="-2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59259E-6 L -0.24583 -0.455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2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40741E-7 L 0.2586 -0.3615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0" y="-1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0.05 -0.245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1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0.16315 -0.3553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51" y="-1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81481E-6 L -0.0263 -0.2476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5" y="-1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85185E-6 L -0.56224 -0.2449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12" y="-1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7.40741E-7 L 0.30273 -0.4710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0" y="-2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7.40741E-7 L 0.63568 -0.7002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75" y="-3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47474 -0.3685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37" y="-1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59259E-6 L 0.14948 -0.587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4" y="-2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1999" cy="8802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448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861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6448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7B5FA1D-A05D-489D-95DA-481811035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52703"/>
              </p:ext>
            </p:extLst>
          </p:nvPr>
        </p:nvGraphicFramePr>
        <p:xfrm>
          <a:off x="287430" y="1146433"/>
          <a:ext cx="11617139" cy="5223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3075">
                  <a:extLst>
                    <a:ext uri="{9D8B030D-6E8A-4147-A177-3AD203B41FA5}">
                      <a16:colId xmlns:a16="http://schemas.microsoft.com/office/drawing/2014/main" val="4194069799"/>
                    </a:ext>
                  </a:extLst>
                </a:gridCol>
                <a:gridCol w="8994064">
                  <a:extLst>
                    <a:ext uri="{9D8B030D-6E8A-4147-A177-3AD203B41FA5}">
                      <a16:colId xmlns:a16="http://schemas.microsoft.com/office/drawing/2014/main" val="480685137"/>
                    </a:ext>
                  </a:extLst>
                </a:gridCol>
              </a:tblGrid>
              <a:tr h="847351">
                <a:tc>
                  <a:txBody>
                    <a:bodyPr/>
                    <a:lstStyle/>
                    <a:p>
                      <a:pPr algn="l"/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Tushuncha</a:t>
                      </a:r>
                      <a:endParaRPr lang="en-US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32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Mazmuni</a:t>
                      </a:r>
                      <a:endParaRPr lang="ru-RU" sz="39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060884151"/>
                  </a:ext>
                </a:extLst>
              </a:tr>
              <a:tr h="133935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Mexanik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888468986"/>
                  </a:ext>
                </a:extLst>
              </a:tr>
              <a:tr h="883111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Jismlarning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olish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qobiliyati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947340336"/>
                  </a:ext>
                </a:extLst>
              </a:tr>
              <a:tr h="988142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chemeClr val="tx1"/>
                          </a:solidFill>
                        </a:rPr>
                        <a:t>Barometr</a:t>
                      </a:r>
                      <a:endParaRPr lang="ru-RU" sz="4000" b="1" dirty="0">
                        <a:solidFill>
                          <a:schemeClr val="tx1"/>
                        </a:solidFill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3348616942"/>
                  </a:ext>
                </a:extLst>
              </a:tr>
              <a:tr h="1165346">
                <a:tc>
                  <a:txBody>
                    <a:bodyPr/>
                    <a:lstStyle/>
                    <a:p>
                      <a:endParaRPr lang="ru-RU" sz="3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Suyuqlik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yoki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gazlarda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jismlarni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yuqoriga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ko‘taruvchi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331" marR="89331" marT="44665" marB="44665"/>
                </a:tc>
                <a:extLst>
                  <a:ext uri="{0D108BD9-81ED-4DB2-BD59-A6C34878D82A}">
                    <a16:rowId xmlns:a16="http://schemas.microsoft.com/office/drawing/2014/main" val="46937347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88781FD-EBE2-46B4-AEF8-3FD0539C82E4}"/>
              </a:ext>
            </a:extLst>
          </p:cNvPr>
          <p:cNvSpPr txBox="1"/>
          <p:nvPr/>
        </p:nvSpPr>
        <p:spPr>
          <a:xfrm>
            <a:off x="3158776" y="4399273"/>
            <a:ext cx="8745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Atmosfera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bosimini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o‘lchaydigan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927E6-39A9-49BD-9C0A-029BFC520893}"/>
              </a:ext>
            </a:extLst>
          </p:cNvPr>
          <p:cNvSpPr txBox="1"/>
          <p:nvPr/>
        </p:nvSpPr>
        <p:spPr>
          <a:xfrm>
            <a:off x="3158775" y="2078492"/>
            <a:ext cx="87457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Biror-bir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ko‘chishi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3F82C9-3C16-4A50-8E2B-E1E7F63CE182}"/>
              </a:ext>
            </a:extLst>
          </p:cNvPr>
          <p:cNvSpPr txBox="1"/>
          <p:nvPr/>
        </p:nvSpPr>
        <p:spPr>
          <a:xfrm>
            <a:off x="418081" y="3429000"/>
            <a:ext cx="2246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84C8A1-AB65-499E-98D1-FFADEDCB4670}"/>
              </a:ext>
            </a:extLst>
          </p:cNvPr>
          <p:cNvSpPr txBox="1"/>
          <p:nvPr/>
        </p:nvSpPr>
        <p:spPr>
          <a:xfrm>
            <a:off x="628347" y="5292516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Arximed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9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7491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  YOKI  NOTO‘G‘RI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C7C09072-5B32-4D62-8593-D8850CC9A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382810"/>
              </p:ext>
            </p:extLst>
          </p:nvPr>
        </p:nvGraphicFramePr>
        <p:xfrm>
          <a:off x="408859" y="832902"/>
          <a:ext cx="10961327" cy="55291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784">
                  <a:extLst>
                    <a:ext uri="{9D8B030D-6E8A-4147-A177-3AD203B41FA5}">
                      <a16:colId xmlns:a16="http://schemas.microsoft.com/office/drawing/2014/main" val="1835331769"/>
                    </a:ext>
                  </a:extLst>
                </a:gridCol>
                <a:gridCol w="7186042">
                  <a:extLst>
                    <a:ext uri="{9D8B030D-6E8A-4147-A177-3AD203B41FA5}">
                      <a16:colId xmlns:a16="http://schemas.microsoft.com/office/drawing/2014/main" val="1829260512"/>
                    </a:ext>
                  </a:extLst>
                </a:gridCol>
                <a:gridCol w="2756501">
                  <a:extLst>
                    <a:ext uri="{9D8B030D-6E8A-4147-A177-3AD203B41FA5}">
                      <a16:colId xmlns:a16="http://schemas.microsoft.com/office/drawing/2014/main" val="308704027"/>
                    </a:ext>
                  </a:extLst>
                </a:gridCol>
              </a:tblGrid>
              <a:tr h="1072345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T/r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Ma’lumotlar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32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yoki</a:t>
                      </a:r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noto‘g‘ri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18062"/>
                  </a:ext>
                </a:extLst>
              </a:tr>
              <a:tr h="102839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Zaryadli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zarralarning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tomonlama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tartibli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harakatiga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toki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deb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ataladi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49595"/>
                  </a:ext>
                </a:extLst>
              </a:tr>
              <a:tr h="102839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Suyuqlikning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idish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tubiga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beradigan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bosimi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suyuqlik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hajmiga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bog‘liq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268444"/>
                  </a:ext>
                </a:extLst>
              </a:tr>
              <a:tr h="102839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birligi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ichida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bajariladigan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tezlik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deb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ataladi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003069"/>
                  </a:ext>
                </a:extLst>
              </a:tr>
              <a:tr h="102839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Jismlarning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elektrlanganlik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darajasini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asbob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elektrometr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deb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nomlanadi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8361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CE6B4CD-243C-47ED-A50D-F18AB4DEBB74}"/>
              </a:ext>
            </a:extLst>
          </p:cNvPr>
          <p:cNvSpPr txBox="1"/>
          <p:nvPr/>
        </p:nvSpPr>
        <p:spPr>
          <a:xfrm>
            <a:off x="8860238" y="2028441"/>
            <a:ext cx="1689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18D4AF-1AA9-43E2-8B48-33DC25188525}"/>
              </a:ext>
            </a:extLst>
          </p:cNvPr>
          <p:cNvSpPr txBox="1"/>
          <p:nvPr/>
        </p:nvSpPr>
        <p:spPr>
          <a:xfrm>
            <a:off x="8860236" y="3116568"/>
            <a:ext cx="1983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B8AD88-D969-4A02-9F73-B122470A501F}"/>
              </a:ext>
            </a:extLst>
          </p:cNvPr>
          <p:cNvSpPr txBox="1"/>
          <p:nvPr/>
        </p:nvSpPr>
        <p:spPr>
          <a:xfrm>
            <a:off x="8860236" y="4143139"/>
            <a:ext cx="1983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B4CB63-337F-4E9A-BE36-8F1B735940A2}"/>
              </a:ext>
            </a:extLst>
          </p:cNvPr>
          <p:cNvSpPr txBox="1"/>
          <p:nvPr/>
        </p:nvSpPr>
        <p:spPr>
          <a:xfrm>
            <a:off x="9007198" y="5169710"/>
            <a:ext cx="1689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4115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380385" y="977675"/>
            <a:ext cx="114478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25 mm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ustunining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bosimini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</p:spTree>
    <p:extLst>
      <p:ext uri="{BB962C8B-B14F-4D97-AF65-F5344CB8AC3E}">
        <p14:creationId xmlns:p14="http://schemas.microsoft.com/office/powerpoint/2010/main" val="146471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600689" y="1305342"/>
            <a:ext cx="112570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kamaytirilib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ham 2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kamaytirilsa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asosning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bosimi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08347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/>
              <p:nvPr/>
            </p:nvSpPr>
            <p:spPr>
              <a:xfrm>
                <a:off x="380385" y="977675"/>
                <a:ext cx="11447821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Neft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quduqdan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60 mm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orqali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Har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9,12 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neft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ko‘tarilayotgan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neftning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Neftning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800 kg/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61C33E-62E9-428D-8457-B5629F020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85" y="977675"/>
                <a:ext cx="11447821" cy="2554545"/>
              </a:xfrm>
              <a:prstGeom prst="rect">
                <a:avLst/>
              </a:prstGeom>
              <a:blipFill>
                <a:blip r:embed="rId2"/>
                <a:stretch>
                  <a:fillRect l="-1864" t="-4296" r="-1917" b="-8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931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6303</TotalTime>
  <Words>404</Words>
  <Application>Microsoft Office PowerPoint</Application>
  <PresentationFormat>Широкоэкранный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659</cp:revision>
  <dcterms:created xsi:type="dcterms:W3CDTF">2020-03-24T02:20:14Z</dcterms:created>
  <dcterms:modified xsi:type="dcterms:W3CDTF">2021-04-07T09:02:02Z</dcterms:modified>
</cp:coreProperties>
</file>