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6"/>
  </p:notesMasterIdLst>
  <p:sldIdLst>
    <p:sldId id="270" r:id="rId4"/>
    <p:sldId id="673" r:id="rId5"/>
    <p:sldId id="668" r:id="rId6"/>
    <p:sldId id="1731" r:id="rId7"/>
    <p:sldId id="1732" r:id="rId8"/>
    <p:sldId id="679" r:id="rId9"/>
    <p:sldId id="1729" r:id="rId10"/>
    <p:sldId id="1690" r:id="rId11"/>
    <p:sldId id="606" r:id="rId12"/>
    <p:sldId id="338" r:id="rId13"/>
    <p:sldId id="675" r:id="rId14"/>
    <p:sldId id="1733" r:id="rId15"/>
    <p:sldId id="333" r:id="rId16"/>
    <p:sldId id="1734" r:id="rId17"/>
    <p:sldId id="332" r:id="rId18"/>
    <p:sldId id="1730" r:id="rId19"/>
    <p:sldId id="560" r:id="rId20"/>
    <p:sldId id="600" r:id="rId21"/>
    <p:sldId id="666" r:id="rId22"/>
    <p:sldId id="667" r:id="rId23"/>
    <p:sldId id="1693" r:id="rId24"/>
    <p:sldId id="68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D85180B-AC28-4253-A701-5E6C546E98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524A8B-AE7D-4A88-A1D8-1C461930A330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1A0F821-372C-44D3-8A8E-5AE433338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C9AD6E0-A9F8-4059-9676-3555829A2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u="sng">
                <a:latin typeface="Arial" panose="020B0604020202020204" pitchFamily="34" charset="0"/>
              </a:rPr>
              <a:t>СЛАЙД 3.</a:t>
            </a:r>
          </a:p>
        </p:txBody>
      </p:sp>
    </p:spTree>
    <p:extLst>
      <p:ext uri="{BB962C8B-B14F-4D97-AF65-F5344CB8AC3E}">
        <p14:creationId xmlns:p14="http://schemas.microsoft.com/office/powerpoint/2010/main" val="29463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D85180B-AC28-4253-A701-5E6C546E98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524A8B-AE7D-4A88-A1D8-1C461930A330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1A0F821-372C-44D3-8A8E-5AE433338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C9AD6E0-A9F8-4059-9676-3555829A2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u="sng">
                <a:latin typeface="Arial" panose="020B0604020202020204" pitchFamily="34" charset="0"/>
              </a:rPr>
              <a:t>СЛАЙД 3.</a:t>
            </a:r>
          </a:p>
        </p:txBody>
      </p:sp>
    </p:spTree>
    <p:extLst>
      <p:ext uri="{BB962C8B-B14F-4D97-AF65-F5344CB8AC3E}">
        <p14:creationId xmlns:p14="http://schemas.microsoft.com/office/powerpoint/2010/main" val="1078317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D85180B-AC28-4253-A701-5E6C546E98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524A8B-AE7D-4A88-A1D8-1C461930A330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1A0F821-372C-44D3-8A8E-5AE433338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C9AD6E0-A9F8-4059-9676-3555829A2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u="sng">
                <a:latin typeface="Arial" panose="020B0604020202020204" pitchFamily="34" charset="0"/>
              </a:rPr>
              <a:t>СЛАЙД 3.</a:t>
            </a:r>
          </a:p>
        </p:txBody>
      </p:sp>
    </p:spTree>
    <p:extLst>
      <p:ext uri="{BB962C8B-B14F-4D97-AF65-F5344CB8AC3E}">
        <p14:creationId xmlns:p14="http://schemas.microsoft.com/office/powerpoint/2010/main" val="2093534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ECB747D-3CCF-4A16-9482-A19892954F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40E095-9742-4924-8680-447CB46CDC46}" type="slidenum">
              <a:rPr lang="ru-RU" altLang="ru-RU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  <p:sp>
        <p:nvSpPr>
          <p:cNvPr id="21507" name="Образ слайда 1">
            <a:extLst>
              <a:ext uri="{FF2B5EF4-FFF2-40B4-BE49-F238E27FC236}">
                <a16:creationId xmlns:a16="http://schemas.microsoft.com/office/drawing/2014/main" id="{BABA41B1-6F48-4CB1-BE38-DE6C221469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Заметки 2">
            <a:extLst>
              <a:ext uri="{FF2B5EF4-FFF2-40B4-BE49-F238E27FC236}">
                <a16:creationId xmlns:a16="http://schemas.microsoft.com/office/drawing/2014/main" id="{3ECA5575-DE8D-4121-86C6-573E4974D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9" name="Номер слайда 3">
            <a:extLst>
              <a:ext uri="{FF2B5EF4-FFF2-40B4-BE49-F238E27FC236}">
                <a16:creationId xmlns:a16="http://schemas.microsoft.com/office/drawing/2014/main" id="{16BED3C4-F08F-476E-9FBD-F4DDA7797C9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7F574B-675D-4D40-A922-E28C4402D083}" type="slidenum">
              <a:rPr lang="ru-RU" altLang="ru-RU"/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9152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  <p:sldLayoutId id="21474836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2.png"/><Relationship Id="rId5" Type="http://schemas.openxmlformats.org/officeDocument/2006/relationships/image" Target="../media/image260.png"/><Relationship Id="rId10" Type="http://schemas.openxmlformats.org/officeDocument/2006/relationships/image" Target="../media/image31.png"/><Relationship Id="rId4" Type="http://schemas.openxmlformats.org/officeDocument/2006/relationships/image" Target="../media/image250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1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0.png"/><Relationship Id="rId10" Type="http://schemas.openxmlformats.org/officeDocument/2006/relationships/image" Target="../media/image43.png"/><Relationship Id="rId4" Type="http://schemas.openxmlformats.org/officeDocument/2006/relationships/image" Target="../media/image370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http://www.icone-png.com/png/54/53878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86662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793831" y="2493857"/>
            <a:ext cx="9016738" cy="76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 ARXIMED QONUNI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25318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9052" y="4656608"/>
            <a:ext cx="599813" cy="18666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334762"/>
            <a:ext cx="1539329" cy="13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310E5B-683C-4906-8F77-2AFF7A7CFC2D}"/>
              </a:ext>
            </a:extLst>
          </p:cNvPr>
          <p:cNvPicPr/>
          <p:nvPr/>
        </p:nvPicPr>
        <p:blipFill rotWithShape="1">
          <a:blip r:embed="rId3"/>
          <a:srcRect l="45537" t="45966"/>
          <a:stretch/>
        </p:blipFill>
        <p:spPr bwMode="auto">
          <a:xfrm>
            <a:off x="4516244" y="3378820"/>
            <a:ext cx="4806176" cy="3144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60011BCE-14D5-4145-BD58-E3012D8EE459}"/>
                  </a:ext>
                </a:extLst>
              </p:cNvPr>
              <p:cNvSpPr/>
              <p:nvPr/>
            </p:nvSpPr>
            <p:spPr>
              <a:xfrm>
                <a:off x="7281746" y="5397190"/>
                <a:ext cx="959005" cy="41259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908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908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908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𝒐𝒈</m:t>
                          </m:r>
                          <m:r>
                            <a:rPr lang="en-US" sz="3908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ru-RU" sz="1758" b="1" dirty="0"/>
              </a:p>
            </p:txBody>
          </p:sp>
        </mc:Choice>
        <mc:Fallback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60011BCE-14D5-4145-BD58-E3012D8EE4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746" y="5397190"/>
                <a:ext cx="959005" cy="412595"/>
              </a:xfrm>
              <a:prstGeom prst="rect">
                <a:avLst/>
              </a:prstGeom>
              <a:blipFill>
                <a:blip r:embed="rId4"/>
                <a:stretch>
                  <a:fillRect l="-2516" b="-27143"/>
                </a:stretch>
              </a:blip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93C6BCC3-97A3-4D17-83CA-E0AD4BA024BC}"/>
                  </a:ext>
                </a:extLst>
              </p:cNvPr>
              <p:cNvSpPr/>
              <p:nvPr/>
            </p:nvSpPr>
            <p:spPr>
              <a:xfrm flipH="1">
                <a:off x="6835698" y="3479181"/>
                <a:ext cx="680224" cy="5575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51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1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51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ru-RU" sz="1758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93C6BCC3-97A3-4D17-83CA-E0AD4BA02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35698" y="3479181"/>
                <a:ext cx="680224" cy="557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ru-RU" sz="644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Arximed</a:t>
            </a:r>
            <a:r>
              <a:rPr lang="en-US" altLang="ru-RU" sz="644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44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992CE1-3646-495B-A510-6997CFFB8A5B}"/>
                  </a:ext>
                </a:extLst>
              </p:cNvPr>
              <p:cNvSpPr txBox="1"/>
              <p:nvPr/>
            </p:nvSpPr>
            <p:spPr>
              <a:xfrm>
                <a:off x="3151305" y="1084724"/>
                <a:ext cx="3591945" cy="980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5275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275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5275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5275" b="1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75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275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5275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sSub>
                      <m:sSubPr>
                        <m:ctrlPr>
                          <a:rPr lang="en-US" sz="5275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275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275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5275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5275" b="1" dirty="0"/>
                  <a:t> g</a:t>
                </a:r>
                <a:endParaRPr lang="ru-RU" sz="4298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992CE1-3646-495B-A510-6997CFFB8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305" y="1084724"/>
                <a:ext cx="3591945" cy="980910"/>
              </a:xfrm>
              <a:prstGeom prst="rect">
                <a:avLst/>
              </a:prstGeom>
              <a:blipFill>
                <a:blip r:embed="rId2"/>
                <a:stretch>
                  <a:fillRect t="-15528" r="-7810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53550DA-0983-4DD1-A2B8-7BD883A89C4C}"/>
                  </a:ext>
                </a:extLst>
              </p:cNvPr>
              <p:cNvSpPr/>
              <p:nvPr/>
            </p:nvSpPr>
            <p:spPr>
              <a:xfrm>
                <a:off x="1129502" y="1984384"/>
                <a:ext cx="75160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𝛒</m:t>
                          </m:r>
                        </m:e>
                        <m:sub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𝐬</m:t>
                          </m:r>
                        </m:sub>
                      </m:sSub>
                      <m:r>
                        <a:rPr lang="en-US" sz="40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𝐬𝐮𝐲𝐮𝐪𝐥𝐢𝐤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𝐲𝐨𝐤𝐢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𝐠𝐚𝐳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𝐳𝐢𝐜𝐡𝐥𝐢𝐠𝐢</m:t>
                      </m:r>
                    </m:oMath>
                  </m:oMathPara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53550DA-0983-4DD1-A2B8-7BD883A89C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02" y="1984384"/>
                <a:ext cx="751603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4033BF3E-A60B-4D6E-A48F-2CD2A22BEB53}"/>
                  </a:ext>
                </a:extLst>
              </p:cNvPr>
              <p:cNvSpPr/>
              <p:nvPr/>
            </p:nvSpPr>
            <p:spPr>
              <a:xfrm>
                <a:off x="1165989" y="2928349"/>
                <a:ext cx="4043543" cy="766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𝒋𝒊𝒔𝒎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𝒉𝒂𝒋𝒎𝒊</m:t>
                    </m:r>
                  </m:oMath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4033BF3E-A60B-4D6E-A48F-2CD2A22BE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89" y="2928349"/>
                <a:ext cx="4043543" cy="7661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8F630789-1779-419A-9327-DF67F31AAA57}"/>
                  </a:ext>
                </a:extLst>
              </p:cNvPr>
              <p:cNvSpPr/>
              <p:nvPr/>
            </p:nvSpPr>
            <p:spPr>
              <a:xfrm>
                <a:off x="1165989" y="3676848"/>
                <a:ext cx="69084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/>
                        <m:t>g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400" b="0" i="0">
                          <a:latin typeface="Cambria Math" panose="02040503050406030204" pitchFamily="18" charset="0"/>
                        </a:rPr>
                        <m:t>erkin</m:t>
                      </m:r>
                      <m:r>
                        <a:rPr lang="en-US" sz="44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>
                          <a:latin typeface="Cambria Math" panose="02040503050406030204" pitchFamily="18" charset="0"/>
                        </a:rPr>
                        <m:t>tushish</m:t>
                      </m:r>
                      <m:r>
                        <a:rPr lang="en-US" sz="44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>
                          <a:latin typeface="Cambria Math" panose="02040503050406030204" pitchFamily="18" charset="0"/>
                        </a:rPr>
                        <m:t>tezlanishi</m:t>
                      </m:r>
                    </m:oMath>
                  </m:oMathPara>
                </a14:m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8F630789-1779-419A-9327-DF67F31AA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89" y="3676848"/>
                <a:ext cx="690843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BA142D-3DEE-4DFE-8D74-63B3584A54C0}"/>
                  </a:ext>
                </a:extLst>
              </p:cNvPr>
              <p:cNvSpPr txBox="1"/>
              <p:nvPr/>
            </p:nvSpPr>
            <p:spPr>
              <a:xfrm>
                <a:off x="1349241" y="4726713"/>
                <a:ext cx="2596787" cy="1444504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275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275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5275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5275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275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75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5275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275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5275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275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275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5275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5275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5275" b="1" dirty="0"/>
                          <m:t> </m:t>
                        </m:r>
                        <m:r>
                          <m:rPr>
                            <m:nor/>
                          </m:rPr>
                          <a:rPr lang="en-US" sz="5275" b="1" dirty="0"/>
                          <m:t>g</m:t>
                        </m:r>
                      </m:den>
                    </m:f>
                  </m:oMath>
                </a14:m>
                <a:endParaRPr lang="ru-RU" sz="4298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BA142D-3DEE-4DFE-8D74-63B3584A5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241" y="4726713"/>
                <a:ext cx="2596787" cy="14445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3835C7-CB13-4813-8BAB-4D2C6881BD61}"/>
                  </a:ext>
                </a:extLst>
              </p:cNvPr>
              <p:cNvSpPr txBox="1"/>
              <p:nvPr/>
            </p:nvSpPr>
            <p:spPr>
              <a:xfrm>
                <a:off x="5848379" y="4789836"/>
                <a:ext cx="2629673" cy="1375724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275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275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275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5275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m:rPr>
                        <m:nor/>
                      </m:rPr>
                      <a:rPr lang="en-US" sz="5275" b="1" dirty="0"/>
                      <m:t> </m:t>
                    </m:r>
                  </m:oMath>
                </a14:m>
                <a:r>
                  <a:rPr lang="en-US" sz="5275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75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5275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275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5275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275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275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n-US" sz="5275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5275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275" b="1" dirty="0"/>
                          <m:t>g</m:t>
                        </m:r>
                      </m:den>
                    </m:f>
                  </m:oMath>
                </a14:m>
                <a:endParaRPr lang="ru-RU" sz="4298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3835C7-CB13-4813-8BAB-4D2C6881B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379" y="4789836"/>
                <a:ext cx="2629673" cy="1375724"/>
              </a:xfrm>
              <a:prstGeom prst="rect">
                <a:avLst/>
              </a:prstGeom>
              <a:blipFill>
                <a:blip r:embed="rId7"/>
                <a:stretch>
                  <a:fillRect b="-2991"/>
                </a:stretch>
              </a:blipFill>
              <a:ln w="571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42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Arximed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227A1E-DD23-4C6D-A376-5359906A500D}"/>
              </a:ext>
            </a:extLst>
          </p:cNvPr>
          <p:cNvPicPr/>
          <p:nvPr/>
        </p:nvPicPr>
        <p:blipFill rotWithShape="1">
          <a:blip r:embed="rId2"/>
          <a:srcRect l="25334" t="33728" r="13415" b="10848"/>
          <a:stretch/>
        </p:blipFill>
        <p:spPr bwMode="auto">
          <a:xfrm>
            <a:off x="505754" y="2687840"/>
            <a:ext cx="7444233" cy="3997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AF3B532A-3D9D-43B9-8A7F-E44B173AD8C8}"/>
                  </a:ext>
                </a:extLst>
              </p:cNvPr>
              <p:cNvSpPr/>
              <p:nvPr/>
            </p:nvSpPr>
            <p:spPr>
              <a:xfrm>
                <a:off x="1331691" y="1495800"/>
                <a:ext cx="2200331" cy="811829"/>
              </a:xfrm>
              <a:prstGeom prst="rect">
                <a:avLst/>
              </a:prstGeom>
              <a:ln w="57150"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689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89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689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4689" b="1" dirty="0"/>
                  <a:t> </a:t>
                </a:r>
                <a14:m>
                  <m:oMath xmlns:m="http://schemas.openxmlformats.org/officeDocument/2006/math">
                    <m:r>
                      <a:rPr lang="en-US" sz="4689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4689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89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89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4689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ru-RU" sz="1758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AF3B532A-3D9D-43B9-8A7F-E44B173AD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91" y="1495800"/>
                <a:ext cx="2200331" cy="811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9C339ED3-F045-44C6-A717-C507EC50B3DE}"/>
                  </a:ext>
                </a:extLst>
              </p:cNvPr>
              <p:cNvSpPr/>
              <p:nvPr/>
            </p:nvSpPr>
            <p:spPr>
              <a:xfrm>
                <a:off x="5655550" y="1427934"/>
                <a:ext cx="2029634" cy="880108"/>
              </a:xfrm>
              <a:prstGeom prst="rect">
                <a:avLst/>
              </a:prstGeom>
              <a:ln w="57150"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689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89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689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4689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89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89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sz="4689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689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ru-RU" sz="1758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9C339ED3-F045-44C6-A717-C507EC50B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550" y="1427934"/>
                <a:ext cx="2029634" cy="880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50160072-3439-40DA-8B02-3E02FAE430E8}"/>
                  </a:ext>
                </a:extLst>
              </p:cNvPr>
              <p:cNvSpPr/>
              <p:nvPr/>
            </p:nvSpPr>
            <p:spPr>
              <a:xfrm>
                <a:off x="8956274" y="1106349"/>
                <a:ext cx="2350670" cy="880108"/>
              </a:xfrm>
              <a:prstGeom prst="rect">
                <a:avLst/>
              </a:prstGeom>
              <a:ln w="57150"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689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89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689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689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4689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89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89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 </m:t>
                        </m:r>
                        <m:r>
                          <a:rPr lang="en-US" sz="4689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689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ru-RU" sz="1758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50160072-3439-40DA-8B02-3E02FAE43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274" y="1106349"/>
                <a:ext cx="2350670" cy="880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4D77989-4842-491D-A0A2-71BB732DF285}"/>
              </a:ext>
            </a:extLst>
          </p:cNvPr>
          <p:cNvCxnSpPr>
            <a:cxnSpLocks/>
          </p:cNvCxnSpPr>
          <p:nvPr/>
        </p:nvCxnSpPr>
        <p:spPr>
          <a:xfrm flipV="1">
            <a:off x="7685184" y="1698149"/>
            <a:ext cx="1271090" cy="76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334FE2C-DEF6-492B-8B5E-EFAC639D5DD4}"/>
              </a:ext>
            </a:extLst>
          </p:cNvPr>
          <p:cNvCxnSpPr>
            <a:cxnSpLocks/>
          </p:cNvCxnSpPr>
          <p:nvPr/>
        </p:nvCxnSpPr>
        <p:spPr>
          <a:xfrm>
            <a:off x="7668124" y="2176977"/>
            <a:ext cx="1288150" cy="11254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813366-55A2-4F2C-B9C5-C3C6CA31BCA4}"/>
                  </a:ext>
                </a:extLst>
              </p:cNvPr>
              <p:cNvSpPr txBox="1"/>
              <p:nvPr/>
            </p:nvSpPr>
            <p:spPr>
              <a:xfrm>
                <a:off x="8956274" y="2802098"/>
                <a:ext cx="2663500" cy="132799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813366-55A2-4F2C-B9C5-C3C6CA31B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274" y="2802098"/>
                <a:ext cx="2663500" cy="13279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2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ru-RU" sz="644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Arximed</a:t>
            </a:r>
            <a:r>
              <a:rPr lang="en-US" altLang="ru-RU" sz="644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44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FFED56-9534-48E8-A264-E40EAACAE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10" t="33118" r="59901" b="52473"/>
          <a:stretch/>
        </p:blipFill>
        <p:spPr>
          <a:xfrm>
            <a:off x="0" y="1103317"/>
            <a:ext cx="4509604" cy="4407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83C74EFF-B0FF-48B1-8099-0736A4F48A18}"/>
                  </a:ext>
                </a:extLst>
              </p:cNvPr>
              <p:cNvSpPr/>
              <p:nvPr/>
            </p:nvSpPr>
            <p:spPr>
              <a:xfrm>
                <a:off x="6096000" y="888638"/>
                <a:ext cx="2298372" cy="693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908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908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908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3908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3908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3908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908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908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758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83C74EFF-B0FF-48B1-8099-0736A4F48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88638"/>
                <a:ext cx="2298372" cy="693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6B0BF22-79D2-4DAA-B932-163EF902FD7F}"/>
                  </a:ext>
                </a:extLst>
              </p:cNvPr>
              <p:cNvSpPr/>
              <p:nvPr/>
            </p:nvSpPr>
            <p:spPr>
              <a:xfrm>
                <a:off x="5422490" y="1685814"/>
                <a:ext cx="4149214" cy="693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908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908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908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3908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908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3908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3908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908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3908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758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6B0BF22-79D2-4DAA-B932-163EF902F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490" y="1685814"/>
                <a:ext cx="4149214" cy="693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70A4D0-4F9C-474C-8EEA-B52BE314C180}"/>
                  </a:ext>
                </a:extLst>
              </p:cNvPr>
              <p:cNvSpPr txBox="1"/>
              <p:nvPr/>
            </p:nvSpPr>
            <p:spPr>
              <a:xfrm>
                <a:off x="5123553" y="2482990"/>
                <a:ext cx="511769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48371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70A4D0-4F9C-474C-8EEA-B52BE314C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553" y="2482990"/>
                <a:ext cx="511769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5D0A08-AB1C-4F8E-9456-260BDC7D4B01}"/>
                  </a:ext>
                </a:extLst>
              </p:cNvPr>
              <p:cNvSpPr txBox="1"/>
              <p:nvPr/>
            </p:nvSpPr>
            <p:spPr>
              <a:xfrm>
                <a:off x="5875721" y="3320222"/>
                <a:ext cx="207236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4400" b="1" dirty="0"/>
                  <a:t> = P S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5D0A08-AB1C-4F8E-9456-260BDC7D4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721" y="3320222"/>
                <a:ext cx="2072362" cy="769441"/>
              </a:xfrm>
              <a:prstGeom prst="rect">
                <a:avLst/>
              </a:prstGeom>
              <a:blipFill>
                <a:blip r:embed="rId6"/>
                <a:stretch>
                  <a:fillRect t="-16667" r="-10882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2AA0CC-1FD1-4018-9D84-1C191780ECFE}"/>
                  </a:ext>
                </a:extLst>
              </p:cNvPr>
              <p:cNvSpPr txBox="1"/>
              <p:nvPr/>
            </p:nvSpPr>
            <p:spPr>
              <a:xfrm>
                <a:off x="5449213" y="4398233"/>
                <a:ext cx="3286092" cy="900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4800" b="1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4800" b="1" dirty="0"/>
                  <a:t> g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2AA0CC-1FD1-4018-9D84-1C191780E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213" y="4398233"/>
                <a:ext cx="3286092" cy="900888"/>
              </a:xfrm>
              <a:prstGeom prst="rect">
                <a:avLst/>
              </a:prstGeom>
              <a:blipFill>
                <a:blip r:embed="rId7"/>
                <a:stretch>
                  <a:fillRect t="-14189" r="-7421" b="-283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92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Заголовок 1">
            <a:extLst>
              <a:ext uri="{FF2B5EF4-FFF2-40B4-BE49-F238E27FC236}">
                <a16:creationId xmlns:a16="http://schemas.microsoft.com/office/drawing/2014/main" id="{0BAE6A57-F392-4592-9CF3-8F018FFD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11390"/>
          </a:xfrm>
          <a:solidFill>
            <a:srgbClr val="2846C8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ru-RU" sz="5272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ru-RU" sz="5272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altLang="ru-RU" sz="527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272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suzish</a:t>
            </a:r>
            <a:r>
              <a:rPr lang="en-US" altLang="ru-RU" sz="527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272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sharti</a:t>
            </a:r>
            <a:r>
              <a:rPr lang="en-US" altLang="ru-RU" sz="527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527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D9D408-2E66-4C02-AC9A-49DA9305504D}"/>
              </a:ext>
            </a:extLst>
          </p:cNvPr>
          <p:cNvSpPr/>
          <p:nvPr/>
        </p:nvSpPr>
        <p:spPr>
          <a:xfrm>
            <a:off x="928336" y="1920636"/>
            <a:ext cx="2421496" cy="26108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284" tIns="44642" rIns="89284" bIns="4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721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A821CAE-50A6-41A2-8B23-E6B70EA541B9}"/>
              </a:ext>
            </a:extLst>
          </p:cNvPr>
          <p:cNvSpPr/>
          <p:nvPr/>
        </p:nvSpPr>
        <p:spPr>
          <a:xfrm>
            <a:off x="4528172" y="1920635"/>
            <a:ext cx="2421496" cy="26108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284" tIns="44642" rIns="89284" bIns="4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721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AB2F50-3D7C-4FA6-968D-33F5AD4FE64F}"/>
              </a:ext>
            </a:extLst>
          </p:cNvPr>
          <p:cNvSpPr/>
          <p:nvPr/>
        </p:nvSpPr>
        <p:spPr>
          <a:xfrm>
            <a:off x="8233413" y="1920636"/>
            <a:ext cx="2421496" cy="26108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284" tIns="44642" rIns="89284" bIns="4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721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4B9D63-4C7F-476B-82B9-177E538FA10A}"/>
              </a:ext>
            </a:extLst>
          </p:cNvPr>
          <p:cNvSpPr/>
          <p:nvPr/>
        </p:nvSpPr>
        <p:spPr>
          <a:xfrm>
            <a:off x="928336" y="3043454"/>
            <a:ext cx="2421496" cy="148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2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CA1DE93-ADE2-4997-B1EB-966692E6B97F}"/>
              </a:ext>
            </a:extLst>
          </p:cNvPr>
          <p:cNvSpPr/>
          <p:nvPr/>
        </p:nvSpPr>
        <p:spPr>
          <a:xfrm>
            <a:off x="4508586" y="3043452"/>
            <a:ext cx="2421496" cy="148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21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F5C5294-BCC5-4872-A662-5ACAD073B29E}"/>
              </a:ext>
            </a:extLst>
          </p:cNvPr>
          <p:cNvSpPr/>
          <p:nvPr/>
        </p:nvSpPr>
        <p:spPr>
          <a:xfrm>
            <a:off x="8253001" y="3043452"/>
            <a:ext cx="2421496" cy="148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21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16CEF3D-F45B-47B1-8153-57BE4FFAF1B7}"/>
              </a:ext>
            </a:extLst>
          </p:cNvPr>
          <p:cNvSpPr/>
          <p:nvPr/>
        </p:nvSpPr>
        <p:spPr>
          <a:xfrm>
            <a:off x="1679342" y="2292654"/>
            <a:ext cx="942307" cy="9334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21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2404EAC-7724-4739-A080-9E1664107187}"/>
              </a:ext>
            </a:extLst>
          </p:cNvPr>
          <p:cNvSpPr/>
          <p:nvPr/>
        </p:nvSpPr>
        <p:spPr>
          <a:xfrm>
            <a:off x="5280588" y="3185492"/>
            <a:ext cx="942307" cy="9334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21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5A10FE5-024A-4EBE-96DC-D8EAD4B89ED6}"/>
              </a:ext>
            </a:extLst>
          </p:cNvPr>
          <p:cNvSpPr/>
          <p:nvPr/>
        </p:nvSpPr>
        <p:spPr>
          <a:xfrm>
            <a:off x="8992595" y="3598090"/>
            <a:ext cx="942307" cy="9334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21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AE70122-80DE-4A5E-96A4-94B4D96EB7DA}"/>
              </a:ext>
            </a:extLst>
          </p:cNvPr>
          <p:cNvCxnSpPr/>
          <p:nvPr/>
        </p:nvCxnSpPr>
        <p:spPr>
          <a:xfrm>
            <a:off x="2150495" y="2766132"/>
            <a:ext cx="0" cy="9198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D8E84B23-BCDE-491E-9AFE-A6E5963449E4}"/>
              </a:ext>
            </a:extLst>
          </p:cNvPr>
          <p:cNvCxnSpPr/>
          <p:nvPr/>
        </p:nvCxnSpPr>
        <p:spPr>
          <a:xfrm>
            <a:off x="5751740" y="3658970"/>
            <a:ext cx="0" cy="9198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B6CE5A7-596A-46F0-9A93-ECC8A30DA0C5}"/>
              </a:ext>
            </a:extLst>
          </p:cNvPr>
          <p:cNvCxnSpPr/>
          <p:nvPr/>
        </p:nvCxnSpPr>
        <p:spPr>
          <a:xfrm>
            <a:off x="9463748" y="4118918"/>
            <a:ext cx="0" cy="9198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9E657D6-50E8-426A-BCA3-0A2AC756BA39}"/>
              </a:ext>
            </a:extLst>
          </p:cNvPr>
          <p:cNvCxnSpPr/>
          <p:nvPr/>
        </p:nvCxnSpPr>
        <p:spPr>
          <a:xfrm flipV="1">
            <a:off x="2150495" y="1751537"/>
            <a:ext cx="0" cy="10822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F75BB768-C098-4CA8-9ED4-A52D7F324997}"/>
              </a:ext>
            </a:extLst>
          </p:cNvPr>
          <p:cNvCxnSpPr/>
          <p:nvPr/>
        </p:nvCxnSpPr>
        <p:spPr>
          <a:xfrm flipV="1">
            <a:off x="5751740" y="2569974"/>
            <a:ext cx="0" cy="10822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858A49C3-BCF5-47A0-BB1D-2BACB63FFD0C}"/>
              </a:ext>
            </a:extLst>
          </p:cNvPr>
          <p:cNvCxnSpPr/>
          <p:nvPr/>
        </p:nvCxnSpPr>
        <p:spPr>
          <a:xfrm flipV="1">
            <a:off x="9463748" y="2982571"/>
            <a:ext cx="0" cy="10822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E32B75-4D59-44AC-8C7D-75951CEC087C}"/>
                  </a:ext>
                </a:extLst>
              </p:cNvPr>
              <p:cNvSpPr txBox="1"/>
              <p:nvPr/>
            </p:nvSpPr>
            <p:spPr>
              <a:xfrm>
                <a:off x="997511" y="5201683"/>
                <a:ext cx="2537646" cy="870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en-US" sz="4687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</m:oMath>
                </a14:m>
                <a:r>
                  <a:rPr lang="en-US" sz="468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𝑜𝑔</m:t>
                        </m:r>
                        <m:r>
                          <a:rPr lang="en-US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b>
                    </m:sSub>
                  </m:oMath>
                </a14:m>
                <a:endParaRPr lang="ru-RU" sz="468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E32B75-4D59-44AC-8C7D-75951CEC0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11" y="5201683"/>
                <a:ext cx="2537646" cy="8700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226169-5C7A-48E8-8840-977907A4E43D}"/>
                  </a:ext>
                </a:extLst>
              </p:cNvPr>
              <p:cNvSpPr txBox="1"/>
              <p:nvPr/>
            </p:nvSpPr>
            <p:spPr>
              <a:xfrm>
                <a:off x="4614086" y="5201684"/>
                <a:ext cx="2536081" cy="870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en-US" sz="4687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68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𝑜𝑔</m:t>
                        </m:r>
                        <m:r>
                          <a:rPr lang="en-US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b>
                    </m:sSub>
                  </m:oMath>
                </a14:m>
                <a:endParaRPr lang="ru-RU" sz="468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226169-5C7A-48E8-8840-977907A4E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086" y="5201684"/>
                <a:ext cx="2536081" cy="8700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0307BA-38E3-4AB0-A703-74C9B6C7F338}"/>
                  </a:ext>
                </a:extLst>
              </p:cNvPr>
              <p:cNvSpPr txBox="1"/>
              <p:nvPr/>
            </p:nvSpPr>
            <p:spPr>
              <a:xfrm>
                <a:off x="8329271" y="5219339"/>
                <a:ext cx="2537646" cy="870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en-US" sz="4687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en-US" sz="468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𝑜𝑔</m:t>
                        </m:r>
                        <m:r>
                          <a:rPr lang="en-US" sz="468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b>
                    </m:sSub>
                  </m:oMath>
                </a14:m>
                <a:endParaRPr lang="ru-RU" sz="468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0307BA-38E3-4AB0-A703-74C9B6C7F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271" y="5219339"/>
                <a:ext cx="2537646" cy="8700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070477E7-4DAD-48E4-96FB-A9612525FD5A}"/>
                  </a:ext>
                </a:extLst>
              </p:cNvPr>
              <p:cNvSpPr/>
              <p:nvPr/>
            </p:nvSpPr>
            <p:spPr>
              <a:xfrm>
                <a:off x="2199908" y="1822780"/>
                <a:ext cx="785833" cy="691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1758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070477E7-4DAD-48E4-96FB-A9612525F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908" y="1822780"/>
                <a:ext cx="785833" cy="6915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317088ED-6B76-45AF-8DBC-AB593147E1D6}"/>
                  </a:ext>
                </a:extLst>
              </p:cNvPr>
              <p:cNvSpPr/>
              <p:nvPr/>
            </p:nvSpPr>
            <p:spPr>
              <a:xfrm>
                <a:off x="2191702" y="3153415"/>
                <a:ext cx="1108747" cy="74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𝑜𝑔</m:t>
                          </m:r>
                          <m:r>
                            <a:rPr lang="en-US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ru-RU" sz="1758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317088ED-6B76-45AF-8DBC-AB593147E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702" y="3153415"/>
                <a:ext cx="1108747" cy="7405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6B1ABBA8-A76E-477C-9DE6-5CBD117D1F5F}"/>
                  </a:ext>
                </a:extLst>
              </p:cNvPr>
              <p:cNvSpPr/>
              <p:nvPr/>
            </p:nvSpPr>
            <p:spPr>
              <a:xfrm>
                <a:off x="5813829" y="2292652"/>
                <a:ext cx="785833" cy="691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1758" dirty="0"/>
              </a:p>
            </p:txBody>
          </p:sp>
        </mc:Choice>
        <mc:Fallback xmlns="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6B1ABBA8-A76E-477C-9DE6-5CBD117D1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29" y="2292652"/>
                <a:ext cx="785833" cy="6915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684F7C5C-4DDB-42DD-8930-95727E8B46EC}"/>
                  </a:ext>
                </a:extLst>
              </p:cNvPr>
              <p:cNvSpPr/>
              <p:nvPr/>
            </p:nvSpPr>
            <p:spPr>
              <a:xfrm>
                <a:off x="9483337" y="2960646"/>
                <a:ext cx="785833" cy="691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1758" dirty="0"/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684F7C5C-4DDB-42DD-8930-95727E8B4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337" y="2960646"/>
                <a:ext cx="785833" cy="6915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2AC6595C-C38E-40D2-9FF6-7B41C1DD8F94}"/>
                  </a:ext>
                </a:extLst>
              </p:cNvPr>
              <p:cNvSpPr/>
              <p:nvPr/>
            </p:nvSpPr>
            <p:spPr>
              <a:xfrm>
                <a:off x="9400731" y="4386194"/>
                <a:ext cx="1108747" cy="74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𝑜𝑔</m:t>
                          </m:r>
                          <m:r>
                            <a:rPr lang="en-US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ru-RU" sz="1758" dirty="0"/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2AC6595C-C38E-40D2-9FF6-7B41C1DD8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731" y="4386194"/>
                <a:ext cx="1108747" cy="7405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8C68773A-396B-4F82-BDBA-019BD373C829}"/>
                  </a:ext>
                </a:extLst>
              </p:cNvPr>
              <p:cNvSpPr/>
              <p:nvPr/>
            </p:nvSpPr>
            <p:spPr>
              <a:xfrm>
                <a:off x="5882127" y="3890685"/>
                <a:ext cx="1108747" cy="74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𝑜𝑔</m:t>
                          </m:r>
                          <m:r>
                            <a:rPr lang="en-US" sz="3908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ru-RU" sz="1758" dirty="0"/>
              </a:p>
            </p:txBody>
          </p:sp>
        </mc:Choice>
        <mc:Fallback xmlns="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8C68773A-396B-4F82-BDBA-019BD373C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127" y="3890685"/>
                <a:ext cx="1108747" cy="7405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95328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ru-RU" sz="644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Arximed</a:t>
            </a:r>
            <a:r>
              <a:rPr lang="en-US" altLang="ru-RU" sz="644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44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57539B-FE7E-45AD-B345-3F9821231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59" t="33118" r="22354" b="53476"/>
          <a:stretch/>
        </p:blipFill>
        <p:spPr>
          <a:xfrm>
            <a:off x="641160" y="1093822"/>
            <a:ext cx="4702671" cy="5021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9C02D3-F246-4D4F-82B6-8F94EE252E3E}"/>
              </a:ext>
            </a:extLst>
          </p:cNvPr>
          <p:cNvSpPr txBox="1"/>
          <p:nvPr/>
        </p:nvSpPr>
        <p:spPr>
          <a:xfrm>
            <a:off x="-127574" y="822976"/>
            <a:ext cx="117920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geliy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to‘ldiriladi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28C267-A95C-4403-A623-3BB83C9CC0F4}"/>
                  </a:ext>
                </a:extLst>
              </p:cNvPr>
              <p:cNvSpPr txBox="1"/>
              <p:nvPr/>
            </p:nvSpPr>
            <p:spPr>
              <a:xfrm>
                <a:off x="4691551" y="1665579"/>
                <a:ext cx="700730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vodorod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og‘irligi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0,9 N,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geliyniki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1,8 N,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havoniki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13 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28C267-A95C-4403-A623-3BB83C9CC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551" y="1665579"/>
                <a:ext cx="7007302" cy="1938992"/>
              </a:xfrm>
              <a:prstGeom prst="rect">
                <a:avLst/>
              </a:prstGeom>
              <a:blipFill>
                <a:blip r:embed="rId3"/>
                <a:stretch>
                  <a:fillRect l="-3133" t="-5660" b="-12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Заголовок 1">
            <a:extLst>
              <a:ext uri="{FF2B5EF4-FFF2-40B4-BE49-F238E27FC236}">
                <a16:creationId xmlns:a16="http://schemas.microsoft.com/office/drawing/2014/main" id="{0BAE6A57-F392-4592-9CF3-8F018FFD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732"/>
            <a:ext cx="12192000" cy="809695"/>
          </a:xfrm>
          <a:solidFill>
            <a:srgbClr val="2846C8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ru-RU" sz="5272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KEMASOZLIKDA </a:t>
            </a:r>
            <a:endParaRPr lang="ru-RU" altLang="ru-RU" sz="527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EA8B-A64F-474F-A4B6-E2F35C22D2EB}"/>
              </a:ext>
            </a:extLst>
          </p:cNvPr>
          <p:cNvSpPr txBox="1"/>
          <p:nvPr/>
        </p:nvSpPr>
        <p:spPr>
          <a:xfrm>
            <a:off x="3052219" y="2556450"/>
            <a:ext cx="2205051" cy="662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21" dirty="0"/>
              <a:t>  </a:t>
            </a:r>
            <a:endParaRPr lang="ru-RU" sz="372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C0999A-EF9D-49B9-9ACB-3EB61754F8D5}"/>
              </a:ext>
            </a:extLst>
          </p:cNvPr>
          <p:cNvPicPr/>
          <p:nvPr/>
        </p:nvPicPr>
        <p:blipFill rotWithShape="1">
          <a:blip r:embed="rId3"/>
          <a:srcRect t="14429" b="8617"/>
          <a:stretch/>
        </p:blipFill>
        <p:spPr>
          <a:xfrm>
            <a:off x="231829" y="2041822"/>
            <a:ext cx="4080570" cy="4019886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7334EBC3-DA7B-4455-A3F3-1A658CED1BB5}"/>
              </a:ext>
            </a:extLst>
          </p:cNvPr>
          <p:cNvCxnSpPr>
            <a:cxnSpLocks/>
          </p:cNvCxnSpPr>
          <p:nvPr/>
        </p:nvCxnSpPr>
        <p:spPr>
          <a:xfrm>
            <a:off x="3273400" y="4818454"/>
            <a:ext cx="0" cy="172910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076789C-3BDE-4746-B083-A44C55EA861E}"/>
              </a:ext>
            </a:extLst>
          </p:cNvPr>
          <p:cNvSpPr txBox="1"/>
          <p:nvPr/>
        </p:nvSpPr>
        <p:spPr>
          <a:xfrm>
            <a:off x="457200" y="728440"/>
            <a:ext cx="115211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Kemalarning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botadigan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chuqurligi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96A1904-030A-4395-8AC5-964F98F978E5}"/>
              </a:ext>
            </a:extLst>
          </p:cNvPr>
          <p:cNvSpPr/>
          <p:nvPr/>
        </p:nvSpPr>
        <p:spPr>
          <a:xfrm>
            <a:off x="4795164" y="1383971"/>
            <a:ext cx="7007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81618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Kemalarning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korpusi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po‘lat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taxtalardan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qayiqlarniki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taxtalardan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yasaladi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Taxtalar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orasidan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o‘tmaydigan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materiallar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biriktiriladi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352186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Заголовок 1">
            <a:extLst>
              <a:ext uri="{FF2B5EF4-FFF2-40B4-BE49-F238E27FC236}">
                <a16:creationId xmlns:a16="http://schemas.microsoft.com/office/drawing/2014/main" id="{0BAE6A57-F392-4592-9CF3-8F018FFD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3963"/>
          </a:xfrm>
          <a:solidFill>
            <a:srgbClr val="2846C8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ru-RU" sz="527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KEMASOZLIKDA </a:t>
            </a:r>
            <a:endParaRPr lang="ru-RU" altLang="ru-RU" sz="527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EA8B-A64F-474F-A4B6-E2F35C22D2EB}"/>
              </a:ext>
            </a:extLst>
          </p:cNvPr>
          <p:cNvSpPr txBox="1"/>
          <p:nvPr/>
        </p:nvSpPr>
        <p:spPr>
          <a:xfrm>
            <a:off x="3052219" y="2556450"/>
            <a:ext cx="2205051" cy="662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21" dirty="0"/>
              <a:t>  </a:t>
            </a:r>
            <a:endParaRPr lang="ru-RU" sz="372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C0999A-EF9D-49B9-9ACB-3EB61754F8D5}"/>
              </a:ext>
            </a:extLst>
          </p:cNvPr>
          <p:cNvPicPr/>
          <p:nvPr/>
        </p:nvPicPr>
        <p:blipFill rotWithShape="1">
          <a:blip r:embed="rId3"/>
          <a:srcRect t="14429" b="8617"/>
          <a:stretch/>
        </p:blipFill>
        <p:spPr>
          <a:xfrm>
            <a:off x="351857" y="2049188"/>
            <a:ext cx="5014000" cy="4019886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7334EBC3-DA7B-4455-A3F3-1A658CED1BB5}"/>
              </a:ext>
            </a:extLst>
          </p:cNvPr>
          <p:cNvCxnSpPr>
            <a:cxnSpLocks/>
          </p:cNvCxnSpPr>
          <p:nvPr/>
        </p:nvCxnSpPr>
        <p:spPr>
          <a:xfrm>
            <a:off x="4044384" y="5043073"/>
            <a:ext cx="0" cy="172910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A63C5DD-6619-4C60-9B23-5B91C23751E7}"/>
              </a:ext>
            </a:extLst>
          </p:cNvPr>
          <p:cNvCxnSpPr>
            <a:cxnSpLocks/>
          </p:cNvCxnSpPr>
          <p:nvPr/>
        </p:nvCxnSpPr>
        <p:spPr>
          <a:xfrm flipH="1">
            <a:off x="4464175" y="4541237"/>
            <a:ext cx="3017774" cy="11452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71C2FF6-A01A-48D3-8AE3-49C9404D458E}"/>
              </a:ext>
            </a:extLst>
          </p:cNvPr>
          <p:cNvCxnSpPr>
            <a:cxnSpLocks/>
          </p:cNvCxnSpPr>
          <p:nvPr/>
        </p:nvCxnSpPr>
        <p:spPr>
          <a:xfrm flipH="1">
            <a:off x="4419607" y="5516633"/>
            <a:ext cx="2406537" cy="4697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3658E05-D65A-410D-9F34-3B89ED4AC669}"/>
              </a:ext>
            </a:extLst>
          </p:cNvPr>
          <p:cNvSpPr txBox="1"/>
          <p:nvPr/>
        </p:nvSpPr>
        <p:spPr>
          <a:xfrm>
            <a:off x="7506753" y="3807204"/>
            <a:ext cx="2561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Vater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7C32FF-971C-411B-B71E-422C8734E06C}"/>
              </a:ext>
            </a:extLst>
          </p:cNvPr>
          <p:cNvSpPr txBox="1"/>
          <p:nvPr/>
        </p:nvSpPr>
        <p:spPr>
          <a:xfrm>
            <a:off x="6826144" y="4870302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Botish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76789C-3BDE-4746-B083-A44C55EA861E}"/>
              </a:ext>
            </a:extLst>
          </p:cNvPr>
          <p:cNvSpPr txBox="1"/>
          <p:nvPr/>
        </p:nvSpPr>
        <p:spPr>
          <a:xfrm>
            <a:off x="299520" y="749344"/>
            <a:ext cx="110081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Kemalarning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botadigan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chuqurligi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96A1904-030A-4395-8AC5-964F98F978E5}"/>
              </a:ext>
            </a:extLst>
          </p:cNvPr>
          <p:cNvSpPr/>
          <p:nvPr/>
        </p:nvSpPr>
        <p:spPr>
          <a:xfrm>
            <a:off x="5641062" y="1459587"/>
            <a:ext cx="6145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81618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vater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chizig‘igacha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botganda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siqib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chiqarilgan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kemaning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sig‘imi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881029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69E5B08-0204-48D4-A329-E63AD1C1471F}"/>
              </a:ext>
            </a:extLst>
          </p:cNvPr>
          <p:cNvSpPr txBox="1"/>
          <p:nvPr/>
        </p:nvSpPr>
        <p:spPr>
          <a:xfrm rot="2847500">
            <a:off x="4643861" y="3855295"/>
            <a:ext cx="1146724" cy="191939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eaLnBrk="1" hangingPunct="1">
              <a:defRPr/>
            </a:pPr>
            <a:r>
              <a:rPr lang="en-US" sz="3126" b="1" dirty="0" err="1">
                <a:solidFill>
                  <a:srgbClr val="7030A0"/>
                </a:solidFill>
                <a:latin typeface="Arial" charset="0"/>
              </a:rPr>
              <a:t>Suzish</a:t>
            </a:r>
            <a:r>
              <a:rPr lang="en-US" sz="3126" b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126" b="1" dirty="0" err="1">
                <a:solidFill>
                  <a:srgbClr val="7030A0"/>
                </a:solidFill>
                <a:latin typeface="Arial" charset="0"/>
              </a:rPr>
              <a:t>sharti</a:t>
            </a:r>
            <a:r>
              <a:rPr lang="en-US" sz="3126" b="1" dirty="0">
                <a:solidFill>
                  <a:srgbClr val="7030A0"/>
                </a:solidFill>
                <a:latin typeface="Arial" charset="0"/>
              </a:rPr>
              <a:t> </a:t>
            </a:r>
            <a:endParaRPr lang="ru-RU" sz="3126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0F1B6-310D-488A-9124-31E591BC59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68725" y="174127"/>
            <a:ext cx="5402263" cy="659292"/>
          </a:xfrm>
          <a:ln>
            <a:miter lim="800000"/>
            <a:headEnd/>
            <a:tailEnd/>
          </a:ln>
        </p:spPr>
        <p:txBody>
          <a:bodyPr rtlCol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sz="4298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IDROK XARITASI</a:t>
            </a:r>
            <a:endParaRPr lang="ru-RU" sz="4298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3EDD4-D2A5-4B94-BB79-8B5CAE448CBA}"/>
              </a:ext>
            </a:extLst>
          </p:cNvPr>
          <p:cNvSpPr txBox="1">
            <a:spLocks noChangeArrowheads="1"/>
          </p:cNvSpPr>
          <p:nvPr/>
        </p:nvSpPr>
        <p:spPr bwMode="auto">
          <a:xfrm rot="1808934">
            <a:off x="3195801" y="2144032"/>
            <a:ext cx="1785937" cy="5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735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Nazariya</a:t>
            </a:r>
            <a:endParaRPr lang="ru-RU" altLang="ru-RU" sz="2735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6F20FC-F420-4EB4-B824-A84B104D9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536" y="2624434"/>
            <a:ext cx="3016775" cy="57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b="1" dirty="0"/>
              <a:t> </a:t>
            </a:r>
            <a:r>
              <a:rPr lang="en-US" altLang="ru-RU" sz="3126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endParaRPr lang="ru-RU" altLang="ru-RU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66C70D6-2BA0-4BAF-A12E-5F7793F1468F}"/>
              </a:ext>
            </a:extLst>
          </p:cNvPr>
          <p:cNvSpPr>
            <a:spLocks noChangeArrowheads="1"/>
          </p:cNvSpPr>
          <p:nvPr/>
        </p:nvSpPr>
        <p:spPr bwMode="auto">
          <a:xfrm rot="186424">
            <a:off x="1143210" y="1724723"/>
            <a:ext cx="2006455" cy="5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735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ru-RU" altLang="ru-RU" sz="2735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23CA387-2FDF-4C7E-A4E1-FFAB0FEE02EF}"/>
              </a:ext>
            </a:extLst>
          </p:cNvPr>
          <p:cNvSpPr>
            <a:spLocks noChangeArrowheads="1"/>
          </p:cNvSpPr>
          <p:nvPr/>
        </p:nvSpPr>
        <p:spPr bwMode="auto">
          <a:xfrm rot="17803468">
            <a:off x="1154676" y="2998575"/>
            <a:ext cx="1452969" cy="5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735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endParaRPr lang="ru-RU" altLang="ru-RU" sz="2735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5420EF0-3834-43B7-B3B4-FE23EFC476A4}"/>
              </a:ext>
            </a:extLst>
          </p:cNvPr>
          <p:cNvSpPr>
            <a:spLocks noChangeArrowheads="1"/>
          </p:cNvSpPr>
          <p:nvPr/>
        </p:nvSpPr>
        <p:spPr bwMode="auto">
          <a:xfrm rot="1271953">
            <a:off x="1359234" y="942431"/>
            <a:ext cx="1012531" cy="5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735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</a:t>
            </a:r>
            <a:endParaRPr lang="ru-RU" altLang="ru-RU" sz="2735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874E8443-B877-4C9B-9AAF-4B8197AAF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31452">
                <a:off x="2475016" y="5846514"/>
                <a:ext cx="2034087" cy="616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US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sub>
                      </m:sSub>
                      <m:r>
                        <a:rPr lang="en-US" sz="3126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US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𝒐𝒈</m:t>
                          </m:r>
                          <m:r>
                            <a:rPr lang="en-US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ru-RU" altLang="ru-RU" sz="1799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874E8443-B877-4C9B-9AAF-4B8197AAF0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031452">
                <a:off x="2475016" y="5846514"/>
                <a:ext cx="2034087" cy="616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DF30F567-6C29-4FEE-9F81-1AB0683C3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483" y="5061122"/>
                <a:ext cx="2016604" cy="616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US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sub>
                      </m:sSub>
                      <m:r>
                        <a:rPr lang="en-US" sz="3126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ru-RU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US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𝒐𝒈</m:t>
                          </m:r>
                          <m:r>
                            <a:rPr lang="en-US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ru-RU" altLang="ru-RU" sz="1799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DF30F567-6C29-4FEE-9F81-1AB0683C3A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8483" y="5061122"/>
                <a:ext cx="2016604" cy="6167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B1192F7-FEE5-432E-B072-6EC2A7B8E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4429" y="3326029"/>
            <a:ext cx="2481682" cy="5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ru-RU" sz="2735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Samolyot</a:t>
            </a:r>
            <a:endParaRPr lang="uz-Cyrl-UZ" altLang="ru-RU" sz="273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олилиния 51">
            <a:extLst>
              <a:ext uri="{FF2B5EF4-FFF2-40B4-BE49-F238E27FC236}">
                <a16:creationId xmlns:a16="http://schemas.microsoft.com/office/drawing/2014/main" id="{F00DD394-F46A-4BAE-A770-F9E1F8745D94}"/>
              </a:ext>
            </a:extLst>
          </p:cNvPr>
          <p:cNvSpPr/>
          <p:nvPr/>
        </p:nvSpPr>
        <p:spPr>
          <a:xfrm>
            <a:off x="7010400" y="3271697"/>
            <a:ext cx="2160588" cy="233503"/>
          </a:xfrm>
          <a:custGeom>
            <a:avLst/>
            <a:gdLst>
              <a:gd name="connsiteX0" fmla="*/ 0 w 1731818"/>
              <a:gd name="connsiteY0" fmla="*/ 46182 h 323272"/>
              <a:gd name="connsiteX1" fmla="*/ 983673 w 1731818"/>
              <a:gd name="connsiteY1" fmla="*/ 46182 h 323272"/>
              <a:gd name="connsiteX2" fmla="*/ 1731818 w 1731818"/>
              <a:gd name="connsiteY2" fmla="*/ 323272 h 32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1818" h="323272">
                <a:moveTo>
                  <a:pt x="0" y="46182"/>
                </a:moveTo>
                <a:cubicBezTo>
                  <a:pt x="347518" y="23091"/>
                  <a:pt x="695037" y="0"/>
                  <a:pt x="983673" y="46182"/>
                </a:cubicBezTo>
                <a:cubicBezTo>
                  <a:pt x="1272309" y="92364"/>
                  <a:pt x="1502063" y="207818"/>
                  <a:pt x="1731818" y="323272"/>
                </a:cubicBezTo>
              </a:path>
            </a:pathLst>
          </a:custGeom>
          <a:ln w="139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811"/>
          </a:p>
        </p:txBody>
      </p:sp>
      <p:sp>
        <p:nvSpPr>
          <p:cNvPr id="53" name="Полилиния 52">
            <a:extLst>
              <a:ext uri="{FF2B5EF4-FFF2-40B4-BE49-F238E27FC236}">
                <a16:creationId xmlns:a16="http://schemas.microsoft.com/office/drawing/2014/main" id="{03FE5B5F-E496-4584-BE85-4256D1CBDA8D}"/>
              </a:ext>
            </a:extLst>
          </p:cNvPr>
          <p:cNvSpPr/>
          <p:nvPr/>
        </p:nvSpPr>
        <p:spPr>
          <a:xfrm flipV="1">
            <a:off x="9146136" y="2826184"/>
            <a:ext cx="2215998" cy="663590"/>
          </a:xfrm>
          <a:custGeom>
            <a:avLst/>
            <a:gdLst>
              <a:gd name="connsiteX0" fmla="*/ 0 w 1191490"/>
              <a:gd name="connsiteY0" fmla="*/ 0 h 1579418"/>
              <a:gd name="connsiteX1" fmla="*/ 429490 w 1191490"/>
              <a:gd name="connsiteY1" fmla="*/ 346364 h 1579418"/>
              <a:gd name="connsiteX2" fmla="*/ 1191490 w 1191490"/>
              <a:gd name="connsiteY2" fmla="*/ 1579418 h 1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1490" h="1579418">
                <a:moveTo>
                  <a:pt x="0" y="0"/>
                </a:moveTo>
                <a:cubicBezTo>
                  <a:pt x="115454" y="41564"/>
                  <a:pt x="230908" y="83128"/>
                  <a:pt x="429490" y="346364"/>
                </a:cubicBezTo>
                <a:cubicBezTo>
                  <a:pt x="628072" y="609600"/>
                  <a:pt x="909781" y="1094509"/>
                  <a:pt x="1191490" y="1579418"/>
                </a:cubicBezTo>
              </a:path>
            </a:pathLst>
          </a:cu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811" dirty="0"/>
          </a:p>
        </p:txBody>
      </p:sp>
      <p:sp>
        <p:nvSpPr>
          <p:cNvPr id="54" name="Полилиния 53">
            <a:extLst>
              <a:ext uri="{FF2B5EF4-FFF2-40B4-BE49-F238E27FC236}">
                <a16:creationId xmlns:a16="http://schemas.microsoft.com/office/drawing/2014/main" id="{F4CD890E-5F63-4326-A025-0060A532FA0D}"/>
              </a:ext>
            </a:extLst>
          </p:cNvPr>
          <p:cNvSpPr/>
          <p:nvPr/>
        </p:nvSpPr>
        <p:spPr>
          <a:xfrm flipV="1">
            <a:off x="8739187" y="1057976"/>
            <a:ext cx="1699380" cy="2415474"/>
          </a:xfrm>
          <a:custGeom>
            <a:avLst/>
            <a:gdLst>
              <a:gd name="connsiteX0" fmla="*/ 0 w 1524000"/>
              <a:gd name="connsiteY0" fmla="*/ 0 h 526473"/>
              <a:gd name="connsiteX1" fmla="*/ 858981 w 1524000"/>
              <a:gd name="connsiteY1" fmla="*/ 166254 h 526473"/>
              <a:gd name="connsiteX2" fmla="*/ 1524000 w 1524000"/>
              <a:gd name="connsiteY2" fmla="*/ 526473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526473">
                <a:moveTo>
                  <a:pt x="0" y="0"/>
                </a:moveTo>
                <a:cubicBezTo>
                  <a:pt x="302490" y="39254"/>
                  <a:pt x="604981" y="78509"/>
                  <a:pt x="858981" y="166254"/>
                </a:cubicBezTo>
                <a:cubicBezTo>
                  <a:pt x="1112981" y="253999"/>
                  <a:pt x="1318490" y="390236"/>
                  <a:pt x="1524000" y="526473"/>
                </a:cubicBezTo>
              </a:path>
            </a:pathLst>
          </a:cu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811" dirty="0"/>
          </a:p>
        </p:txBody>
      </p:sp>
      <p:sp>
        <p:nvSpPr>
          <p:cNvPr id="56" name="Полилиния 55">
            <a:extLst>
              <a:ext uri="{FF2B5EF4-FFF2-40B4-BE49-F238E27FC236}">
                <a16:creationId xmlns:a16="http://schemas.microsoft.com/office/drawing/2014/main" id="{0725ECE9-C0AA-4F84-9535-22F865319B59}"/>
              </a:ext>
            </a:extLst>
          </p:cNvPr>
          <p:cNvSpPr/>
          <p:nvPr/>
        </p:nvSpPr>
        <p:spPr>
          <a:xfrm>
            <a:off x="5461271" y="4017963"/>
            <a:ext cx="809625" cy="1441450"/>
          </a:xfrm>
          <a:custGeom>
            <a:avLst/>
            <a:gdLst>
              <a:gd name="connsiteX0" fmla="*/ 706581 w 810491"/>
              <a:gd name="connsiteY0" fmla="*/ 0 h 1440873"/>
              <a:gd name="connsiteX1" fmla="*/ 692727 w 810491"/>
              <a:gd name="connsiteY1" fmla="*/ 651164 h 1440873"/>
              <a:gd name="connsiteX2" fmla="*/ 0 w 810491"/>
              <a:gd name="connsiteY2" fmla="*/ 1440873 h 144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491" h="1440873">
                <a:moveTo>
                  <a:pt x="706581" y="0"/>
                </a:moveTo>
                <a:cubicBezTo>
                  <a:pt x="758536" y="205509"/>
                  <a:pt x="810491" y="411019"/>
                  <a:pt x="692727" y="651164"/>
                </a:cubicBezTo>
                <a:cubicBezTo>
                  <a:pt x="574964" y="891310"/>
                  <a:pt x="287482" y="1166091"/>
                  <a:pt x="0" y="1440873"/>
                </a:cubicBezTo>
              </a:path>
            </a:pathLst>
          </a:custGeom>
          <a:ln w="139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811"/>
          </a:p>
        </p:txBody>
      </p:sp>
      <p:sp>
        <p:nvSpPr>
          <p:cNvPr id="57" name="Полилиния 56">
            <a:extLst>
              <a:ext uri="{FF2B5EF4-FFF2-40B4-BE49-F238E27FC236}">
                <a16:creationId xmlns:a16="http://schemas.microsoft.com/office/drawing/2014/main" id="{73E4537D-EAA2-4E97-A57E-A9C9A5F97564}"/>
              </a:ext>
            </a:extLst>
          </p:cNvPr>
          <p:cNvSpPr/>
          <p:nvPr/>
        </p:nvSpPr>
        <p:spPr>
          <a:xfrm>
            <a:off x="3296785" y="4869489"/>
            <a:ext cx="2227715" cy="631200"/>
          </a:xfrm>
          <a:custGeom>
            <a:avLst/>
            <a:gdLst>
              <a:gd name="connsiteX0" fmla="*/ 1607127 w 1607127"/>
              <a:gd name="connsiteY0" fmla="*/ 526473 h 628072"/>
              <a:gd name="connsiteX1" fmla="*/ 775854 w 1607127"/>
              <a:gd name="connsiteY1" fmla="*/ 540327 h 628072"/>
              <a:gd name="connsiteX2" fmla="*/ 0 w 1607127"/>
              <a:gd name="connsiteY2" fmla="*/ 0 h 62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127" h="628072">
                <a:moveTo>
                  <a:pt x="1607127" y="526473"/>
                </a:moveTo>
                <a:cubicBezTo>
                  <a:pt x="1325417" y="577272"/>
                  <a:pt x="1043708" y="628072"/>
                  <a:pt x="775854" y="540327"/>
                </a:cubicBezTo>
                <a:cubicBezTo>
                  <a:pt x="508000" y="452582"/>
                  <a:pt x="254000" y="226291"/>
                  <a:pt x="0" y="0"/>
                </a:cubicBezTo>
              </a:path>
            </a:pathLst>
          </a:custGeom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811"/>
          </a:p>
        </p:txBody>
      </p:sp>
      <p:sp>
        <p:nvSpPr>
          <p:cNvPr id="59" name="Полилиния 58">
            <a:extLst>
              <a:ext uri="{FF2B5EF4-FFF2-40B4-BE49-F238E27FC236}">
                <a16:creationId xmlns:a16="http://schemas.microsoft.com/office/drawing/2014/main" id="{365E5B15-214B-4266-A0D2-B3395BFC212C}"/>
              </a:ext>
            </a:extLst>
          </p:cNvPr>
          <p:cNvSpPr/>
          <p:nvPr/>
        </p:nvSpPr>
        <p:spPr>
          <a:xfrm>
            <a:off x="2632950" y="5416550"/>
            <a:ext cx="2839164" cy="401538"/>
          </a:xfrm>
          <a:custGeom>
            <a:avLst/>
            <a:gdLst>
              <a:gd name="connsiteX0" fmla="*/ 1759527 w 1759527"/>
              <a:gd name="connsiteY0" fmla="*/ 0 h 320964"/>
              <a:gd name="connsiteX1" fmla="*/ 1080655 w 1759527"/>
              <a:gd name="connsiteY1" fmla="*/ 277091 h 320964"/>
              <a:gd name="connsiteX2" fmla="*/ 0 w 1759527"/>
              <a:gd name="connsiteY2" fmla="*/ 263237 h 32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9527" h="320964">
                <a:moveTo>
                  <a:pt x="1759527" y="0"/>
                </a:moveTo>
                <a:cubicBezTo>
                  <a:pt x="1566718" y="116609"/>
                  <a:pt x="1373909" y="233218"/>
                  <a:pt x="1080655" y="277091"/>
                </a:cubicBezTo>
                <a:cubicBezTo>
                  <a:pt x="787401" y="320964"/>
                  <a:pt x="393700" y="292100"/>
                  <a:pt x="0" y="263237"/>
                </a:cubicBezTo>
              </a:path>
            </a:pathLst>
          </a:custGeom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811"/>
          </a:p>
        </p:txBody>
      </p:sp>
      <p:sp>
        <p:nvSpPr>
          <p:cNvPr id="60" name="Полилиния 59">
            <a:extLst>
              <a:ext uri="{FF2B5EF4-FFF2-40B4-BE49-F238E27FC236}">
                <a16:creationId xmlns:a16="http://schemas.microsoft.com/office/drawing/2014/main" id="{54D2E954-463F-4807-82B3-E366E91004A8}"/>
              </a:ext>
            </a:extLst>
          </p:cNvPr>
          <p:cNvSpPr/>
          <p:nvPr/>
        </p:nvSpPr>
        <p:spPr>
          <a:xfrm>
            <a:off x="3686481" y="5445126"/>
            <a:ext cx="1814208" cy="1138577"/>
          </a:xfrm>
          <a:custGeom>
            <a:avLst/>
            <a:gdLst>
              <a:gd name="connsiteX0" fmla="*/ 928255 w 928255"/>
              <a:gd name="connsiteY0" fmla="*/ 0 h 803564"/>
              <a:gd name="connsiteX1" fmla="*/ 581891 w 928255"/>
              <a:gd name="connsiteY1" fmla="*/ 498764 h 803564"/>
              <a:gd name="connsiteX2" fmla="*/ 0 w 928255"/>
              <a:gd name="connsiteY2" fmla="*/ 803564 h 8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8255" h="803564">
                <a:moveTo>
                  <a:pt x="928255" y="0"/>
                </a:moveTo>
                <a:cubicBezTo>
                  <a:pt x="832427" y="182418"/>
                  <a:pt x="736600" y="364837"/>
                  <a:pt x="581891" y="498764"/>
                </a:cubicBezTo>
                <a:cubicBezTo>
                  <a:pt x="427182" y="632691"/>
                  <a:pt x="213591" y="718127"/>
                  <a:pt x="0" y="803564"/>
                </a:cubicBezTo>
              </a:path>
            </a:pathLst>
          </a:custGeom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811"/>
          </a:p>
        </p:txBody>
      </p:sp>
      <p:sp>
        <p:nvSpPr>
          <p:cNvPr id="61" name="Полилиния 60">
            <a:extLst>
              <a:ext uri="{FF2B5EF4-FFF2-40B4-BE49-F238E27FC236}">
                <a16:creationId xmlns:a16="http://schemas.microsoft.com/office/drawing/2014/main" id="{6DC1E833-3793-44DA-9D32-08577E406DF6}"/>
              </a:ext>
            </a:extLst>
          </p:cNvPr>
          <p:cNvSpPr/>
          <p:nvPr/>
        </p:nvSpPr>
        <p:spPr>
          <a:xfrm rot="18569021">
            <a:off x="5389564" y="5459412"/>
            <a:ext cx="863087" cy="1198132"/>
          </a:xfrm>
          <a:custGeom>
            <a:avLst/>
            <a:gdLst>
              <a:gd name="connsiteX0" fmla="*/ 124691 w 140855"/>
              <a:gd name="connsiteY0" fmla="*/ 0 h 928254"/>
              <a:gd name="connsiteX1" fmla="*/ 124691 w 140855"/>
              <a:gd name="connsiteY1" fmla="*/ 512618 h 928254"/>
              <a:gd name="connsiteX2" fmla="*/ 27709 w 140855"/>
              <a:gd name="connsiteY2" fmla="*/ 914400 h 928254"/>
              <a:gd name="connsiteX3" fmla="*/ 27709 w 140855"/>
              <a:gd name="connsiteY3" fmla="*/ 914400 h 928254"/>
              <a:gd name="connsiteX4" fmla="*/ 0 w 140855"/>
              <a:gd name="connsiteY4" fmla="*/ 928254 h 92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55" h="928254">
                <a:moveTo>
                  <a:pt x="124691" y="0"/>
                </a:moveTo>
                <a:cubicBezTo>
                  <a:pt x="132773" y="180109"/>
                  <a:pt x="140855" y="360218"/>
                  <a:pt x="124691" y="512618"/>
                </a:cubicBezTo>
                <a:cubicBezTo>
                  <a:pt x="108527" y="665018"/>
                  <a:pt x="27709" y="914400"/>
                  <a:pt x="27709" y="914400"/>
                </a:cubicBezTo>
                <a:lnTo>
                  <a:pt x="27709" y="914400"/>
                </a:lnTo>
                <a:lnTo>
                  <a:pt x="0" y="928254"/>
                </a:lnTo>
              </a:path>
            </a:pathLst>
          </a:custGeom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811"/>
          </a:p>
        </p:txBody>
      </p:sp>
      <p:sp>
        <p:nvSpPr>
          <p:cNvPr id="62" name="Полилиния 61">
            <a:extLst>
              <a:ext uri="{FF2B5EF4-FFF2-40B4-BE49-F238E27FC236}">
                <a16:creationId xmlns:a16="http://schemas.microsoft.com/office/drawing/2014/main" id="{25755AC1-C37D-403B-AFC8-6776FDAF09BC}"/>
              </a:ext>
            </a:extLst>
          </p:cNvPr>
          <p:cNvSpPr/>
          <p:nvPr/>
        </p:nvSpPr>
        <p:spPr>
          <a:xfrm rot="258154">
            <a:off x="2990845" y="2050521"/>
            <a:ext cx="2005953" cy="1168354"/>
          </a:xfrm>
          <a:custGeom>
            <a:avLst/>
            <a:gdLst>
              <a:gd name="connsiteX0" fmla="*/ 1496291 w 1496291"/>
              <a:gd name="connsiteY0" fmla="*/ 1274618 h 1487054"/>
              <a:gd name="connsiteX1" fmla="*/ 900545 w 1496291"/>
              <a:gd name="connsiteY1" fmla="*/ 1274618 h 1487054"/>
              <a:gd name="connsiteX2" fmla="*/ 0 w 1496291"/>
              <a:gd name="connsiteY2" fmla="*/ 0 h 1487054"/>
              <a:gd name="connsiteX0" fmla="*/ 1496291 w 1496291"/>
              <a:gd name="connsiteY0" fmla="*/ 1274618 h 1380836"/>
              <a:gd name="connsiteX1" fmla="*/ 760791 w 1496291"/>
              <a:gd name="connsiteY1" fmla="*/ 1068867 h 1380836"/>
              <a:gd name="connsiteX2" fmla="*/ 0 w 1496291"/>
              <a:gd name="connsiteY2" fmla="*/ 0 h 138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6291" h="1380836">
                <a:moveTo>
                  <a:pt x="1496291" y="1274618"/>
                </a:moveTo>
                <a:cubicBezTo>
                  <a:pt x="1323109" y="1380836"/>
                  <a:pt x="1010173" y="1281303"/>
                  <a:pt x="760791" y="1068867"/>
                </a:cubicBezTo>
                <a:cubicBezTo>
                  <a:pt x="511409" y="856431"/>
                  <a:pt x="325581" y="531091"/>
                  <a:pt x="0" y="0"/>
                </a:cubicBezTo>
              </a:path>
            </a:pathLst>
          </a:cu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811"/>
          </a:p>
        </p:txBody>
      </p:sp>
      <p:sp>
        <p:nvSpPr>
          <p:cNvPr id="63" name="Полилиния 62">
            <a:extLst>
              <a:ext uri="{FF2B5EF4-FFF2-40B4-BE49-F238E27FC236}">
                <a16:creationId xmlns:a16="http://schemas.microsoft.com/office/drawing/2014/main" id="{1BE7B51A-5D26-46A8-AA0B-928AC53FD9AB}"/>
              </a:ext>
            </a:extLst>
          </p:cNvPr>
          <p:cNvSpPr/>
          <p:nvPr/>
        </p:nvSpPr>
        <p:spPr>
          <a:xfrm rot="19905705">
            <a:off x="1143368" y="2380925"/>
            <a:ext cx="2073835" cy="673761"/>
          </a:xfrm>
          <a:custGeom>
            <a:avLst/>
            <a:gdLst>
              <a:gd name="connsiteX0" fmla="*/ 1413164 w 1413164"/>
              <a:gd name="connsiteY0" fmla="*/ 39255 h 274783"/>
              <a:gd name="connsiteX1" fmla="*/ 762000 w 1413164"/>
              <a:gd name="connsiteY1" fmla="*/ 39255 h 274783"/>
              <a:gd name="connsiteX2" fmla="*/ 0 w 1413164"/>
              <a:gd name="connsiteY2" fmla="*/ 274783 h 2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3164" h="274783">
                <a:moveTo>
                  <a:pt x="1413164" y="39255"/>
                </a:moveTo>
                <a:cubicBezTo>
                  <a:pt x="1205345" y="19627"/>
                  <a:pt x="997527" y="0"/>
                  <a:pt x="762000" y="39255"/>
                </a:cubicBezTo>
                <a:cubicBezTo>
                  <a:pt x="526473" y="78510"/>
                  <a:pt x="263236" y="176646"/>
                  <a:pt x="0" y="274783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811"/>
          </a:p>
        </p:txBody>
      </p:sp>
      <p:sp>
        <p:nvSpPr>
          <p:cNvPr id="64" name="Полилиния 63">
            <a:extLst>
              <a:ext uri="{FF2B5EF4-FFF2-40B4-BE49-F238E27FC236}">
                <a16:creationId xmlns:a16="http://schemas.microsoft.com/office/drawing/2014/main" id="{850D0FC2-27A5-4D78-BB52-04F0BFABC7D9}"/>
              </a:ext>
            </a:extLst>
          </p:cNvPr>
          <p:cNvSpPr/>
          <p:nvPr/>
        </p:nvSpPr>
        <p:spPr>
          <a:xfrm rot="19736667">
            <a:off x="1507783" y="2473778"/>
            <a:ext cx="1962868" cy="1228028"/>
          </a:xfrm>
          <a:custGeom>
            <a:avLst/>
            <a:gdLst>
              <a:gd name="connsiteX0" fmla="*/ 1316182 w 1316182"/>
              <a:gd name="connsiteY0" fmla="*/ 0 h 983672"/>
              <a:gd name="connsiteX1" fmla="*/ 748146 w 1316182"/>
              <a:gd name="connsiteY1" fmla="*/ 166254 h 983672"/>
              <a:gd name="connsiteX2" fmla="*/ 0 w 1316182"/>
              <a:gd name="connsiteY2" fmla="*/ 983672 h 983672"/>
              <a:gd name="connsiteX3" fmla="*/ 0 w 1316182"/>
              <a:gd name="connsiteY3" fmla="*/ 983672 h 98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6182" h="983672">
                <a:moveTo>
                  <a:pt x="1316182" y="0"/>
                </a:moveTo>
                <a:cubicBezTo>
                  <a:pt x="1141846" y="1154"/>
                  <a:pt x="967510" y="2309"/>
                  <a:pt x="748146" y="166254"/>
                </a:cubicBezTo>
                <a:cubicBezTo>
                  <a:pt x="528782" y="330199"/>
                  <a:pt x="0" y="983672"/>
                  <a:pt x="0" y="983672"/>
                </a:cubicBezTo>
                <a:lnTo>
                  <a:pt x="0" y="983672"/>
                </a:ln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811"/>
          </a:p>
        </p:txBody>
      </p:sp>
      <p:sp>
        <p:nvSpPr>
          <p:cNvPr id="65" name="Полилиния 64">
            <a:extLst>
              <a:ext uri="{FF2B5EF4-FFF2-40B4-BE49-F238E27FC236}">
                <a16:creationId xmlns:a16="http://schemas.microsoft.com/office/drawing/2014/main" id="{05D8DFC5-DF12-416A-BB78-F560CBC299F8}"/>
              </a:ext>
            </a:extLst>
          </p:cNvPr>
          <p:cNvSpPr/>
          <p:nvPr/>
        </p:nvSpPr>
        <p:spPr>
          <a:xfrm rot="12424465" flipV="1">
            <a:off x="928767" y="1478889"/>
            <a:ext cx="2073102" cy="595603"/>
          </a:xfrm>
          <a:custGeom>
            <a:avLst/>
            <a:gdLst>
              <a:gd name="connsiteX0" fmla="*/ 872836 w 872836"/>
              <a:gd name="connsiteY0" fmla="*/ 498763 h 498763"/>
              <a:gd name="connsiteX1" fmla="*/ 526473 w 872836"/>
              <a:gd name="connsiteY1" fmla="*/ 96981 h 498763"/>
              <a:gd name="connsiteX2" fmla="*/ 0 w 872836"/>
              <a:gd name="connsiteY2" fmla="*/ 0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2836" h="498763">
                <a:moveTo>
                  <a:pt x="872836" y="498763"/>
                </a:moveTo>
                <a:cubicBezTo>
                  <a:pt x="772391" y="339435"/>
                  <a:pt x="671946" y="180108"/>
                  <a:pt x="526473" y="96981"/>
                </a:cubicBezTo>
                <a:cubicBezTo>
                  <a:pt x="381000" y="13854"/>
                  <a:pt x="190500" y="6927"/>
                  <a:pt x="0" y="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811"/>
          </a:p>
        </p:txBody>
      </p:sp>
      <p:sp>
        <p:nvSpPr>
          <p:cNvPr id="67" name="Полилиния 66">
            <a:extLst>
              <a:ext uri="{FF2B5EF4-FFF2-40B4-BE49-F238E27FC236}">
                <a16:creationId xmlns:a16="http://schemas.microsoft.com/office/drawing/2014/main" id="{F058AA0B-87ED-4531-86D9-9F945AE912AA}"/>
              </a:ext>
            </a:extLst>
          </p:cNvPr>
          <p:cNvSpPr/>
          <p:nvPr/>
        </p:nvSpPr>
        <p:spPr>
          <a:xfrm>
            <a:off x="2099363" y="1136203"/>
            <a:ext cx="1000125" cy="928688"/>
          </a:xfrm>
          <a:custGeom>
            <a:avLst/>
            <a:gdLst>
              <a:gd name="connsiteX0" fmla="*/ 872836 w 872836"/>
              <a:gd name="connsiteY0" fmla="*/ 498763 h 498763"/>
              <a:gd name="connsiteX1" fmla="*/ 526473 w 872836"/>
              <a:gd name="connsiteY1" fmla="*/ 96981 h 498763"/>
              <a:gd name="connsiteX2" fmla="*/ 0 w 872836"/>
              <a:gd name="connsiteY2" fmla="*/ 0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2836" h="498763">
                <a:moveTo>
                  <a:pt x="872836" y="498763"/>
                </a:moveTo>
                <a:cubicBezTo>
                  <a:pt x="772391" y="339435"/>
                  <a:pt x="671946" y="180108"/>
                  <a:pt x="526473" y="96981"/>
                </a:cubicBezTo>
                <a:cubicBezTo>
                  <a:pt x="381000" y="13854"/>
                  <a:pt x="190500" y="6927"/>
                  <a:pt x="0" y="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811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5C7A60C7-2A0E-44DB-BD6F-B2C9116A5F95}"/>
              </a:ext>
            </a:extLst>
          </p:cNvPr>
          <p:cNvSpPr>
            <a:spLocks noChangeArrowheads="1"/>
          </p:cNvSpPr>
          <p:nvPr/>
        </p:nvSpPr>
        <p:spPr bwMode="auto">
          <a:xfrm rot="18138353">
            <a:off x="8680925" y="1370066"/>
            <a:ext cx="2277831" cy="5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ru-RU" sz="2735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Kemalar</a:t>
            </a:r>
            <a:endParaRPr lang="uz-Cyrl-UZ" altLang="ru-RU" sz="273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олилиния 74">
            <a:extLst>
              <a:ext uri="{FF2B5EF4-FFF2-40B4-BE49-F238E27FC236}">
                <a16:creationId xmlns:a16="http://schemas.microsoft.com/office/drawing/2014/main" id="{9E4EA1A4-A09B-43E3-ADA1-8ACCB7A1A673}"/>
              </a:ext>
            </a:extLst>
          </p:cNvPr>
          <p:cNvSpPr/>
          <p:nvPr/>
        </p:nvSpPr>
        <p:spPr>
          <a:xfrm>
            <a:off x="8892352" y="3431884"/>
            <a:ext cx="2974068" cy="864182"/>
          </a:xfrm>
          <a:custGeom>
            <a:avLst/>
            <a:gdLst>
              <a:gd name="connsiteX0" fmla="*/ 0 w 1634836"/>
              <a:gd name="connsiteY0" fmla="*/ 0 h 339436"/>
              <a:gd name="connsiteX1" fmla="*/ 914400 w 1634836"/>
              <a:gd name="connsiteY1" fmla="*/ 290945 h 339436"/>
              <a:gd name="connsiteX2" fmla="*/ 1634836 w 1634836"/>
              <a:gd name="connsiteY2" fmla="*/ 290945 h 33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4836" h="339436">
                <a:moveTo>
                  <a:pt x="0" y="0"/>
                </a:moveTo>
                <a:cubicBezTo>
                  <a:pt x="320963" y="121227"/>
                  <a:pt x="641927" y="242454"/>
                  <a:pt x="914400" y="290945"/>
                </a:cubicBezTo>
                <a:cubicBezTo>
                  <a:pt x="1186873" y="339436"/>
                  <a:pt x="1410854" y="315190"/>
                  <a:pt x="1634836" y="290945"/>
                </a:cubicBezTo>
              </a:path>
            </a:pathLst>
          </a:cu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811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D9159062-4B1B-4409-B928-13FB6A7D9A1B}"/>
              </a:ext>
            </a:extLst>
          </p:cNvPr>
          <p:cNvSpPr>
            <a:spLocks noChangeArrowheads="1"/>
          </p:cNvSpPr>
          <p:nvPr/>
        </p:nvSpPr>
        <p:spPr bwMode="auto">
          <a:xfrm rot="20023728">
            <a:off x="9098663" y="2284368"/>
            <a:ext cx="3109580" cy="5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ru-RU" sz="2735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altLang="ru-RU" sz="273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735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sharlari</a:t>
            </a:r>
            <a:endParaRPr lang="uz-Cyrl-UZ" altLang="ru-RU" sz="273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олилиния 76">
            <a:extLst>
              <a:ext uri="{FF2B5EF4-FFF2-40B4-BE49-F238E27FC236}">
                <a16:creationId xmlns:a16="http://schemas.microsoft.com/office/drawing/2014/main" id="{52A5A67A-61F9-44F8-BBE6-DF6D5DABD1B4}"/>
              </a:ext>
            </a:extLst>
          </p:cNvPr>
          <p:cNvSpPr/>
          <p:nvPr/>
        </p:nvSpPr>
        <p:spPr>
          <a:xfrm>
            <a:off x="9093749" y="1344613"/>
            <a:ext cx="360179" cy="1940013"/>
          </a:xfrm>
          <a:custGeom>
            <a:avLst/>
            <a:gdLst>
              <a:gd name="connsiteX0" fmla="*/ 0 w 415636"/>
              <a:gd name="connsiteY0" fmla="*/ 1911927 h 1911927"/>
              <a:gd name="connsiteX1" fmla="*/ 249382 w 415636"/>
              <a:gd name="connsiteY1" fmla="*/ 1302327 h 1911927"/>
              <a:gd name="connsiteX2" fmla="*/ 415636 w 415636"/>
              <a:gd name="connsiteY2" fmla="*/ 0 h 191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636" h="1911927">
                <a:moveTo>
                  <a:pt x="0" y="1911927"/>
                </a:moveTo>
                <a:cubicBezTo>
                  <a:pt x="90054" y="1766454"/>
                  <a:pt x="180109" y="1620982"/>
                  <a:pt x="249382" y="1302327"/>
                </a:cubicBezTo>
                <a:cubicBezTo>
                  <a:pt x="318655" y="983673"/>
                  <a:pt x="367145" y="491836"/>
                  <a:pt x="415636" y="0"/>
                </a:cubicBezTo>
              </a:path>
            </a:pathLst>
          </a:cu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811"/>
          </a:p>
        </p:txBody>
      </p:sp>
      <p:sp>
        <p:nvSpPr>
          <p:cNvPr id="78" name="Полилиния 77">
            <a:extLst>
              <a:ext uri="{FF2B5EF4-FFF2-40B4-BE49-F238E27FC236}">
                <a16:creationId xmlns:a16="http://schemas.microsoft.com/office/drawing/2014/main" id="{01B411C2-904B-4C30-AB32-13FD3BE3177A}"/>
              </a:ext>
            </a:extLst>
          </p:cNvPr>
          <p:cNvSpPr/>
          <p:nvPr/>
        </p:nvSpPr>
        <p:spPr>
          <a:xfrm>
            <a:off x="8914369" y="3476563"/>
            <a:ext cx="609600" cy="1468437"/>
          </a:xfrm>
          <a:custGeom>
            <a:avLst/>
            <a:gdLst>
              <a:gd name="connsiteX0" fmla="*/ 0 w 609600"/>
              <a:gd name="connsiteY0" fmla="*/ 0 h 1468582"/>
              <a:gd name="connsiteX1" fmla="*/ 180109 w 609600"/>
              <a:gd name="connsiteY1" fmla="*/ 346364 h 1468582"/>
              <a:gd name="connsiteX2" fmla="*/ 609600 w 609600"/>
              <a:gd name="connsiteY2" fmla="*/ 1468582 h 146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1468582">
                <a:moveTo>
                  <a:pt x="0" y="0"/>
                </a:moveTo>
                <a:cubicBezTo>
                  <a:pt x="39254" y="50800"/>
                  <a:pt x="78509" y="101600"/>
                  <a:pt x="180109" y="346364"/>
                </a:cubicBezTo>
                <a:cubicBezTo>
                  <a:pt x="281709" y="591128"/>
                  <a:pt x="445654" y="1029855"/>
                  <a:pt x="609600" y="1468582"/>
                </a:cubicBezTo>
              </a:path>
            </a:pathLst>
          </a:cu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811"/>
          </a:p>
        </p:txBody>
      </p:sp>
      <p:sp>
        <p:nvSpPr>
          <p:cNvPr id="86" name="Выноска-облако 85">
            <a:extLst>
              <a:ext uri="{FF2B5EF4-FFF2-40B4-BE49-F238E27FC236}">
                <a16:creationId xmlns:a16="http://schemas.microsoft.com/office/drawing/2014/main" id="{6177F8DF-21D9-4A81-9E9D-009E67C073FD}"/>
              </a:ext>
            </a:extLst>
          </p:cNvPr>
          <p:cNvSpPr/>
          <p:nvPr/>
        </p:nvSpPr>
        <p:spPr>
          <a:xfrm>
            <a:off x="2376931" y="3220508"/>
            <a:ext cx="2149131" cy="1372911"/>
          </a:xfrm>
          <a:prstGeom prst="cloudCallout">
            <a:avLst>
              <a:gd name="adj1" fmla="val -68468"/>
              <a:gd name="adj2" fmla="val -3195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345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Nyuton</a:t>
            </a:r>
            <a:r>
              <a:rPr lang="en-US" sz="2345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(N)</a:t>
            </a:r>
            <a:endParaRPr lang="ru-RU" sz="2345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олилиния 99">
            <a:extLst>
              <a:ext uri="{FF2B5EF4-FFF2-40B4-BE49-F238E27FC236}">
                <a16:creationId xmlns:a16="http://schemas.microsoft.com/office/drawing/2014/main" id="{7DE5CC3E-1E1A-43A5-A23D-3D22F83FEEFE}"/>
              </a:ext>
            </a:extLst>
          </p:cNvPr>
          <p:cNvSpPr/>
          <p:nvPr/>
        </p:nvSpPr>
        <p:spPr>
          <a:xfrm rot="15295604">
            <a:off x="1236082" y="1139170"/>
            <a:ext cx="514033" cy="1478308"/>
          </a:xfrm>
          <a:custGeom>
            <a:avLst/>
            <a:gdLst>
              <a:gd name="connsiteX0" fmla="*/ 0 w 235527"/>
              <a:gd name="connsiteY0" fmla="*/ 0 h 1302327"/>
              <a:gd name="connsiteX1" fmla="*/ 207818 w 235527"/>
              <a:gd name="connsiteY1" fmla="*/ 568036 h 1302327"/>
              <a:gd name="connsiteX2" fmla="*/ 166254 w 235527"/>
              <a:gd name="connsiteY2" fmla="*/ 1302327 h 130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527" h="1302327">
                <a:moveTo>
                  <a:pt x="0" y="0"/>
                </a:moveTo>
                <a:cubicBezTo>
                  <a:pt x="90054" y="175491"/>
                  <a:pt x="180109" y="350982"/>
                  <a:pt x="207818" y="568036"/>
                </a:cubicBezTo>
                <a:cubicBezTo>
                  <a:pt x="235527" y="785091"/>
                  <a:pt x="200890" y="1043709"/>
                  <a:pt x="166254" y="1302327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81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Выноска-облако 103">
                <a:extLst>
                  <a:ext uri="{FF2B5EF4-FFF2-40B4-BE49-F238E27FC236}">
                    <a16:creationId xmlns:a16="http://schemas.microsoft.com/office/drawing/2014/main" id="{39B10990-A3FB-408B-B6A0-F94EFF7C9462}"/>
                  </a:ext>
                </a:extLst>
              </p:cNvPr>
              <p:cNvSpPr/>
              <p:nvPr/>
            </p:nvSpPr>
            <p:spPr>
              <a:xfrm rot="18062417">
                <a:off x="-436263" y="3108926"/>
                <a:ext cx="2830426" cy="792548"/>
              </a:xfrm>
              <a:prstGeom prst="cloudCallout">
                <a:avLst>
                  <a:gd name="adj1" fmla="val 56605"/>
                  <a:gd name="adj2" fmla="val -7808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345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45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345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2345" b="1" dirty="0">
                    <a:solidFill>
                      <a:schemeClr val="accent2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45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45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2345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sSub>
                      <m:sSubPr>
                        <m:ctrlPr>
                          <a:rPr lang="en-US" sz="2345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45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345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345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345" b="1" dirty="0">
                    <a:solidFill>
                      <a:schemeClr val="accent2">
                        <a:lumMod val="75000"/>
                      </a:schemeClr>
                    </a:solidFill>
                  </a:rPr>
                  <a:t> g</a:t>
                </a:r>
                <a:endParaRPr lang="ru-RU" sz="1200" b="1" dirty="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mc:Choice>
        <mc:Fallback xmlns="">
          <p:sp>
            <p:nvSpPr>
              <p:cNvPr id="104" name="Выноска-облако 103">
                <a:extLst>
                  <a:ext uri="{FF2B5EF4-FFF2-40B4-BE49-F238E27FC236}">
                    <a16:creationId xmlns:a16="http://schemas.microsoft.com/office/drawing/2014/main" id="{39B10990-A3FB-408B-B6A0-F94EFF7C9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062417">
                <a:off x="-436263" y="3108926"/>
                <a:ext cx="2830426" cy="792548"/>
              </a:xfrm>
              <a:prstGeom prst="cloudCallout">
                <a:avLst>
                  <a:gd name="adj1" fmla="val 56605"/>
                  <a:gd name="adj2" fmla="val -78085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CA48EB-136B-4A45-8662-6545414DB345}"/>
              </a:ext>
            </a:extLst>
          </p:cNvPr>
          <p:cNvSpPr/>
          <p:nvPr/>
        </p:nvSpPr>
        <p:spPr>
          <a:xfrm>
            <a:off x="4922587" y="2829134"/>
            <a:ext cx="1984469" cy="1172642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351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Arximed</a:t>
            </a:r>
            <a:endParaRPr lang="en-US" altLang="ru-RU" sz="3517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ru-RU" sz="351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51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altLang="ru-RU" sz="3517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8F2E98B0-4A6C-47D7-89D9-43D618A6EBB7}"/>
              </a:ext>
            </a:extLst>
          </p:cNvPr>
          <p:cNvSpPr>
            <a:spLocks noChangeArrowheads="1"/>
          </p:cNvSpPr>
          <p:nvPr/>
        </p:nvSpPr>
        <p:spPr bwMode="auto">
          <a:xfrm rot="2665690">
            <a:off x="8973412" y="4167868"/>
            <a:ext cx="1835279" cy="5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ru-RU" sz="2735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Varrak</a:t>
            </a:r>
            <a:endParaRPr lang="uz-Cyrl-UZ" altLang="ru-RU" sz="273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BE68B3E5-1423-44E6-9006-C0203D0EB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970581">
                <a:off x="4267204" y="6021007"/>
                <a:ext cx="2082870" cy="616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US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sub>
                      </m:sSub>
                      <m:r>
                        <a:rPr lang="en-US" sz="3126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ru-RU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US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𝒐𝒈</m:t>
                          </m:r>
                          <m:r>
                            <a:rPr lang="en-US" sz="3126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ru-RU" altLang="ru-RU" sz="1799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BE68B3E5-1423-44E6-9006-C0203D0EB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970581">
                <a:off x="4267204" y="6021007"/>
                <a:ext cx="2082870" cy="616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24" grpId="0"/>
      <p:bldP spid="25" grpId="0"/>
      <p:bldP spid="37" grpId="0"/>
      <p:bldP spid="45" grpId="0"/>
      <p:bldP spid="46" grpId="0"/>
      <p:bldP spid="48" grpId="0"/>
      <p:bldP spid="74" grpId="0"/>
      <p:bldP spid="76" grpId="0"/>
      <p:bldP spid="86" grpId="0" animBg="1"/>
      <p:bldP spid="104" grpId="0" animBg="1"/>
      <p:bldP spid="79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1-masala 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5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930BFC-0949-49DE-A79E-798C9C28FAD7}"/>
                  </a:ext>
                </a:extLst>
              </p:cNvPr>
              <p:cNvSpPr txBox="1"/>
              <p:nvPr/>
            </p:nvSpPr>
            <p:spPr>
              <a:xfrm>
                <a:off x="661710" y="1387356"/>
                <a:ext cx="10868581" cy="2959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Uzunligi 3,5 m,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diametri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30 cm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g‘o‘la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suvda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suzyapti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G‘o‘laning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ustida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turgan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odamning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maksimal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bo‘lishi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G‘o‘laning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zichligi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0,7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98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98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sz="4298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98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4298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4298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4298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930BFC-0949-49DE-A79E-798C9C28F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10" y="1387356"/>
                <a:ext cx="10868581" cy="2959792"/>
              </a:xfrm>
              <a:prstGeom prst="rect">
                <a:avLst/>
              </a:prstGeom>
              <a:blipFill>
                <a:blip r:embed="rId2"/>
                <a:stretch>
                  <a:fillRect l="-2245" t="-4124" r="-2245" b="-3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5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19581" cy="69155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68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1-masala </a:t>
            </a:r>
            <a:r>
              <a:rPr lang="en-US" sz="586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4689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8E14C-D5BE-4E17-9A11-B4129DA7A38E}"/>
              </a:ext>
            </a:extLst>
          </p:cNvPr>
          <p:cNvSpPr txBox="1"/>
          <p:nvPr/>
        </p:nvSpPr>
        <p:spPr>
          <a:xfrm>
            <a:off x="388244" y="627232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14585825-38E0-4A4B-B9FC-FF6A0A4E28D3}"/>
                  </a:ext>
                </a:extLst>
              </p:cNvPr>
              <p:cNvSpPr/>
              <p:nvPr/>
            </p:nvSpPr>
            <p:spPr>
              <a:xfrm>
                <a:off x="316733" y="1182044"/>
                <a:ext cx="2317846" cy="691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908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ℓ= </m:t>
                    </m:r>
                  </m:oMath>
                </a14:m>
                <a:r>
                  <a:rPr lang="en-US" sz="3908" dirty="0">
                    <a:latin typeface="Arial" panose="020B0604020202020204" pitchFamily="34" charset="0"/>
                    <a:cs typeface="Arial" panose="020B0604020202020204" pitchFamily="34" charset="0"/>
                  </a:rPr>
                  <a:t>3,5 m</a:t>
                </a:r>
                <a:endParaRPr lang="ru-RU" sz="1758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14585825-38E0-4A4B-B9FC-FF6A0A4E2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33" y="1182044"/>
                <a:ext cx="2317846" cy="691558"/>
              </a:xfrm>
              <a:prstGeom prst="rect">
                <a:avLst/>
              </a:prstGeom>
              <a:blipFill>
                <a:blip r:embed="rId2"/>
                <a:stretch>
                  <a:fillRect t="-16814" r="-8158" b="-33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ECE0DB-E206-4F47-9552-35025F532E4F}"/>
              </a:ext>
            </a:extLst>
          </p:cNvPr>
          <p:cNvSpPr/>
          <p:nvPr/>
        </p:nvSpPr>
        <p:spPr>
          <a:xfrm>
            <a:off x="254518" y="1745440"/>
            <a:ext cx="2535711" cy="691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d = 30 cm </a:t>
            </a:r>
            <a:endParaRPr lang="ru-RU" sz="1758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312C95A6-DFB0-4786-B4B8-6C750D011583}"/>
                  </a:ext>
                </a:extLst>
              </p:cNvPr>
              <p:cNvSpPr/>
              <p:nvPr/>
            </p:nvSpPr>
            <p:spPr>
              <a:xfrm>
                <a:off x="285614" y="2299091"/>
                <a:ext cx="3028458" cy="897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b>
                    </m:sSub>
                    <m:r>
                      <a:rPr lang="en-US" sz="3908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US" sz="3908" dirty="0">
                    <a:latin typeface="Arial" panose="020B0604020202020204" pitchFamily="34" charset="0"/>
                    <a:cs typeface="Arial" panose="020B0604020202020204" pitchFamily="34" charset="0"/>
                  </a:rPr>
                  <a:t>0,7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8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908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sz="3908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908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3908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ru-RU" sz="1758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312C95A6-DFB0-4786-B4B8-6C750D011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14" y="2299091"/>
                <a:ext cx="3028458" cy="897425"/>
              </a:xfrm>
              <a:prstGeom prst="rect">
                <a:avLst/>
              </a:prstGeom>
              <a:blipFill>
                <a:blip r:embed="rId3"/>
                <a:stretch>
                  <a:fillRect t="-4762" b="-115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D3BD06B-072C-4335-9BE6-3B8695B821BC}"/>
              </a:ext>
            </a:extLst>
          </p:cNvPr>
          <p:cNvCxnSpPr/>
          <p:nvPr/>
        </p:nvCxnSpPr>
        <p:spPr>
          <a:xfrm>
            <a:off x="296423" y="4247866"/>
            <a:ext cx="30862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290A32D-9E0E-499D-B069-782637AE3310}"/>
                  </a:ext>
                </a:extLst>
              </p:cNvPr>
              <p:cNvSpPr/>
              <p:nvPr/>
            </p:nvSpPr>
            <p:spPr>
              <a:xfrm>
                <a:off x="231898" y="3165431"/>
                <a:ext cx="3091714" cy="956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sz="3908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908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1000</m:t>
                    </m:r>
                  </m:oMath>
                </a14:m>
                <a:r>
                  <a:rPr lang="en-US" sz="390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8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908" i="1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sz="3908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908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908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ru-RU" sz="1758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290A32D-9E0E-499D-B069-782637AE3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98" y="3165431"/>
                <a:ext cx="3091714" cy="9563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A4BDA7C-3C43-4A2E-B6FC-D00DC7736A1A}"/>
              </a:ext>
            </a:extLst>
          </p:cNvPr>
          <p:cNvSpPr/>
          <p:nvPr/>
        </p:nvSpPr>
        <p:spPr>
          <a:xfrm>
            <a:off x="735370" y="4324691"/>
            <a:ext cx="1354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 - 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E5F32FD-D584-43E9-87B2-FB6008B9590F}"/>
              </a:ext>
            </a:extLst>
          </p:cNvPr>
          <p:cNvCxnSpPr>
            <a:cxnSpLocks/>
          </p:cNvCxnSpPr>
          <p:nvPr/>
        </p:nvCxnSpPr>
        <p:spPr>
          <a:xfrm>
            <a:off x="3323612" y="747806"/>
            <a:ext cx="17039" cy="39974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865AA456-727C-4214-B40A-4A5DAD500C09}"/>
                  </a:ext>
                </a:extLst>
              </p:cNvPr>
              <p:cNvSpPr/>
              <p:nvPr/>
            </p:nvSpPr>
            <p:spPr>
              <a:xfrm>
                <a:off x="3340014" y="2220377"/>
                <a:ext cx="2181288" cy="956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908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US" sz="3908" dirty="0">
                    <a:latin typeface="Arial" panose="020B0604020202020204" pitchFamily="34" charset="0"/>
                    <a:cs typeface="Arial" panose="020B0604020202020204" pitchFamily="34" charset="0"/>
                  </a:rPr>
                  <a:t>700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8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908" i="1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sz="3908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908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908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ru-RU" sz="1758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865AA456-727C-4214-B40A-4A5DAD500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014" y="2220377"/>
                <a:ext cx="2181288" cy="956342"/>
              </a:xfrm>
              <a:prstGeom prst="rect">
                <a:avLst/>
              </a:prstGeom>
              <a:blipFill>
                <a:blip r:embed="rId5"/>
                <a:stretch>
                  <a:fillRect b="-108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2A1BF31-9D44-45D7-96AC-E79C9C7DDE3A}"/>
                  </a:ext>
                </a:extLst>
              </p:cNvPr>
              <p:cNvSpPr/>
              <p:nvPr/>
            </p:nvSpPr>
            <p:spPr>
              <a:xfrm>
                <a:off x="3323612" y="1698231"/>
                <a:ext cx="3172145" cy="691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908" dirty="0">
                    <a:latin typeface="Arial" panose="020B0604020202020204" pitchFamily="34" charset="0"/>
                    <a:cs typeface="Arial" panose="020B0604020202020204" pitchFamily="34" charset="0"/>
                  </a:rPr>
                  <a:t>= 30 </a:t>
                </a:r>
                <a14:m>
                  <m:oMath xmlns:m="http://schemas.openxmlformats.org/officeDocument/2006/math">
                    <m:r>
                      <a:rPr lang="en-US" sz="3908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3908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endParaRPr lang="ru-RU" sz="1758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2A1BF31-9D44-45D7-96AC-E79C9C7DDE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612" y="1698231"/>
                <a:ext cx="3172145" cy="691558"/>
              </a:xfrm>
              <a:prstGeom prst="rect">
                <a:avLst/>
              </a:prstGeom>
              <a:blipFill>
                <a:blip r:embed="rId6"/>
                <a:stretch>
                  <a:fillRect l="-6526" t="-17699" r="-5566" b="-33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7309F81-4701-4DFF-942F-D34ACCDC7279}"/>
              </a:ext>
            </a:extLst>
          </p:cNvPr>
          <p:cNvCxnSpPr>
            <a:cxnSpLocks/>
          </p:cNvCxnSpPr>
          <p:nvPr/>
        </p:nvCxnSpPr>
        <p:spPr>
          <a:xfrm>
            <a:off x="6342438" y="747807"/>
            <a:ext cx="25402" cy="33739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F7F516E-C707-4EF5-A5BF-B6B5EEBFC12C}"/>
              </a:ext>
            </a:extLst>
          </p:cNvPr>
          <p:cNvSpPr txBox="1"/>
          <p:nvPr/>
        </p:nvSpPr>
        <p:spPr>
          <a:xfrm>
            <a:off x="4040538" y="691555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XBS: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4E61A7-4D1E-4D15-BF6E-2B87D0CF12A7}"/>
              </a:ext>
            </a:extLst>
          </p:cNvPr>
          <p:cNvSpPr txBox="1"/>
          <p:nvPr/>
        </p:nvSpPr>
        <p:spPr>
          <a:xfrm>
            <a:off x="7639070" y="605240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9E7968A3-E688-4E7D-8DEA-00471F3A7A8B}"/>
                  </a:ext>
                </a:extLst>
              </p:cNvPr>
              <p:cNvSpPr/>
              <p:nvPr/>
            </p:nvSpPr>
            <p:spPr>
              <a:xfrm>
                <a:off x="6650134" y="1242419"/>
                <a:ext cx="1398650" cy="895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908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US" sz="3908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908" dirty="0"/>
                  <a:t>=</a:t>
                </a:r>
                <a14:m>
                  <m:oMath xmlns:m="http://schemas.openxmlformats.org/officeDocument/2006/math">
                    <m:r>
                      <a:rPr lang="en-US" sz="3908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908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908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908" i="1" dirty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3908" dirty="0"/>
                  <a:t> </a:t>
                </a:r>
                <a:endParaRPr lang="ru-RU" sz="3908" dirty="0"/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9E7968A3-E688-4E7D-8DEA-00471F3A7A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34" y="1242419"/>
                <a:ext cx="1398650" cy="895079"/>
              </a:xfrm>
              <a:prstGeom prst="rect">
                <a:avLst/>
              </a:prstGeom>
              <a:blipFill>
                <a:blip r:embed="rId7"/>
                <a:stretch>
                  <a:fillRect t="-2041" b="-13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5EE11951-24FB-4BCB-A1F9-0630F31B6873}"/>
                  </a:ext>
                </a:extLst>
              </p:cNvPr>
              <p:cNvSpPr/>
              <p:nvPr/>
            </p:nvSpPr>
            <p:spPr>
              <a:xfrm>
                <a:off x="6562103" y="2192889"/>
                <a:ext cx="3155479" cy="742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908" dirty="0"/>
                  <a:t>m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908" dirty="0"/>
                  <a:t>-</a:t>
                </a:r>
                <a:r>
                  <a:rPr lang="en-US" sz="3908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3908" dirty="0"/>
                  <a:t>) V</a:t>
                </a:r>
                <a:endParaRPr lang="ru-RU" sz="3908" dirty="0"/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5EE11951-24FB-4BCB-A1F9-0630F31B6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103" y="2192889"/>
                <a:ext cx="3155479" cy="742960"/>
              </a:xfrm>
              <a:prstGeom prst="rect">
                <a:avLst/>
              </a:prstGeom>
              <a:blipFill>
                <a:blip r:embed="rId8"/>
                <a:stretch>
                  <a:fillRect l="-6564" t="-13115" r="-5405" b="-27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5F746AEE-6BBB-40A9-B6AD-1BB529F0087D}"/>
              </a:ext>
            </a:extLst>
          </p:cNvPr>
          <p:cNvSpPr txBox="1"/>
          <p:nvPr/>
        </p:nvSpPr>
        <p:spPr>
          <a:xfrm>
            <a:off x="10089397" y="2138435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( 1 )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C1C2E866-0113-4048-8A8E-FBD6E2AB665A}"/>
                  </a:ext>
                </a:extLst>
              </p:cNvPr>
              <p:cNvSpPr/>
              <p:nvPr/>
            </p:nvSpPr>
            <p:spPr>
              <a:xfrm>
                <a:off x="6643947" y="2847833"/>
                <a:ext cx="1796547" cy="691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908" dirty="0"/>
                  <a:t>V = S </a:t>
                </a:r>
                <a14:m>
                  <m:oMath xmlns:m="http://schemas.openxmlformats.org/officeDocument/2006/math">
                    <m:r>
                      <a:rPr lang="en-US" sz="3908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3908" dirty="0"/>
                  <a:t> </a:t>
                </a:r>
                <a14:m>
                  <m:oMath xmlns:m="http://schemas.openxmlformats.org/officeDocument/2006/math">
                    <m:r>
                      <a:rPr lang="en-US" sz="3908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ℓ</m:t>
                    </m:r>
                  </m:oMath>
                </a14:m>
                <a:endParaRPr lang="ru-RU" sz="3908" dirty="0"/>
              </a:p>
            </p:txBody>
          </p:sp>
        </mc:Choice>
        <mc:Fallback xmlns="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C1C2E866-0113-4048-8A8E-FBD6E2AB6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947" y="2847833"/>
                <a:ext cx="1796547" cy="691558"/>
              </a:xfrm>
              <a:prstGeom prst="rect">
                <a:avLst/>
              </a:prstGeom>
              <a:blipFill>
                <a:blip r:embed="rId9"/>
                <a:stretch>
                  <a:fillRect l="-11525" t="-14035" b="-35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0AAF3B06-AF5C-460B-95CC-2E72D97BB44A}"/>
              </a:ext>
            </a:extLst>
          </p:cNvPr>
          <p:cNvSpPr txBox="1"/>
          <p:nvPr/>
        </p:nvSpPr>
        <p:spPr>
          <a:xfrm>
            <a:off x="9978172" y="2893060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( 2 )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19A641F9-9904-4CAF-9277-F2CC75E1011D}"/>
                  </a:ext>
                </a:extLst>
              </p:cNvPr>
              <p:cNvSpPr/>
              <p:nvPr/>
            </p:nvSpPr>
            <p:spPr>
              <a:xfrm>
                <a:off x="6646087" y="3517747"/>
                <a:ext cx="1652597" cy="1025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908" dirty="0"/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8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908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90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390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90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908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908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u-RU" sz="3908" dirty="0"/>
              </a:p>
            </p:txBody>
          </p:sp>
        </mc:Choice>
        <mc:Fallback xmlns="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19A641F9-9904-4CAF-9277-F2CC75E10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087" y="3517747"/>
                <a:ext cx="1652597" cy="1025059"/>
              </a:xfrm>
              <a:prstGeom prst="rect">
                <a:avLst/>
              </a:prstGeom>
              <a:blipFill>
                <a:blip r:embed="rId10"/>
                <a:stretch>
                  <a:fillRect l="-12546" b="-13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BF2346DE-1EAE-4329-B334-4F2C32172C4D}"/>
              </a:ext>
            </a:extLst>
          </p:cNvPr>
          <p:cNvSpPr txBox="1"/>
          <p:nvPr/>
        </p:nvSpPr>
        <p:spPr>
          <a:xfrm>
            <a:off x="10045316" y="3770796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( 3 )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0F1C63A-EE61-4687-B34F-DD1896F7A396}"/>
                  </a:ext>
                </a:extLst>
              </p:cNvPr>
              <p:cNvSpPr txBox="1"/>
              <p:nvPr/>
            </p:nvSpPr>
            <p:spPr>
              <a:xfrm>
                <a:off x="3448075" y="4720502"/>
                <a:ext cx="38776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( 2 ) </a:t>
                </a:r>
                <a:r>
                  <a:rPr lang="en-US" sz="3600" dirty="0" err="1"/>
                  <a:t>va</a:t>
                </a:r>
                <a:r>
                  <a:rPr lang="en-US" sz="3600" dirty="0"/>
                  <a:t> ( 3 )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⟶( 1 )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0F1C63A-EE61-4687-B34F-DD1896F7A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075" y="4720502"/>
                <a:ext cx="3877665" cy="646331"/>
              </a:xfrm>
              <a:prstGeom prst="rect">
                <a:avLst/>
              </a:prstGeom>
              <a:blipFill>
                <a:blip r:embed="rId11"/>
                <a:stretch>
                  <a:fillRect l="-4874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E9D30BC0-4E30-420F-A64B-297017E9CBB5}"/>
                  </a:ext>
                </a:extLst>
              </p:cNvPr>
              <p:cNvSpPr/>
              <p:nvPr/>
            </p:nvSpPr>
            <p:spPr>
              <a:xfrm>
                <a:off x="3033972" y="5441776"/>
                <a:ext cx="4254771" cy="1025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908" dirty="0"/>
                  <a:t>m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908" dirty="0"/>
                  <a:t>-</a:t>
                </a:r>
                <a:r>
                  <a:rPr lang="en-US" sz="3908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3908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8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908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90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390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90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908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908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908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∙ℓ</m:t>
                    </m:r>
                  </m:oMath>
                </a14:m>
                <a:endParaRPr lang="ru-RU" sz="3908" dirty="0"/>
              </a:p>
            </p:txBody>
          </p:sp>
        </mc:Choice>
        <mc:Fallback xmlns="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E9D30BC0-4E30-420F-A64B-297017E9C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972" y="5441776"/>
                <a:ext cx="4254771" cy="1025059"/>
              </a:xfrm>
              <a:prstGeom prst="rect">
                <a:avLst/>
              </a:prstGeom>
              <a:blipFill>
                <a:blip r:embed="rId12"/>
                <a:stretch>
                  <a:fillRect l="-4871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E1CD62B-414D-49CE-AA30-95AE772CD61D}"/>
              </a:ext>
            </a:extLst>
          </p:cNvPr>
          <p:cNvSpPr txBox="1"/>
          <p:nvPr/>
        </p:nvSpPr>
        <p:spPr>
          <a:xfrm>
            <a:off x="8273313" y="5667985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( 4 )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9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7" grpId="0"/>
      <p:bldP spid="1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8D1851-7347-41FE-B1E5-92667B7856B0}"/>
              </a:ext>
            </a:extLst>
          </p:cNvPr>
          <p:cNvSpPr/>
          <p:nvPr/>
        </p:nvSpPr>
        <p:spPr>
          <a:xfrm>
            <a:off x="285136" y="785178"/>
            <a:ext cx="11621728" cy="2978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ru-RU" sz="4689" dirty="0" err="1">
                <a:latin typeface="Arial" panose="020B0604020202020204" pitchFamily="34" charset="0"/>
                <a:cs typeface="Arial" panose="020B0604020202020204" pitchFamily="34" charset="0"/>
              </a:rPr>
              <a:t>Suvga</a:t>
            </a:r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 mix </a:t>
            </a:r>
            <a:r>
              <a:rPr lang="en-US" altLang="ru-RU" sz="4689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689" dirty="0" err="1">
                <a:latin typeface="Arial" panose="020B0604020202020204" pitchFamily="34" charset="0"/>
                <a:cs typeface="Arial" panose="020B0604020202020204" pitchFamily="34" charset="0"/>
              </a:rPr>
              <a:t>kichkina</a:t>
            </a:r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 tosh </a:t>
            </a:r>
            <a:r>
              <a:rPr lang="en-US" altLang="ru-RU" sz="4689" dirty="0" err="1">
                <a:latin typeface="Arial" panose="020B0604020202020204" pitchFamily="34" charset="0"/>
                <a:cs typeface="Arial" panose="020B0604020202020204" pitchFamily="34" charset="0"/>
              </a:rPr>
              <a:t>tashlansa</a:t>
            </a:r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4689" dirty="0" err="1">
                <a:latin typeface="Arial" panose="020B0604020202020204" pitchFamily="34" charset="0"/>
                <a:cs typeface="Arial" panose="020B0604020202020204" pitchFamily="34" charset="0"/>
              </a:rPr>
              <a:t>cho‘kib</a:t>
            </a:r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689" dirty="0" err="1"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4689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689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689" dirty="0" err="1"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689" dirty="0" err="1">
                <a:latin typeface="Arial" panose="020B0604020202020204" pitchFamily="34" charset="0"/>
                <a:cs typeface="Arial" panose="020B0604020202020204" pitchFamily="34" charset="0"/>
              </a:rPr>
              <a:t>g‘o‘la</a:t>
            </a:r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4689" dirty="0" err="1">
                <a:latin typeface="Arial" panose="020B0604020202020204" pitchFamily="34" charset="0"/>
                <a:cs typeface="Arial" panose="020B0604020202020204" pitchFamily="34" charset="0"/>
              </a:rPr>
              <a:t>qayiq</a:t>
            </a:r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689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689" dirty="0" err="1"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689" dirty="0" err="1">
                <a:latin typeface="Arial" panose="020B0604020202020204" pitchFamily="34" charset="0"/>
                <a:cs typeface="Arial" panose="020B0604020202020204" pitchFamily="34" charset="0"/>
              </a:rPr>
              <a:t>kemalar</a:t>
            </a:r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689" dirty="0" err="1"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689" dirty="0" err="1">
                <a:latin typeface="Arial" panose="020B0604020202020204" pitchFamily="34" charset="0"/>
                <a:cs typeface="Arial" panose="020B0604020202020204" pitchFamily="34" charset="0"/>
              </a:rPr>
              <a:t>suzib</a:t>
            </a:r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689" dirty="0" err="1">
                <a:latin typeface="Arial" panose="020B0604020202020204" pitchFamily="34" charset="0"/>
                <a:cs typeface="Arial" panose="020B0604020202020204" pitchFamily="34" charset="0"/>
              </a:rPr>
              <a:t>yuradi</a:t>
            </a:r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Bunga </a:t>
            </a:r>
            <a:r>
              <a:rPr lang="en-US" altLang="ru-RU" sz="4689" dirty="0" err="1"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689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altLang="ru-RU" sz="4689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altLang="ru-RU" sz="46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2">
            <a:extLst>
              <a:ext uri="{FF2B5EF4-FFF2-40B4-BE49-F238E27FC236}">
                <a16:creationId xmlns:a16="http://schemas.microsoft.com/office/drawing/2014/main" id="{0B14C5B2-D872-4471-9825-7B704D07A1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142" y="3429000"/>
            <a:ext cx="3012683" cy="32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69155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68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en-US" sz="468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-masala (</a:t>
            </a:r>
            <a:r>
              <a:rPr lang="en-US" sz="4689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davomi</a:t>
            </a:r>
            <a:r>
              <a:rPr lang="en-US" sz="468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) </a:t>
            </a:r>
            <a:r>
              <a:rPr lang="en-US" sz="586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4689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8E14C-D5BE-4E17-9A11-B4129DA7A38E}"/>
              </a:ext>
            </a:extLst>
          </p:cNvPr>
          <p:cNvSpPr txBox="1"/>
          <p:nvPr/>
        </p:nvSpPr>
        <p:spPr>
          <a:xfrm>
            <a:off x="507993" y="742364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14585825-38E0-4A4B-B9FC-FF6A0A4E28D3}"/>
                  </a:ext>
                </a:extLst>
              </p:cNvPr>
              <p:cNvSpPr/>
              <p:nvPr/>
            </p:nvSpPr>
            <p:spPr>
              <a:xfrm>
                <a:off x="150940" y="1446951"/>
                <a:ext cx="2317846" cy="691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908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ℓ= </m:t>
                    </m:r>
                  </m:oMath>
                </a14:m>
                <a:r>
                  <a:rPr lang="en-US" sz="3908" dirty="0">
                    <a:latin typeface="Arial" panose="020B0604020202020204" pitchFamily="34" charset="0"/>
                    <a:cs typeface="Arial" panose="020B0604020202020204" pitchFamily="34" charset="0"/>
                  </a:rPr>
                  <a:t>3,5 m</a:t>
                </a:r>
                <a:endParaRPr lang="ru-RU" sz="1758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14585825-38E0-4A4B-B9FC-FF6A0A4E2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40" y="1446951"/>
                <a:ext cx="2317846" cy="691558"/>
              </a:xfrm>
              <a:prstGeom prst="rect">
                <a:avLst/>
              </a:prstGeom>
              <a:blipFill>
                <a:blip r:embed="rId2"/>
                <a:stretch>
                  <a:fillRect t="-16667" r="-8158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ECE0DB-E206-4F47-9552-35025F532E4F}"/>
              </a:ext>
            </a:extLst>
          </p:cNvPr>
          <p:cNvSpPr/>
          <p:nvPr/>
        </p:nvSpPr>
        <p:spPr>
          <a:xfrm>
            <a:off x="209176" y="2227579"/>
            <a:ext cx="2535711" cy="691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d = 30 cm </a:t>
            </a:r>
            <a:endParaRPr lang="ru-RU" sz="1758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312C95A6-DFB0-4786-B4B8-6C750D011583}"/>
                  </a:ext>
                </a:extLst>
              </p:cNvPr>
              <p:cNvSpPr/>
              <p:nvPr/>
            </p:nvSpPr>
            <p:spPr>
              <a:xfrm>
                <a:off x="209176" y="2855299"/>
                <a:ext cx="3028458" cy="897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b>
                    </m:sSub>
                    <m:r>
                      <a:rPr lang="en-US" sz="3908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US" sz="3908" dirty="0">
                    <a:latin typeface="Arial" panose="020B0604020202020204" pitchFamily="34" charset="0"/>
                    <a:cs typeface="Arial" panose="020B0604020202020204" pitchFamily="34" charset="0"/>
                  </a:rPr>
                  <a:t>0,7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8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908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sz="3908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908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3908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ru-RU" sz="1758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312C95A6-DFB0-4786-B4B8-6C750D011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76" y="2855299"/>
                <a:ext cx="3028458" cy="897425"/>
              </a:xfrm>
              <a:prstGeom prst="rect">
                <a:avLst/>
              </a:prstGeom>
              <a:blipFill>
                <a:blip r:embed="rId3"/>
                <a:stretch>
                  <a:fillRect t="-4730" b="-108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D3BD06B-072C-4335-9BE6-3B8695B821BC}"/>
              </a:ext>
            </a:extLst>
          </p:cNvPr>
          <p:cNvCxnSpPr/>
          <p:nvPr/>
        </p:nvCxnSpPr>
        <p:spPr>
          <a:xfrm>
            <a:off x="105234" y="4716099"/>
            <a:ext cx="3086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290A32D-9E0E-499D-B069-782637AE3310}"/>
                  </a:ext>
                </a:extLst>
              </p:cNvPr>
              <p:cNvSpPr/>
              <p:nvPr/>
            </p:nvSpPr>
            <p:spPr>
              <a:xfrm>
                <a:off x="140487" y="3674532"/>
                <a:ext cx="3091714" cy="956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sz="3908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908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1000</m:t>
                    </m:r>
                  </m:oMath>
                </a14:m>
                <a:r>
                  <a:rPr lang="en-US" sz="390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8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908" i="1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sz="3908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908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908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ru-RU" sz="1758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290A32D-9E0E-499D-B069-782637AE3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87" y="3674532"/>
                <a:ext cx="3091714" cy="9563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A4BDA7C-3C43-4A2E-B6FC-D00DC7736A1A}"/>
              </a:ext>
            </a:extLst>
          </p:cNvPr>
          <p:cNvSpPr/>
          <p:nvPr/>
        </p:nvSpPr>
        <p:spPr>
          <a:xfrm>
            <a:off x="824746" y="4936654"/>
            <a:ext cx="1117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 - 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E5F32FD-D584-43E9-87B2-FB6008B9590F}"/>
              </a:ext>
            </a:extLst>
          </p:cNvPr>
          <p:cNvCxnSpPr>
            <a:cxnSpLocks/>
          </p:cNvCxnSpPr>
          <p:nvPr/>
        </p:nvCxnSpPr>
        <p:spPr>
          <a:xfrm>
            <a:off x="3323612" y="747806"/>
            <a:ext cx="17039" cy="3997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D4E61A7-4D1E-4D15-BF6E-2B87D0CF12A7}"/>
              </a:ext>
            </a:extLst>
          </p:cNvPr>
          <p:cNvSpPr txBox="1"/>
          <p:nvPr/>
        </p:nvSpPr>
        <p:spPr>
          <a:xfrm>
            <a:off x="4418417" y="722817"/>
            <a:ext cx="2278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E9D30BC0-4E30-420F-A64B-297017E9CBB5}"/>
                  </a:ext>
                </a:extLst>
              </p:cNvPr>
              <p:cNvSpPr/>
              <p:nvPr/>
            </p:nvSpPr>
            <p:spPr>
              <a:xfrm>
                <a:off x="4083113" y="1310392"/>
                <a:ext cx="4768240" cy="1025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908" dirty="0"/>
                  <a:t>m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908" dirty="0"/>
                  <a:t>-</a:t>
                </a:r>
                <a:r>
                  <a:rPr lang="en-US" sz="3908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en-US" sz="3908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3908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8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908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90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390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90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908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908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908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∙ℓ=</m:t>
                    </m:r>
                  </m:oMath>
                </a14:m>
                <a:endParaRPr lang="ru-RU" sz="3908" dirty="0"/>
              </a:p>
            </p:txBody>
          </p:sp>
        </mc:Choice>
        <mc:Fallback xmlns="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E9D30BC0-4E30-420F-A64B-297017E9C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13" y="1310392"/>
                <a:ext cx="4768240" cy="1025059"/>
              </a:xfrm>
              <a:prstGeom prst="rect">
                <a:avLst/>
              </a:prstGeom>
              <a:blipFill>
                <a:blip r:embed="rId5"/>
                <a:stretch>
                  <a:fillRect l="-4348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D5A2FB69-4113-4085-937F-D667699DDE02}"/>
                  </a:ext>
                </a:extLst>
              </p:cNvPr>
              <p:cNvSpPr/>
              <p:nvPr/>
            </p:nvSpPr>
            <p:spPr>
              <a:xfrm>
                <a:off x="3844658" y="2470135"/>
                <a:ext cx="8002964" cy="1025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908" dirty="0"/>
                  <a:t>= (1000 - 700)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8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908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908" i="1">
                                <a:latin typeface="Cambria Math" panose="02040503050406030204" pitchFamily="18" charset="0"/>
                              </a:rPr>
                              <m:t>3,14</m:t>
                            </m:r>
                            <m:r>
                              <a:rPr lang="en-US" sz="390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∙9∙10</m:t>
                            </m:r>
                          </m:e>
                          <m:sup>
                            <m:r>
                              <a:rPr lang="en-US" sz="390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908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908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908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∙3,5=74 </m:t>
                    </m:r>
                    <m:r>
                      <a:rPr lang="en-US" sz="3908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endParaRPr lang="ru-RU" sz="3908" dirty="0"/>
              </a:p>
            </p:txBody>
          </p:sp>
        </mc:Choice>
        <mc:Fallback xmlns=""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D5A2FB69-4113-4085-937F-D667699DDE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658" y="2470135"/>
                <a:ext cx="8002964" cy="1025059"/>
              </a:xfrm>
              <a:prstGeom prst="rect">
                <a:avLst/>
              </a:prstGeom>
              <a:blipFill>
                <a:blip r:embed="rId6"/>
                <a:stretch>
                  <a:fillRect l="-2589" b="-13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91F6422-5C92-4E04-B83B-66107F5C1953}"/>
              </a:ext>
            </a:extLst>
          </p:cNvPr>
          <p:cNvSpPr txBox="1"/>
          <p:nvPr/>
        </p:nvSpPr>
        <p:spPr>
          <a:xfrm>
            <a:off x="2997302" y="5593301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m = 74 kg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DB33B4C9-E777-4C72-B761-9CBA1DF49BC0}"/>
                  </a:ext>
                </a:extLst>
              </p:cNvPr>
              <p:cNvSpPr/>
              <p:nvPr/>
            </p:nvSpPr>
            <p:spPr>
              <a:xfrm>
                <a:off x="3824847" y="4121773"/>
                <a:ext cx="763178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</m:d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17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1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17" i="1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sz="351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517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517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3517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517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1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17" i="1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sz="351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517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517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517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1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51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517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517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51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517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517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3517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517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51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17" i="1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sz="351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517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517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908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08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3908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908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908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kg</a:t>
                </a:r>
                <a:endParaRPr lang="ru-RU" sz="1758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DB33B4C9-E777-4C72-B761-9CBA1DF49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847" y="4121773"/>
                <a:ext cx="7631784" cy="1015663"/>
              </a:xfrm>
              <a:prstGeom prst="rect">
                <a:avLst/>
              </a:prstGeom>
              <a:blipFill>
                <a:blip r:embed="rId7"/>
                <a:stretch>
                  <a:fillRect b="-119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69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299269" y="973393"/>
            <a:ext cx="115934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Kema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ko‘tara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suvidami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suvidami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cho‘kmaydi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cho‘kadi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ammo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sho‘r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cho‘kmaydi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04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7" name="Rectangle 3">
            <a:extLst>
              <a:ext uri="{FF2B5EF4-FFF2-40B4-BE49-F238E27FC236}">
                <a16:creationId xmlns:a16="http://schemas.microsoft.com/office/drawing/2014/main" id="{6A45604B-8A04-48B3-8642-4638274B23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05978" y="979282"/>
            <a:ext cx="2605482" cy="90203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5861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</a:t>
            </a:r>
            <a:r>
              <a:rPr lang="en-US" sz="5861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86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5BCCD1-FBB6-44EC-88EE-10C211B39707}"/>
              </a:ext>
            </a:extLst>
          </p:cNvPr>
          <p:cNvSpPr txBox="1"/>
          <p:nvPr/>
        </p:nvSpPr>
        <p:spPr>
          <a:xfrm>
            <a:off x="2881652" y="909894"/>
            <a:ext cx="8649482" cy="1292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8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8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8" dirty="0" err="1">
                <a:latin typeface="Arial" panose="020B0604020202020204" pitchFamily="34" charset="0"/>
                <a:cs typeface="Arial" panose="020B0604020202020204" pitchFamily="34" charset="0"/>
              </a:rPr>
              <a:t>gazlarda</a:t>
            </a:r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8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908" dirty="0" err="1">
                <a:latin typeface="Arial" panose="020B0604020202020204" pitchFamily="34" charset="0"/>
                <a:cs typeface="Arial" panose="020B0604020202020204" pitchFamily="34" charset="0"/>
              </a:rPr>
              <a:t>cho‘kadi</a:t>
            </a:r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908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8" dirty="0" err="1">
                <a:latin typeface="Arial" panose="020B0604020202020204" pitchFamily="34" charset="0"/>
                <a:cs typeface="Arial" panose="020B0604020202020204" pitchFamily="34" charset="0"/>
              </a:rPr>
              <a:t>suzib</a:t>
            </a:r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8" dirty="0" err="1">
                <a:latin typeface="Arial" panose="020B0604020202020204" pitchFamily="34" charset="0"/>
                <a:cs typeface="Arial" panose="020B0604020202020204" pitchFamily="34" charset="0"/>
              </a:rPr>
              <a:t>yuradi</a:t>
            </a:r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E2E57DA-73D0-47F5-BE11-80CF1D2A4E8C}"/>
              </a:ext>
            </a:extLst>
          </p:cNvPr>
          <p:cNvSpPr txBox="1">
            <a:spLocks noChangeArrowheads="1"/>
          </p:cNvSpPr>
          <p:nvPr/>
        </p:nvSpPr>
        <p:spPr>
          <a:xfrm>
            <a:off x="341169" y="2328451"/>
            <a:ext cx="2670291" cy="902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866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966272">
              <a:defRPr sz="2457">
                <a:latin typeface="+mn-lt"/>
                <a:ea typeface="+mn-ea"/>
                <a:cs typeface="+mn-cs"/>
              </a:defRPr>
            </a:lvl2pPr>
            <a:lvl3pPr marL="1932544">
              <a:defRPr sz="2047">
                <a:latin typeface="+mn-lt"/>
                <a:ea typeface="+mn-ea"/>
                <a:cs typeface="+mn-cs"/>
              </a:defRPr>
            </a:lvl3pPr>
            <a:lvl4pPr marL="2898815">
              <a:defRPr sz="1842">
                <a:latin typeface="+mn-lt"/>
                <a:ea typeface="+mn-ea"/>
                <a:cs typeface="+mn-cs"/>
              </a:defRPr>
            </a:lvl4pPr>
            <a:lvl5pPr marL="3865088">
              <a:defRPr sz="1842">
                <a:latin typeface="+mn-lt"/>
                <a:ea typeface="+mn-ea"/>
                <a:cs typeface="+mn-cs"/>
              </a:defRPr>
            </a:lvl5pPr>
            <a:lvl6pPr marL="4831360">
              <a:defRPr sz="1842">
                <a:latin typeface="+mn-lt"/>
                <a:ea typeface="+mn-ea"/>
                <a:cs typeface="+mn-cs"/>
              </a:defRPr>
            </a:lvl6pPr>
            <a:lvl7pPr marL="5797632">
              <a:defRPr sz="1842">
                <a:latin typeface="+mn-lt"/>
                <a:ea typeface="+mn-ea"/>
                <a:cs typeface="+mn-cs"/>
              </a:defRPr>
            </a:lvl7pPr>
            <a:lvl8pPr marL="6763904">
              <a:defRPr sz="1842">
                <a:latin typeface="+mn-lt"/>
                <a:ea typeface="+mn-ea"/>
                <a:cs typeface="+mn-cs"/>
              </a:defRPr>
            </a:lvl8pPr>
            <a:lvl9pPr marL="7730175">
              <a:defRPr sz="1842">
                <a:latin typeface="+mn-lt"/>
                <a:ea typeface="+mn-ea"/>
                <a:cs typeface="+mn-cs"/>
              </a:defRPr>
            </a:lvl9pPr>
          </a:lstStyle>
          <a:p>
            <a:pPr defTabSz="893277">
              <a:defRPr/>
            </a:pPr>
            <a:r>
              <a:rPr lang="en-US" sz="5861" b="1" i="0" kern="0" dirty="0" err="1">
                <a:solidFill>
                  <a:srgbClr val="00B050"/>
                </a:solidFill>
              </a:rPr>
              <a:t>Sabab</a:t>
            </a:r>
            <a:r>
              <a:rPr lang="en-US" sz="5861" b="1" i="0" kern="0" dirty="0">
                <a:solidFill>
                  <a:srgbClr val="00B050"/>
                </a:solidFill>
              </a:rPr>
              <a:t>:</a:t>
            </a:r>
            <a:endParaRPr lang="ru-RU" sz="5861" b="1" i="0" kern="0" dirty="0">
              <a:solidFill>
                <a:srgbClr val="00B05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61F8448-C995-4F99-B27E-4C6983B5FDBE}"/>
              </a:ext>
            </a:extLst>
          </p:cNvPr>
          <p:cNvSpPr txBox="1">
            <a:spLocks noChangeArrowheads="1"/>
          </p:cNvSpPr>
          <p:nvPr/>
        </p:nvSpPr>
        <p:spPr>
          <a:xfrm>
            <a:off x="470787" y="3569204"/>
            <a:ext cx="2670291" cy="902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866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966272">
              <a:defRPr sz="2457">
                <a:latin typeface="+mn-lt"/>
                <a:ea typeface="+mn-ea"/>
                <a:cs typeface="+mn-cs"/>
              </a:defRPr>
            </a:lvl2pPr>
            <a:lvl3pPr marL="1932544">
              <a:defRPr sz="2047">
                <a:latin typeface="+mn-lt"/>
                <a:ea typeface="+mn-ea"/>
                <a:cs typeface="+mn-cs"/>
              </a:defRPr>
            </a:lvl3pPr>
            <a:lvl4pPr marL="2898815">
              <a:defRPr sz="1842">
                <a:latin typeface="+mn-lt"/>
                <a:ea typeface="+mn-ea"/>
                <a:cs typeface="+mn-cs"/>
              </a:defRPr>
            </a:lvl4pPr>
            <a:lvl5pPr marL="3865088">
              <a:defRPr sz="1842">
                <a:latin typeface="+mn-lt"/>
                <a:ea typeface="+mn-ea"/>
                <a:cs typeface="+mn-cs"/>
              </a:defRPr>
            </a:lvl5pPr>
            <a:lvl6pPr marL="4831360">
              <a:defRPr sz="1842">
                <a:latin typeface="+mn-lt"/>
                <a:ea typeface="+mn-ea"/>
                <a:cs typeface="+mn-cs"/>
              </a:defRPr>
            </a:lvl6pPr>
            <a:lvl7pPr marL="5797632">
              <a:defRPr sz="1842">
                <a:latin typeface="+mn-lt"/>
                <a:ea typeface="+mn-ea"/>
                <a:cs typeface="+mn-cs"/>
              </a:defRPr>
            </a:lvl7pPr>
            <a:lvl8pPr marL="6763904">
              <a:defRPr sz="1842">
                <a:latin typeface="+mn-lt"/>
                <a:ea typeface="+mn-ea"/>
                <a:cs typeface="+mn-cs"/>
              </a:defRPr>
            </a:lvl8pPr>
            <a:lvl9pPr marL="7730175">
              <a:defRPr sz="1842">
                <a:latin typeface="+mn-lt"/>
                <a:ea typeface="+mn-ea"/>
                <a:cs typeface="+mn-cs"/>
              </a:defRPr>
            </a:lvl9pPr>
          </a:lstStyle>
          <a:p>
            <a:pPr defTabSz="893277">
              <a:defRPr/>
            </a:pPr>
            <a:r>
              <a:rPr lang="en-US" sz="5861" b="1" i="0" kern="0" dirty="0" err="1">
                <a:solidFill>
                  <a:srgbClr val="002060"/>
                </a:solidFill>
              </a:rPr>
              <a:t>Misol</a:t>
            </a:r>
            <a:r>
              <a:rPr lang="en-US" sz="5861" b="1" i="0" kern="0" dirty="0">
                <a:solidFill>
                  <a:srgbClr val="002060"/>
                </a:solidFill>
              </a:rPr>
              <a:t>:</a:t>
            </a:r>
            <a:endParaRPr lang="ru-RU" sz="5861" b="1" i="0" kern="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D65191F-61B5-4EFE-A645-49EE165BAD6D}"/>
              </a:ext>
            </a:extLst>
          </p:cNvPr>
          <p:cNvSpPr txBox="1">
            <a:spLocks noChangeArrowheads="1"/>
          </p:cNvSpPr>
          <p:nvPr/>
        </p:nvSpPr>
        <p:spPr>
          <a:xfrm>
            <a:off x="341169" y="4657189"/>
            <a:ext cx="5922982" cy="902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866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966272">
              <a:defRPr sz="2457">
                <a:latin typeface="+mn-lt"/>
                <a:ea typeface="+mn-ea"/>
                <a:cs typeface="+mn-cs"/>
              </a:defRPr>
            </a:lvl2pPr>
            <a:lvl3pPr marL="1932544">
              <a:defRPr sz="2047">
                <a:latin typeface="+mn-lt"/>
                <a:ea typeface="+mn-ea"/>
                <a:cs typeface="+mn-cs"/>
              </a:defRPr>
            </a:lvl3pPr>
            <a:lvl4pPr marL="2898815">
              <a:defRPr sz="1842">
                <a:latin typeface="+mn-lt"/>
                <a:ea typeface="+mn-ea"/>
                <a:cs typeface="+mn-cs"/>
              </a:defRPr>
            </a:lvl4pPr>
            <a:lvl5pPr marL="3865088">
              <a:defRPr sz="1842">
                <a:latin typeface="+mn-lt"/>
                <a:ea typeface="+mn-ea"/>
                <a:cs typeface="+mn-cs"/>
              </a:defRPr>
            </a:lvl5pPr>
            <a:lvl6pPr marL="4831360">
              <a:defRPr sz="1842">
                <a:latin typeface="+mn-lt"/>
                <a:ea typeface="+mn-ea"/>
                <a:cs typeface="+mn-cs"/>
              </a:defRPr>
            </a:lvl6pPr>
            <a:lvl7pPr marL="5797632">
              <a:defRPr sz="1842">
                <a:latin typeface="+mn-lt"/>
                <a:ea typeface="+mn-ea"/>
                <a:cs typeface="+mn-cs"/>
              </a:defRPr>
            </a:lvl7pPr>
            <a:lvl8pPr marL="6763904">
              <a:defRPr sz="1842">
                <a:latin typeface="+mn-lt"/>
                <a:ea typeface="+mn-ea"/>
                <a:cs typeface="+mn-cs"/>
              </a:defRPr>
            </a:lvl8pPr>
            <a:lvl9pPr marL="7730175">
              <a:defRPr sz="1842">
                <a:latin typeface="+mn-lt"/>
                <a:ea typeface="+mn-ea"/>
                <a:cs typeface="+mn-cs"/>
              </a:defRPr>
            </a:lvl9pPr>
          </a:lstStyle>
          <a:p>
            <a:pPr defTabSz="893277">
              <a:defRPr/>
            </a:pPr>
            <a:r>
              <a:rPr lang="en-US" sz="5861" b="1" i="0" kern="0" dirty="0" err="1">
                <a:solidFill>
                  <a:srgbClr val="7030A0"/>
                </a:solidFill>
              </a:rPr>
              <a:t>Umumlashtirish</a:t>
            </a:r>
            <a:r>
              <a:rPr lang="en-US" sz="5861" b="1" i="0" kern="0" dirty="0">
                <a:solidFill>
                  <a:srgbClr val="7030A0"/>
                </a:solidFill>
              </a:rPr>
              <a:t>:</a:t>
            </a:r>
            <a:endParaRPr lang="ru-RU" sz="5861" i="0" kern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A2DF5F-0C26-46E0-A9CB-5CE83C35C0E9}"/>
              </a:ext>
            </a:extLst>
          </p:cNvPr>
          <p:cNvSpPr txBox="1"/>
          <p:nvPr/>
        </p:nvSpPr>
        <p:spPr>
          <a:xfrm>
            <a:off x="182083" y="5684866"/>
            <a:ext cx="8478603" cy="693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8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908" kern="0" dirty="0" err="1">
                <a:latin typeface="Arial" panose="020B0604020202020204" pitchFamily="34" charset="0"/>
                <a:cs typeface="Arial" panose="020B0604020202020204" pitchFamily="34" charset="0"/>
              </a:rPr>
              <a:t>ta’rif</a:t>
            </a:r>
            <a:r>
              <a:rPr lang="en-US" sz="3908" kern="0" dirty="0">
                <a:latin typeface="Arial" panose="020B0604020202020204" pitchFamily="34" charset="0"/>
                <a:cs typeface="Arial" panose="020B0604020202020204" pitchFamily="34" charset="0"/>
              </a:rPr>
              <a:t>, formula </a:t>
            </a:r>
            <a:r>
              <a:rPr lang="en-US" sz="3908" kern="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908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8" kern="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908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8" kern="0" dirty="0" err="1">
                <a:latin typeface="Arial" panose="020B0604020202020204" pitchFamily="34" charset="0"/>
                <a:cs typeface="Arial" panose="020B0604020202020204" pitchFamily="34" charset="0"/>
              </a:rPr>
              <a:t>bog‘liqliklar</a:t>
            </a:r>
            <a:r>
              <a:rPr lang="en-US" sz="3908" kern="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9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BE92A2F-9301-4AE5-BA50-B10695E45D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39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7" grpId="0" build="p"/>
      <p:bldP spid="2" grpId="0"/>
      <p:bldP spid="7" grpId="0"/>
      <p:bldP spid="9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1212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448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Nima</a:t>
            </a:r>
            <a:r>
              <a:rPr lang="en-US" sz="6448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6448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uchun</a:t>
            </a:r>
            <a:r>
              <a:rPr lang="en-US" sz="6448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  <a:endParaRPr lang="ru-RU" sz="6448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E27731-5B29-4748-BE7B-44FBCDB21E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6378" y="1708381"/>
            <a:ext cx="4466540" cy="39873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310E5B-683C-4906-8F77-2AFF7A7CFC2D}"/>
              </a:ext>
            </a:extLst>
          </p:cNvPr>
          <p:cNvPicPr/>
          <p:nvPr/>
        </p:nvPicPr>
        <p:blipFill rotWithShape="1">
          <a:blip r:embed="rId3"/>
          <a:srcRect l="45537" t="45966"/>
          <a:stretch/>
        </p:blipFill>
        <p:spPr bwMode="auto">
          <a:xfrm>
            <a:off x="5874774" y="1574130"/>
            <a:ext cx="4764309" cy="3987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0011BCE-14D5-4145-BD58-E3012D8EE459}"/>
                  </a:ext>
                </a:extLst>
              </p:cNvPr>
              <p:cNvSpPr/>
              <p:nvPr/>
            </p:nvSpPr>
            <p:spPr>
              <a:xfrm>
                <a:off x="8552597" y="4229084"/>
                <a:ext cx="1414404" cy="4466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908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908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908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𝒐𝒈</m:t>
                          </m:r>
                          <m:r>
                            <a:rPr lang="en-US" sz="3908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ru-RU" sz="1758" b="1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0011BCE-14D5-4145-BD58-E3012D8EE4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597" y="4229084"/>
                <a:ext cx="1414404" cy="446654"/>
              </a:xfrm>
              <a:prstGeom prst="rect">
                <a:avLst/>
              </a:prstGeom>
              <a:blipFill>
                <a:blip r:embed="rId4"/>
                <a:stretch>
                  <a:fillRect b="-21333"/>
                </a:stretch>
              </a:blip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3C6BCC3-97A3-4D17-83CA-E0AD4BA024BC}"/>
                  </a:ext>
                </a:extLst>
              </p:cNvPr>
              <p:cNvSpPr/>
              <p:nvPr/>
            </p:nvSpPr>
            <p:spPr>
              <a:xfrm flipH="1">
                <a:off x="8128275" y="1884494"/>
                <a:ext cx="848644" cy="521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51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1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51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ru-RU" sz="1758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3C6BCC3-97A3-4D17-83CA-E0AD4BA02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128275" y="1884494"/>
                <a:ext cx="848644" cy="5210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ÐÐ°ÑÑÐ¸Ð½ÐºÐ¸ Ð¿Ð¾ Ð·Ð°Ð¿ÑÐ¾ÑÑ Ð²Ð¾ÑÐºÐ»Ð¸ÑÐ°ÑÐµÐ»ÑÐ½ÑÐ¹ Ð·Ð½Ð°Ðº">
            <a:extLst>
              <a:ext uri="{FF2B5EF4-FFF2-40B4-BE49-F238E27FC236}">
                <a16:creationId xmlns:a16="http://schemas.microsoft.com/office/drawing/2014/main" id="{1D76DDE4-2E0D-4D63-934A-C46D131EC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197" y="1218352"/>
            <a:ext cx="1246421" cy="14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OG‘IRLIK KUCHI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29AFB5-C4DA-4F20-899E-05076EB31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59" t="28843" r="59272" b="51828"/>
          <a:stretch/>
        </p:blipFill>
        <p:spPr>
          <a:xfrm>
            <a:off x="914400" y="958644"/>
            <a:ext cx="8731045" cy="56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YUQORIGA KO‘TARUVCHI KUCH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233D0B-A9C4-448F-8C42-FE8F34601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17" t="25591" r="29037" b="51828"/>
          <a:stretch/>
        </p:blipFill>
        <p:spPr>
          <a:xfrm>
            <a:off x="442452" y="942491"/>
            <a:ext cx="4247536" cy="57808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B26108-E236-468B-B1A2-3D9DD0BB6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39" t="25591" r="5728" b="51828"/>
          <a:stretch/>
        </p:blipFill>
        <p:spPr>
          <a:xfrm>
            <a:off x="5885478" y="942491"/>
            <a:ext cx="3557536" cy="57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2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B546AF-B101-42D6-8992-D4AC01795188}"/>
              </a:ext>
            </a:extLst>
          </p:cNvPr>
          <p:cNvSpPr/>
          <p:nvPr/>
        </p:nvSpPr>
        <p:spPr>
          <a:xfrm>
            <a:off x="0" y="0"/>
            <a:ext cx="12191999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</a:t>
            </a:r>
            <a:endParaRPr lang="ru-RU" sz="5275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96CFFA-DA3F-4594-8E2C-4B22C6ECDABB}"/>
              </a:ext>
            </a:extLst>
          </p:cNvPr>
          <p:cNvPicPr/>
          <p:nvPr/>
        </p:nvPicPr>
        <p:blipFill rotWithShape="1">
          <a:blip r:embed="rId2"/>
          <a:srcRect l="77332"/>
          <a:stretch/>
        </p:blipFill>
        <p:spPr>
          <a:xfrm>
            <a:off x="9276112" y="2067312"/>
            <a:ext cx="2278072" cy="35732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DA16A9-F70D-4886-83C0-A4B184F82A9B}"/>
              </a:ext>
            </a:extLst>
          </p:cNvPr>
          <p:cNvPicPr/>
          <p:nvPr/>
        </p:nvPicPr>
        <p:blipFill rotWithShape="1">
          <a:blip r:embed="rId2"/>
          <a:srcRect l="52341" r="23444"/>
          <a:stretch/>
        </p:blipFill>
        <p:spPr>
          <a:xfrm>
            <a:off x="5948532" y="1995822"/>
            <a:ext cx="2433485" cy="35732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6A50FC-B597-477E-8D45-D7BB13F8EECA}"/>
              </a:ext>
            </a:extLst>
          </p:cNvPr>
          <p:cNvPicPr/>
          <p:nvPr/>
        </p:nvPicPr>
        <p:blipFill rotWithShape="1">
          <a:blip r:embed="rId2"/>
          <a:srcRect l="22501" r="51181"/>
          <a:stretch/>
        </p:blipFill>
        <p:spPr>
          <a:xfrm>
            <a:off x="2802437" y="2200761"/>
            <a:ext cx="2644877" cy="3573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B5BB95-D44B-4ED7-B016-2974FDE037D4}"/>
              </a:ext>
            </a:extLst>
          </p:cNvPr>
          <p:cNvPicPr/>
          <p:nvPr/>
        </p:nvPicPr>
        <p:blipFill rotWithShape="1">
          <a:blip r:embed="rId2"/>
          <a:srcRect r="80483"/>
          <a:stretch/>
        </p:blipFill>
        <p:spPr>
          <a:xfrm>
            <a:off x="438780" y="2067312"/>
            <a:ext cx="1961402" cy="357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ru-RU" sz="644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Arximed</a:t>
            </a:r>
            <a:r>
              <a:rPr lang="en-US" altLang="ru-RU" sz="644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44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5" name="Picture 5" descr="На коромысле уравновешены одинаковые шары. Погружение правого шара в углекислый газ приводит к уменьшению его веса">
            <a:extLst>
              <a:ext uri="{FF2B5EF4-FFF2-40B4-BE49-F238E27FC236}">
                <a16:creationId xmlns:a16="http://schemas.microsoft.com/office/drawing/2014/main" id="{99E7F008-28BC-45B7-ADF5-57F0DBD99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9"/>
          <a:stretch/>
        </p:blipFill>
        <p:spPr bwMode="auto">
          <a:xfrm>
            <a:off x="7651955" y="1522737"/>
            <a:ext cx="4340881" cy="333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На коромысле уравновешены одинаковые шары. Погружение правого шара в углекислый газ приводит к уменьшению его веса">
            <a:extLst>
              <a:ext uri="{FF2B5EF4-FFF2-40B4-BE49-F238E27FC236}">
                <a16:creationId xmlns:a16="http://schemas.microsoft.com/office/drawing/2014/main" id="{4BD65072-0BFF-44FB-827B-2B7BDE59D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4" r="41804"/>
          <a:stretch/>
        </p:blipFill>
        <p:spPr bwMode="auto">
          <a:xfrm>
            <a:off x="4014020" y="1522736"/>
            <a:ext cx="3259393" cy="333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На коромысле уравновешены одинаковые шары. Погружение правого шара в углекислый газ приводит к уменьшению его веса">
            <a:extLst>
              <a:ext uri="{FF2B5EF4-FFF2-40B4-BE49-F238E27FC236}">
                <a16:creationId xmlns:a16="http://schemas.microsoft.com/office/drawing/2014/main" id="{1036E715-AF02-407B-8225-A330E087E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71"/>
          <a:stretch/>
        </p:blipFill>
        <p:spPr bwMode="auto">
          <a:xfrm>
            <a:off x="199164" y="1522735"/>
            <a:ext cx="3052856" cy="333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5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YUQORIGA KO‘TARUVCHI KUCH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349705" y="855406"/>
            <a:ext cx="111091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yuqoriga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ko‘taruvchi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siqib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chiqargan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og‘irligiga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137135-9EF5-4B52-AFB8-FE5A5872D9FC}"/>
              </a:ext>
            </a:extLst>
          </p:cNvPr>
          <p:cNvSpPr txBox="1"/>
          <p:nvPr/>
        </p:nvSpPr>
        <p:spPr>
          <a:xfrm>
            <a:off x="236634" y="2372531"/>
            <a:ext cx="11165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Bu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qonunni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grek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Arximed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ru-RU" sz="644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Arximed</a:t>
            </a:r>
            <a:r>
              <a:rPr lang="en-US" altLang="ru-RU" sz="644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44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8D1851-7347-41FE-B1E5-92667B7856B0}"/>
              </a:ext>
            </a:extLst>
          </p:cNvPr>
          <p:cNvSpPr/>
          <p:nvPr/>
        </p:nvSpPr>
        <p:spPr>
          <a:xfrm>
            <a:off x="512825" y="1000318"/>
            <a:ext cx="10943023" cy="3096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gazga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botirilgan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gazni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siqib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chiqaradi</a:t>
            </a:r>
            <a:r>
              <a:rPr lang="uz-Latn-UZ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pastdan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yuqoriga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yo‘nalgan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siqib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chiqarilgan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og‘irligiga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.         </a:t>
            </a:r>
            <a:endParaRPr lang="ru-RU" altLang="ru-RU" sz="39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7436</TotalTime>
  <Words>465</Words>
  <Application>Microsoft Office PowerPoint</Application>
  <PresentationFormat>Широкоэкранный</PresentationFormat>
  <Paragraphs>141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Cambria Math</vt:lpstr>
      <vt:lpstr>Helvetica</vt:lpstr>
      <vt:lpstr>Lucida Sans Unicode</vt:lpstr>
      <vt:lpstr>Open Sans</vt:lpstr>
      <vt:lpstr>Times New Roman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Jismlarning suzish sharti:</vt:lpstr>
      <vt:lpstr>Презентация PowerPoint</vt:lpstr>
      <vt:lpstr>   KEMASOZLIKDA </vt:lpstr>
      <vt:lpstr> KEMASOZLIKDA </vt:lpstr>
      <vt:lpstr>IDROK XARITASI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714</cp:revision>
  <dcterms:created xsi:type="dcterms:W3CDTF">2020-03-24T02:20:14Z</dcterms:created>
  <dcterms:modified xsi:type="dcterms:W3CDTF">2020-11-10T08:22:41Z</dcterms:modified>
</cp:coreProperties>
</file>