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1"/>
  </p:notesMasterIdLst>
  <p:sldIdLst>
    <p:sldId id="270" r:id="rId4"/>
    <p:sldId id="606" r:id="rId5"/>
    <p:sldId id="1735" r:id="rId6"/>
    <p:sldId id="673" r:id="rId7"/>
    <p:sldId id="1737" r:id="rId8"/>
    <p:sldId id="1738" r:id="rId9"/>
    <p:sldId id="1739" r:id="rId10"/>
    <p:sldId id="1743" r:id="rId11"/>
    <p:sldId id="1742" r:id="rId12"/>
    <p:sldId id="1736" r:id="rId13"/>
    <p:sldId id="668" r:id="rId14"/>
    <p:sldId id="1731" r:id="rId15"/>
    <p:sldId id="1741" r:id="rId16"/>
    <p:sldId id="1740" r:id="rId17"/>
    <p:sldId id="600" r:id="rId18"/>
    <p:sldId id="1693" r:id="rId19"/>
    <p:sldId id="68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icone-png.com/png/54/53878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1135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690150" y="2229315"/>
            <a:ext cx="9016738" cy="15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AVZU: ISH VA ENERGIYA HAQIDA TUSHUNCHA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D6D6AB68-E550-4BB9-930A-2091774EF330}"/>
              </a:ext>
            </a:extLst>
          </p:cNvPr>
          <p:cNvSpPr/>
          <p:nvPr/>
        </p:nvSpPr>
        <p:spPr>
          <a:xfrm>
            <a:off x="639052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5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535F1DC-CA75-4E4E-A8FF-55348CB75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570" y="3953698"/>
            <a:ext cx="6571651" cy="27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MEXANIK 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5" name="Picture 32">
            <a:extLst>
              <a:ext uri="{FF2B5EF4-FFF2-40B4-BE49-F238E27FC236}">
                <a16:creationId xmlns:a16="http://schemas.microsoft.com/office/drawing/2014/main" xmlns="" id="{0B14C5B2-D872-4471-9825-7B704D07A1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794" y="1739159"/>
            <a:ext cx="2044206" cy="22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158FC0-8952-4E1D-AA5D-BDB64963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64" y="3093364"/>
            <a:ext cx="5672407" cy="362381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7218310-E9AB-4B12-AA4A-254CBF55A02B}"/>
              </a:ext>
            </a:extLst>
          </p:cNvPr>
          <p:cNvSpPr/>
          <p:nvPr/>
        </p:nvSpPr>
        <p:spPr>
          <a:xfrm>
            <a:off x="300689" y="888148"/>
            <a:ext cx="11266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oladimi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qobiliyati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nimalarga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01FD821-8741-4DF3-AFA6-0111792D5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695" y="3093364"/>
            <a:ext cx="2136921" cy="34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1212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ÐÐ°ÑÑÐ¸Ð½ÐºÐ¸ Ð¿Ð¾ Ð·Ð°Ð¿ÑÐ¾ÑÑ Ð²Ð¾ÑÐºÐ»Ð¸ÑÐ°ÑÐµÐ»ÑÐ½ÑÐ¹ Ð·Ð½Ð°Ðº">
            <a:extLst>
              <a:ext uri="{FF2B5EF4-FFF2-40B4-BE49-F238E27FC236}">
                <a16:creationId xmlns:a16="http://schemas.microsoft.com/office/drawing/2014/main" xmlns="" id="{1D76DDE4-2E0D-4D63-934A-C46D131E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17" y="1429142"/>
            <a:ext cx="1932506" cy="22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Загадка про лошадку, мотоциклиста и водителя КАМАЗа: dikan2010 ...">
            <a:extLst>
              <a:ext uri="{FF2B5EF4-FFF2-40B4-BE49-F238E27FC236}">
                <a16:creationId xmlns:a16="http://schemas.microsoft.com/office/drawing/2014/main" xmlns="" id="{5C18FC37-A4E5-42D4-BD1E-A7588387D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7" y="1175463"/>
            <a:ext cx="6045988" cy="33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F1C9E4-EC0B-4054-8B40-9AFC14EDDF8F}"/>
              </a:ext>
            </a:extLst>
          </p:cNvPr>
          <p:cNvSpPr txBox="1"/>
          <p:nvPr/>
        </p:nvSpPr>
        <p:spPr>
          <a:xfrm>
            <a:off x="252947" y="4534345"/>
            <a:ext cx="92359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Arava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otning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tortish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yursa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MEXANIK 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97AFDA72-C319-45AE-9F0A-1AC65ABB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82" y="1916064"/>
            <a:ext cx="4149498" cy="30258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F099B1-E854-4CFD-9EC4-2DD19D59D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88" y="2005567"/>
            <a:ext cx="1958105" cy="31329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3F24B7-308C-44D8-A734-0F4BE35F04E0}"/>
              </a:ext>
            </a:extLst>
          </p:cNvPr>
          <p:cNvSpPr/>
          <p:nvPr/>
        </p:nvSpPr>
        <p:spPr>
          <a:xfrm>
            <a:off x="378541" y="5291027"/>
            <a:ext cx="3097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Bola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shkafni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ko‘tarib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3528F9E-11B1-4CF8-859E-484FDF689A6D}"/>
              </a:ext>
            </a:extLst>
          </p:cNvPr>
          <p:cNvSpPr/>
          <p:nvPr/>
        </p:nvSpPr>
        <p:spPr>
          <a:xfrm>
            <a:off x="5923650" y="5110801"/>
            <a:ext cx="3097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Bola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shkafni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surmoqda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D08A849-4F2D-4C2A-9888-1FA6D376ECEB}"/>
              </a:ext>
            </a:extLst>
          </p:cNvPr>
          <p:cNvSpPr/>
          <p:nvPr/>
        </p:nvSpPr>
        <p:spPr>
          <a:xfrm>
            <a:off x="365452" y="920237"/>
            <a:ext cx="10064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4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bajarilmaydi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0C4CFB-2141-4AB5-96E9-A885A07FBB22}"/>
              </a:ext>
            </a:extLst>
          </p:cNvPr>
          <p:cNvSpPr txBox="1"/>
          <p:nvPr/>
        </p:nvSpPr>
        <p:spPr>
          <a:xfrm>
            <a:off x="132636" y="844637"/>
            <a:ext cx="114791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Agar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etmasa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etsada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siljimasa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bajarilmaydi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2A8069A-93AF-4358-9B4E-32BE4D27FE64}"/>
                  </a:ext>
                </a:extLst>
              </p:cNvPr>
              <p:cNvSpPr txBox="1"/>
              <p:nvPr/>
            </p:nvSpPr>
            <p:spPr>
              <a:xfrm>
                <a:off x="7918478" y="2344532"/>
                <a:ext cx="3693320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600" b="1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0</m:t>
                      </m:r>
                    </m:oMath>
                  </m:oMathPara>
                </a14:m>
                <a:endParaRPr lang="ru-RU" sz="3600" b="1" i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A8069A-93AF-4358-9B4E-32BE4D27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478" y="2344532"/>
                <a:ext cx="369332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Презентация по физике на тему &quot;Механическая работа&quot;">
            <a:extLst>
              <a:ext uri="{FF2B5EF4-FFF2-40B4-BE49-F238E27FC236}">
                <a16:creationId xmlns:a16="http://schemas.microsoft.com/office/drawing/2014/main" xmlns="" id="{1958F109-AD25-442C-883C-867706A8B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23707" r="52000" b="15597"/>
          <a:stretch/>
        </p:blipFill>
        <p:spPr bwMode="auto">
          <a:xfrm>
            <a:off x="4273523" y="2446032"/>
            <a:ext cx="3413960" cy="34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C2CA446-122F-40ED-96FC-B3DCF2CCDC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5" t="24552" r="49701" b="15448"/>
          <a:stretch/>
        </p:blipFill>
        <p:spPr>
          <a:xfrm>
            <a:off x="403221" y="2740032"/>
            <a:ext cx="3128700" cy="30380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F7124C-61F2-4934-A97C-39E92FFA2884}"/>
              </a:ext>
            </a:extLst>
          </p:cNvPr>
          <p:cNvSpPr txBox="1"/>
          <p:nvPr/>
        </p:nvSpPr>
        <p:spPr>
          <a:xfrm>
            <a:off x="235549" y="5964401"/>
            <a:ext cx="40379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0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 = 0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FCF7FD-11D9-4F38-837D-18F6210D1E93}"/>
              </a:ext>
            </a:extLst>
          </p:cNvPr>
          <p:cNvSpPr txBox="1"/>
          <p:nvPr/>
        </p:nvSpPr>
        <p:spPr>
          <a:xfrm>
            <a:off x="5205848" y="5964400"/>
            <a:ext cx="40379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0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 = 0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0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MEXANIK 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D08A849-4F2D-4C2A-9888-1FA6D376ECEB}"/>
              </a:ext>
            </a:extLst>
          </p:cNvPr>
          <p:cNvSpPr/>
          <p:nvPr/>
        </p:nvSpPr>
        <p:spPr>
          <a:xfrm>
            <a:off x="365452" y="920237"/>
            <a:ext cx="10064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7B717FA-DC0C-4609-AA09-CAB961E2B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09" y="2683287"/>
            <a:ext cx="7232169" cy="3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9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 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930BFC-0949-49DE-A79E-798C9C28FAD7}"/>
              </a:ext>
            </a:extLst>
          </p:cNvPr>
          <p:cNvSpPr txBox="1"/>
          <p:nvPr/>
        </p:nvSpPr>
        <p:spPr>
          <a:xfrm>
            <a:off x="505377" y="1212253"/>
            <a:ext cx="11181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Aravacha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gorizontal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50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siljidi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6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61C33E-62E9-428D-8457-B5629F020F12}"/>
              </a:ext>
            </a:extLst>
          </p:cNvPr>
          <p:cNvSpPr txBox="1"/>
          <p:nvPr/>
        </p:nvSpPr>
        <p:spPr>
          <a:xfrm>
            <a:off x="501137" y="1474839"/>
            <a:ext cx="111897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Tx/>
              <a:buAutoNum type="arabicPeriod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avzusi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7-mashqning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>
            <a:extLst>
              <a:ext uri="{FF2B5EF4-FFF2-40B4-BE49-F238E27FC236}">
                <a16:creationId xmlns:a16="http://schemas.microsoft.com/office/drawing/2014/main" xmlns="" id="{6A45604B-8A04-48B3-8642-4638274B23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5978" y="979282"/>
            <a:ext cx="2605482" cy="90203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5861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5861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86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5BCCD1-FBB6-44EC-88EE-10C211B39707}"/>
              </a:ext>
            </a:extLst>
          </p:cNvPr>
          <p:cNvSpPr txBox="1"/>
          <p:nvPr/>
        </p:nvSpPr>
        <p:spPr>
          <a:xfrm>
            <a:off x="2881652" y="909894"/>
            <a:ext cx="8649482" cy="1292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gazlarda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cho‘kadi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suzib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dirty="0" err="1">
                <a:latin typeface="Arial" panose="020B0604020202020204" pitchFamily="34" charset="0"/>
                <a:cs typeface="Arial" panose="020B0604020202020204" pitchFamily="34" charset="0"/>
              </a:rPr>
              <a:t>yuradi</a:t>
            </a:r>
            <a:r>
              <a:rPr lang="en-US" sz="3908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CE2E57DA-73D0-47F5-BE11-80CF1D2A4E8C}"/>
              </a:ext>
            </a:extLst>
          </p:cNvPr>
          <p:cNvSpPr txBox="1">
            <a:spLocks noChangeArrowheads="1"/>
          </p:cNvSpPr>
          <p:nvPr/>
        </p:nvSpPr>
        <p:spPr>
          <a:xfrm>
            <a:off x="341169" y="2328451"/>
            <a:ext cx="2670291" cy="902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66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966272">
              <a:defRPr sz="2457">
                <a:latin typeface="+mn-lt"/>
                <a:ea typeface="+mn-ea"/>
                <a:cs typeface="+mn-cs"/>
              </a:defRPr>
            </a:lvl2pPr>
            <a:lvl3pPr marL="1932544">
              <a:defRPr sz="2047">
                <a:latin typeface="+mn-lt"/>
                <a:ea typeface="+mn-ea"/>
                <a:cs typeface="+mn-cs"/>
              </a:defRPr>
            </a:lvl3pPr>
            <a:lvl4pPr marL="2898815">
              <a:defRPr sz="1842">
                <a:latin typeface="+mn-lt"/>
                <a:ea typeface="+mn-ea"/>
                <a:cs typeface="+mn-cs"/>
              </a:defRPr>
            </a:lvl4pPr>
            <a:lvl5pPr marL="3865088">
              <a:defRPr sz="1842">
                <a:latin typeface="+mn-lt"/>
                <a:ea typeface="+mn-ea"/>
                <a:cs typeface="+mn-cs"/>
              </a:defRPr>
            </a:lvl5pPr>
            <a:lvl6pPr marL="4831360">
              <a:defRPr sz="1842">
                <a:latin typeface="+mn-lt"/>
                <a:ea typeface="+mn-ea"/>
                <a:cs typeface="+mn-cs"/>
              </a:defRPr>
            </a:lvl6pPr>
            <a:lvl7pPr marL="5797632">
              <a:defRPr sz="1842">
                <a:latin typeface="+mn-lt"/>
                <a:ea typeface="+mn-ea"/>
                <a:cs typeface="+mn-cs"/>
              </a:defRPr>
            </a:lvl7pPr>
            <a:lvl8pPr marL="6763904">
              <a:defRPr sz="1842">
                <a:latin typeface="+mn-lt"/>
                <a:ea typeface="+mn-ea"/>
                <a:cs typeface="+mn-cs"/>
              </a:defRPr>
            </a:lvl8pPr>
            <a:lvl9pPr marL="7730175">
              <a:defRPr sz="1842">
                <a:latin typeface="+mn-lt"/>
                <a:ea typeface="+mn-ea"/>
                <a:cs typeface="+mn-cs"/>
              </a:defRPr>
            </a:lvl9pPr>
          </a:lstStyle>
          <a:p>
            <a:pPr defTabSz="893277">
              <a:defRPr/>
            </a:pPr>
            <a:r>
              <a:rPr lang="en-US" sz="5861" b="1" i="0" kern="0" dirty="0" err="1">
                <a:solidFill>
                  <a:srgbClr val="00B050"/>
                </a:solidFill>
              </a:rPr>
              <a:t>Sabab</a:t>
            </a:r>
            <a:r>
              <a:rPr lang="en-US" sz="5861" b="1" i="0" kern="0" dirty="0">
                <a:solidFill>
                  <a:srgbClr val="00B050"/>
                </a:solidFill>
              </a:rPr>
              <a:t>:</a:t>
            </a:r>
            <a:endParaRPr lang="ru-RU" sz="5861" b="1" i="0" kern="0" dirty="0">
              <a:solidFill>
                <a:srgbClr val="00B05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961F8448-C995-4F99-B27E-4C6983B5FDBE}"/>
              </a:ext>
            </a:extLst>
          </p:cNvPr>
          <p:cNvSpPr txBox="1">
            <a:spLocks noChangeArrowheads="1"/>
          </p:cNvSpPr>
          <p:nvPr/>
        </p:nvSpPr>
        <p:spPr>
          <a:xfrm>
            <a:off x="470787" y="3569204"/>
            <a:ext cx="2670291" cy="902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66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966272">
              <a:defRPr sz="2457">
                <a:latin typeface="+mn-lt"/>
                <a:ea typeface="+mn-ea"/>
                <a:cs typeface="+mn-cs"/>
              </a:defRPr>
            </a:lvl2pPr>
            <a:lvl3pPr marL="1932544">
              <a:defRPr sz="2047">
                <a:latin typeface="+mn-lt"/>
                <a:ea typeface="+mn-ea"/>
                <a:cs typeface="+mn-cs"/>
              </a:defRPr>
            </a:lvl3pPr>
            <a:lvl4pPr marL="2898815">
              <a:defRPr sz="1842">
                <a:latin typeface="+mn-lt"/>
                <a:ea typeface="+mn-ea"/>
                <a:cs typeface="+mn-cs"/>
              </a:defRPr>
            </a:lvl4pPr>
            <a:lvl5pPr marL="3865088">
              <a:defRPr sz="1842">
                <a:latin typeface="+mn-lt"/>
                <a:ea typeface="+mn-ea"/>
                <a:cs typeface="+mn-cs"/>
              </a:defRPr>
            </a:lvl5pPr>
            <a:lvl6pPr marL="4831360">
              <a:defRPr sz="1842">
                <a:latin typeface="+mn-lt"/>
                <a:ea typeface="+mn-ea"/>
                <a:cs typeface="+mn-cs"/>
              </a:defRPr>
            </a:lvl6pPr>
            <a:lvl7pPr marL="5797632">
              <a:defRPr sz="1842">
                <a:latin typeface="+mn-lt"/>
                <a:ea typeface="+mn-ea"/>
                <a:cs typeface="+mn-cs"/>
              </a:defRPr>
            </a:lvl7pPr>
            <a:lvl8pPr marL="6763904">
              <a:defRPr sz="1842">
                <a:latin typeface="+mn-lt"/>
                <a:ea typeface="+mn-ea"/>
                <a:cs typeface="+mn-cs"/>
              </a:defRPr>
            </a:lvl8pPr>
            <a:lvl9pPr marL="7730175">
              <a:defRPr sz="1842">
                <a:latin typeface="+mn-lt"/>
                <a:ea typeface="+mn-ea"/>
                <a:cs typeface="+mn-cs"/>
              </a:defRPr>
            </a:lvl9pPr>
          </a:lstStyle>
          <a:p>
            <a:pPr defTabSz="893277">
              <a:defRPr/>
            </a:pPr>
            <a:r>
              <a:rPr lang="en-US" sz="5861" b="1" i="0" kern="0" dirty="0" err="1">
                <a:solidFill>
                  <a:srgbClr val="002060"/>
                </a:solidFill>
              </a:rPr>
              <a:t>Misol</a:t>
            </a:r>
            <a:r>
              <a:rPr lang="en-US" sz="5861" b="1" i="0" kern="0" dirty="0">
                <a:solidFill>
                  <a:srgbClr val="002060"/>
                </a:solidFill>
              </a:rPr>
              <a:t>:</a:t>
            </a:r>
            <a:endParaRPr lang="ru-RU" sz="5861" b="1" i="0" kern="0" dirty="0">
              <a:solidFill>
                <a:srgbClr val="002060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2D65191F-61B5-4EFE-A645-49EE165BAD6D}"/>
              </a:ext>
            </a:extLst>
          </p:cNvPr>
          <p:cNvSpPr txBox="1">
            <a:spLocks noChangeArrowheads="1"/>
          </p:cNvSpPr>
          <p:nvPr/>
        </p:nvSpPr>
        <p:spPr>
          <a:xfrm>
            <a:off x="341169" y="4657189"/>
            <a:ext cx="5922982" cy="902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66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966272">
              <a:defRPr sz="2457">
                <a:latin typeface="+mn-lt"/>
                <a:ea typeface="+mn-ea"/>
                <a:cs typeface="+mn-cs"/>
              </a:defRPr>
            </a:lvl2pPr>
            <a:lvl3pPr marL="1932544">
              <a:defRPr sz="2047">
                <a:latin typeface="+mn-lt"/>
                <a:ea typeface="+mn-ea"/>
                <a:cs typeface="+mn-cs"/>
              </a:defRPr>
            </a:lvl3pPr>
            <a:lvl4pPr marL="2898815">
              <a:defRPr sz="1842">
                <a:latin typeface="+mn-lt"/>
                <a:ea typeface="+mn-ea"/>
                <a:cs typeface="+mn-cs"/>
              </a:defRPr>
            </a:lvl4pPr>
            <a:lvl5pPr marL="3865088">
              <a:defRPr sz="1842">
                <a:latin typeface="+mn-lt"/>
                <a:ea typeface="+mn-ea"/>
                <a:cs typeface="+mn-cs"/>
              </a:defRPr>
            </a:lvl5pPr>
            <a:lvl6pPr marL="4831360">
              <a:defRPr sz="1842">
                <a:latin typeface="+mn-lt"/>
                <a:ea typeface="+mn-ea"/>
                <a:cs typeface="+mn-cs"/>
              </a:defRPr>
            </a:lvl6pPr>
            <a:lvl7pPr marL="5797632">
              <a:defRPr sz="1842">
                <a:latin typeface="+mn-lt"/>
                <a:ea typeface="+mn-ea"/>
                <a:cs typeface="+mn-cs"/>
              </a:defRPr>
            </a:lvl7pPr>
            <a:lvl8pPr marL="6763904">
              <a:defRPr sz="1842">
                <a:latin typeface="+mn-lt"/>
                <a:ea typeface="+mn-ea"/>
                <a:cs typeface="+mn-cs"/>
              </a:defRPr>
            </a:lvl8pPr>
            <a:lvl9pPr marL="7730175">
              <a:defRPr sz="1842">
                <a:latin typeface="+mn-lt"/>
                <a:ea typeface="+mn-ea"/>
                <a:cs typeface="+mn-cs"/>
              </a:defRPr>
            </a:lvl9pPr>
          </a:lstStyle>
          <a:p>
            <a:pPr defTabSz="893277">
              <a:defRPr/>
            </a:pPr>
            <a:r>
              <a:rPr lang="en-US" sz="5861" b="1" i="0" kern="0" dirty="0" err="1">
                <a:solidFill>
                  <a:srgbClr val="7030A0"/>
                </a:solidFill>
              </a:rPr>
              <a:t>Umumlashtirish</a:t>
            </a:r>
            <a:r>
              <a:rPr lang="en-US" sz="5861" b="1" i="0" kern="0" dirty="0">
                <a:solidFill>
                  <a:srgbClr val="7030A0"/>
                </a:solidFill>
              </a:rPr>
              <a:t>:</a:t>
            </a:r>
            <a:endParaRPr lang="ru-RU" sz="5861" i="0" kern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A2DF5F-0C26-46E0-A9CB-5CE83C35C0E9}"/>
              </a:ext>
            </a:extLst>
          </p:cNvPr>
          <p:cNvSpPr txBox="1"/>
          <p:nvPr/>
        </p:nvSpPr>
        <p:spPr>
          <a:xfrm>
            <a:off x="182083" y="5684866"/>
            <a:ext cx="8478603" cy="693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8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908" kern="0" dirty="0" err="1"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3908" kern="0" dirty="0">
                <a:latin typeface="Arial" panose="020B0604020202020204" pitchFamily="34" charset="0"/>
                <a:cs typeface="Arial" panose="020B0604020202020204" pitchFamily="34" charset="0"/>
              </a:rPr>
              <a:t>, formula </a:t>
            </a:r>
            <a:r>
              <a:rPr lang="en-US" sz="3908" kern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908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kern="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908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kern="0" dirty="0" err="1">
                <a:latin typeface="Arial" panose="020B0604020202020204" pitchFamily="34" charset="0"/>
                <a:cs typeface="Arial" panose="020B0604020202020204" pitchFamily="34" charset="0"/>
              </a:rPr>
              <a:t>bog‘liqliklar</a:t>
            </a:r>
            <a:r>
              <a:rPr lang="en-US" sz="3908" kern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8BE92A2F-9301-4AE5-BA50-B10695E45D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39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build="p"/>
      <p:bldP spid="2" grpId="0"/>
      <p:bldP spid="7" grpId="0"/>
      <p:bldP spid="9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MEXANIK ISH 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68D1851-7347-41FE-B1E5-92667B7856B0}"/>
              </a:ext>
            </a:extLst>
          </p:cNvPr>
          <p:cNvSpPr/>
          <p:nvPr/>
        </p:nvSpPr>
        <p:spPr>
          <a:xfrm>
            <a:off x="512825" y="1015066"/>
            <a:ext cx="10943023" cy="1896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Biror-bir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jismni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ko‘chirilsa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bajarildi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altLang="ru-RU" sz="3908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altLang="ru-RU" sz="3908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6DE94B1-850B-4FAC-8E88-35415CBCA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618" y="3141433"/>
            <a:ext cx="5698079" cy="33190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621909-F645-4744-BEF3-C264CE671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25" y="3141434"/>
            <a:ext cx="3036797" cy="33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MEXANIK ISH 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xmlns="" id="{C68D1851-7347-41FE-B1E5-92667B7856B0}"/>
                  </a:ext>
                </a:extLst>
              </p:cNvPr>
              <p:cNvSpPr/>
              <p:nvPr/>
            </p:nvSpPr>
            <p:spPr>
              <a:xfrm>
                <a:off x="1250243" y="1005665"/>
                <a:ext cx="5268543" cy="707886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𝐈𝐬𝐡</m:t>
                      </m:r>
                      <m:r>
                        <a:rPr lang="en-US" altLang="ru-RU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ru-RU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𝐊𝐮𝐜𝐡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𝒚𝒐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</m:oMath>
                  </m:oMathPara>
                </a14:m>
                <a:endParaRPr lang="ru-RU" alt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68D1851-7347-41FE-B1E5-92667B78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243" y="1005665"/>
                <a:ext cx="526854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8A48FC9-8C4B-4C35-8566-B4278369EA90}"/>
              </a:ext>
            </a:extLst>
          </p:cNvPr>
          <p:cNvSpPr/>
          <p:nvPr/>
        </p:nvSpPr>
        <p:spPr>
          <a:xfrm>
            <a:off x="793043" y="1927180"/>
            <a:ext cx="8306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b="1" dirty="0">
                <a:ea typeface="Cambria Math" panose="02040503050406030204" pitchFamily="18" charset="0"/>
                <a:cs typeface="Arial" panose="020B0604020202020204" pitchFamily="34" charset="0"/>
              </a:rPr>
              <a:t>A – </a:t>
            </a:r>
            <a:r>
              <a:rPr lang="en-US" altLang="ru-RU" sz="4000" b="1" dirty="0" err="1">
                <a:ea typeface="Cambria Math" panose="02040503050406030204" pitchFamily="18" charset="0"/>
                <a:cs typeface="Arial" panose="020B0604020202020204" pitchFamily="34" charset="0"/>
              </a:rPr>
              <a:t>Ish</a:t>
            </a:r>
            <a:r>
              <a:rPr lang="en-US" altLang="ru-RU" sz="4000" b="1" dirty="0">
                <a:ea typeface="Cambria Math" panose="02040503050406030204" pitchFamily="18" charset="0"/>
                <a:cs typeface="Arial" panose="020B0604020202020204" pitchFamily="34" charset="0"/>
              </a:rPr>
              <a:t>,   F – </a:t>
            </a:r>
            <a:r>
              <a:rPr lang="en-US" altLang="ru-RU" sz="4000" b="1" dirty="0" err="1">
                <a:ea typeface="Cambria Math" panose="02040503050406030204" pitchFamily="18" charset="0"/>
                <a:cs typeface="Arial" panose="020B0604020202020204" pitchFamily="34" charset="0"/>
              </a:rPr>
              <a:t>kuch</a:t>
            </a:r>
            <a:r>
              <a:rPr lang="en-US" altLang="ru-RU" sz="4000" b="1" dirty="0">
                <a:ea typeface="Cambria Math" panose="02040503050406030204" pitchFamily="18" charset="0"/>
                <a:cs typeface="Arial" panose="020B0604020202020204" pitchFamily="34" charset="0"/>
              </a:rPr>
              <a:t> ,     s – </a:t>
            </a:r>
            <a:r>
              <a:rPr lang="en-US" altLang="ru-RU" sz="4000" b="1" dirty="0" err="1">
                <a:ea typeface="Cambria Math" panose="02040503050406030204" pitchFamily="18" charset="0"/>
                <a:cs typeface="Arial" panose="020B0604020202020204" pitchFamily="34" charset="0"/>
              </a:rPr>
              <a:t>yo‘l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A8DE31AA-1E22-4881-AB16-5C5D8CCF2795}"/>
                  </a:ext>
                </a:extLst>
              </p:cNvPr>
              <p:cNvSpPr/>
              <p:nvPr/>
            </p:nvSpPr>
            <p:spPr>
              <a:xfrm>
                <a:off x="793043" y="2855553"/>
                <a:ext cx="7048182" cy="707886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d>
                    <m:r>
                      <a:rPr lang="en-US" altLang="ru-RU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1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Joul</a:t>
                </a:r>
                <a:endParaRPr lang="ru-RU" alt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8DE31AA-1E22-4881-AB16-5C5D8CCF2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43" y="2855553"/>
                <a:ext cx="7048182" cy="707886"/>
              </a:xfrm>
              <a:prstGeom prst="rect">
                <a:avLst/>
              </a:prstGeom>
              <a:blipFill>
                <a:blip r:embed="rId3"/>
                <a:stretch>
                  <a:fillRect t="-11111" b="-28571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E30B9C5-196B-4789-967E-196365700414}"/>
              </a:ext>
            </a:extLst>
          </p:cNvPr>
          <p:cNvSpPr/>
          <p:nvPr/>
        </p:nvSpPr>
        <p:spPr>
          <a:xfrm>
            <a:off x="0" y="3783926"/>
            <a:ext cx="10864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J.Joul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A29141A-11E1-42FC-B7F1-9278F97647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396"/>
          <a:stretch/>
        </p:blipFill>
        <p:spPr>
          <a:xfrm>
            <a:off x="8345459" y="896050"/>
            <a:ext cx="3603008" cy="2862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29DE87E5-0A72-4D36-BD4C-C41F6C1AB39F}"/>
                  </a:ext>
                </a:extLst>
              </p:cNvPr>
              <p:cNvSpPr/>
              <p:nvPr/>
            </p:nvSpPr>
            <p:spPr>
              <a:xfrm>
                <a:off x="2076153" y="4932786"/>
                <a:ext cx="2702326" cy="707886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40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ru-RU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endParaRPr lang="ru-RU" alt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29DE87E5-0A72-4D36-BD4C-C41F6C1AB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153" y="4932786"/>
                <a:ext cx="2702326" cy="707886"/>
              </a:xfrm>
              <a:prstGeom prst="rect">
                <a:avLst/>
              </a:prstGeom>
              <a:blipFill>
                <a:blip r:embed="rId5"/>
                <a:stretch>
                  <a:fillRect l="-7080" t="-10400" b="-30400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13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103312F-FFDA-4032-9FDA-F891D273DC1B}"/>
              </a:ext>
            </a:extLst>
          </p:cNvPr>
          <p:cNvSpPr/>
          <p:nvPr/>
        </p:nvSpPr>
        <p:spPr>
          <a:xfrm>
            <a:off x="4758813" y="2724728"/>
            <a:ext cx="1863212" cy="162601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MEXANIK 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1C020E6-11D2-4066-A583-2C8F878AF38A}"/>
              </a:ext>
            </a:extLst>
          </p:cNvPr>
          <p:cNvSpPr/>
          <p:nvPr/>
        </p:nvSpPr>
        <p:spPr>
          <a:xfrm>
            <a:off x="229321" y="920097"/>
            <a:ext cx="11430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tik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bajarmaydi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A9D414D-4FBB-4BFD-AFFC-EEE8D204B9D9}"/>
              </a:ext>
            </a:extLst>
          </p:cNvPr>
          <p:cNvSpPr/>
          <p:nvPr/>
        </p:nvSpPr>
        <p:spPr>
          <a:xfrm>
            <a:off x="1455853" y="4151707"/>
            <a:ext cx="5220929" cy="13789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93A8C38-D861-4E45-966A-395E999FE03E}"/>
              </a:ext>
            </a:extLst>
          </p:cNvPr>
          <p:cNvSpPr/>
          <p:nvPr/>
        </p:nvSpPr>
        <p:spPr>
          <a:xfrm>
            <a:off x="5233219" y="3163529"/>
            <a:ext cx="914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0364F92F-4318-45BE-AA12-A013CFBC3084}"/>
              </a:ext>
            </a:extLst>
          </p:cNvPr>
          <p:cNvSpPr/>
          <p:nvPr/>
        </p:nvSpPr>
        <p:spPr>
          <a:xfrm>
            <a:off x="2182761" y="5073445"/>
            <a:ext cx="973393" cy="9291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E041AA8B-605E-4F90-93FF-2EBEA2B2F672}"/>
              </a:ext>
            </a:extLst>
          </p:cNvPr>
          <p:cNvSpPr/>
          <p:nvPr/>
        </p:nvSpPr>
        <p:spPr>
          <a:xfrm>
            <a:off x="4833235" y="5073445"/>
            <a:ext cx="973393" cy="9291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88DDEE45-A9A6-4D21-9AFD-45B03B74BC7F}"/>
              </a:ext>
            </a:extLst>
          </p:cNvPr>
          <p:cNvSpPr/>
          <p:nvPr/>
        </p:nvSpPr>
        <p:spPr>
          <a:xfrm>
            <a:off x="5024964" y="5265192"/>
            <a:ext cx="589936" cy="5456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DF295D4-2127-4967-9B2A-54BE60DA12D9}"/>
              </a:ext>
            </a:extLst>
          </p:cNvPr>
          <p:cNvSpPr/>
          <p:nvPr/>
        </p:nvSpPr>
        <p:spPr>
          <a:xfrm>
            <a:off x="2367114" y="5265192"/>
            <a:ext cx="589936" cy="5456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13F16AE-EA48-42C4-A5EB-C366E899CA11}"/>
              </a:ext>
            </a:extLst>
          </p:cNvPr>
          <p:cNvSpPr/>
          <p:nvPr/>
        </p:nvSpPr>
        <p:spPr>
          <a:xfrm>
            <a:off x="2182761" y="2448232"/>
            <a:ext cx="1489587" cy="16702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BB4FD6B4-30AE-4689-A39B-E6984989688C}"/>
              </a:ext>
            </a:extLst>
          </p:cNvPr>
          <p:cNvCxnSpPr/>
          <p:nvPr/>
        </p:nvCxnSpPr>
        <p:spPr>
          <a:xfrm>
            <a:off x="2957050" y="3253933"/>
            <a:ext cx="0" cy="14201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5FE1436-3F9F-4D4B-8BC2-2E0AC182531C}"/>
                  </a:ext>
                </a:extLst>
              </p:cNvPr>
              <p:cNvSpPr txBox="1"/>
              <p:nvPr/>
            </p:nvSpPr>
            <p:spPr>
              <a:xfrm>
                <a:off x="6947411" y="2782669"/>
                <a:ext cx="6831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FE1436-3F9F-4D4B-8BC2-2E0AC1825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11" y="2782669"/>
                <a:ext cx="683199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A2F3DF-EFAA-4527-B655-1F87CBB90F7A}"/>
              </a:ext>
            </a:extLst>
          </p:cNvPr>
          <p:cNvSpPr txBox="1"/>
          <p:nvPr/>
        </p:nvSpPr>
        <p:spPr>
          <a:xfrm>
            <a:off x="3216934" y="4195233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mg</a:t>
            </a:r>
            <a:endParaRPr lang="ru-RU" sz="4400" b="1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05CB380D-6C7A-490E-8668-19F8E1A558AF}"/>
              </a:ext>
            </a:extLst>
          </p:cNvPr>
          <p:cNvSpPr/>
          <p:nvPr/>
        </p:nvSpPr>
        <p:spPr>
          <a:xfrm>
            <a:off x="5448340" y="3353919"/>
            <a:ext cx="293191" cy="396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8039198-F137-4C93-A5B0-35C5E080B4BB}"/>
              </a:ext>
            </a:extLst>
          </p:cNvPr>
          <p:cNvSpPr/>
          <p:nvPr/>
        </p:nvSpPr>
        <p:spPr>
          <a:xfrm>
            <a:off x="5499454" y="3749294"/>
            <a:ext cx="190965" cy="306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87C6F151-96A8-4E3C-9E17-F69D406A4FEA}"/>
              </a:ext>
            </a:extLst>
          </p:cNvPr>
          <p:cNvCxnSpPr>
            <a:cxnSpLocks/>
          </p:cNvCxnSpPr>
          <p:nvPr/>
        </p:nvCxnSpPr>
        <p:spPr>
          <a:xfrm>
            <a:off x="5684821" y="3766386"/>
            <a:ext cx="259754" cy="210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12DC1ABA-D7AE-42B4-BCF3-98B14E8B8780}"/>
              </a:ext>
            </a:extLst>
          </p:cNvPr>
          <p:cNvCxnSpPr>
            <a:cxnSpLocks/>
          </p:cNvCxnSpPr>
          <p:nvPr/>
        </p:nvCxnSpPr>
        <p:spPr>
          <a:xfrm>
            <a:off x="5529388" y="3741018"/>
            <a:ext cx="285310" cy="30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FC4234F8-597F-43AB-B310-E3A21721D780}"/>
              </a:ext>
            </a:extLst>
          </p:cNvPr>
          <p:cNvCxnSpPr>
            <a:cxnSpLocks/>
          </p:cNvCxnSpPr>
          <p:nvPr/>
        </p:nvCxnSpPr>
        <p:spPr>
          <a:xfrm>
            <a:off x="6622025" y="3620729"/>
            <a:ext cx="161003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MEXANIK 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1C020E6-11D2-4066-A583-2C8F878AF38A}"/>
              </a:ext>
            </a:extLst>
          </p:cNvPr>
          <p:cNvSpPr/>
          <p:nvPr/>
        </p:nvSpPr>
        <p:spPr>
          <a:xfrm>
            <a:off x="436667" y="893504"/>
            <a:ext cx="113186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formulasiga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etsa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bajarilmaydi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="" id="{339CD84D-A513-4FCE-B4B4-FB1CDD46EDA5}"/>
                  </a:ext>
                </a:extLst>
              </p:cNvPr>
              <p:cNvSpPr/>
              <p:nvPr/>
            </p:nvSpPr>
            <p:spPr>
              <a:xfrm>
                <a:off x="6766140" y="3169820"/>
                <a:ext cx="3631473" cy="707886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40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ru-RU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alt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339CD84D-A513-4FCE-B4B4-FB1CDD46E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140" y="3169820"/>
                <a:ext cx="3631473" cy="707886"/>
              </a:xfrm>
              <a:prstGeom prst="rect">
                <a:avLst/>
              </a:prstGeom>
              <a:blipFill>
                <a:blip r:embed="rId2"/>
                <a:stretch>
                  <a:fillRect l="-5289" t="-10400" b="-30400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514C63-9524-4CFD-B54C-4B6D746B5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25" y="2452916"/>
            <a:ext cx="6076490" cy="37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MEHNAT VA ISHNING FARQI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1C020E6-11D2-4066-A583-2C8F878AF38A}"/>
              </a:ext>
            </a:extLst>
          </p:cNvPr>
          <p:cNvSpPr/>
          <p:nvPr/>
        </p:nvSpPr>
        <p:spPr>
          <a:xfrm>
            <a:off x="436667" y="785178"/>
            <a:ext cx="11318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shifokorning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bemorni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davolashi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direktorining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ishlarni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boshqarishi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qilishiga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FD45BA-F5CA-4B15-9A23-32828896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9" y="2856905"/>
            <a:ext cx="4898608" cy="35004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DC5E76-B4E6-42E8-8039-08AE4D62A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177" y="2724170"/>
            <a:ext cx="5253607" cy="35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6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1C020E6-11D2-4066-A583-2C8F878AF38A}"/>
              </a:ext>
            </a:extLst>
          </p:cNvPr>
          <p:cNvSpPr/>
          <p:nvPr/>
        </p:nvSpPr>
        <p:spPr>
          <a:xfrm>
            <a:off x="205609" y="843645"/>
            <a:ext cx="5890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qobiliyatiga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413F08D-1B4A-40C2-BA30-99158C3B4FE7}"/>
              </a:ext>
            </a:extLst>
          </p:cNvPr>
          <p:cNvSpPr/>
          <p:nvPr/>
        </p:nvSpPr>
        <p:spPr>
          <a:xfrm>
            <a:off x="215441" y="6027188"/>
            <a:ext cx="9512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Joullarda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0D6F486-5C6A-45B1-BB37-F3C5B9EE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58" y="2890805"/>
            <a:ext cx="3783783" cy="29954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6675F3F-A288-4067-9922-3874AEA29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0" r="57204"/>
          <a:stretch/>
        </p:blipFill>
        <p:spPr>
          <a:xfrm rot="5400000">
            <a:off x="6802753" y="567230"/>
            <a:ext cx="1754324" cy="23812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058F7D-5B9B-42FF-9FAA-819EB2EB0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22" r="15338"/>
          <a:stretch/>
        </p:blipFill>
        <p:spPr>
          <a:xfrm rot="5400000">
            <a:off x="7705026" y="3284212"/>
            <a:ext cx="1527240" cy="39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TOPSHIRIQ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1C020E6-11D2-4066-A583-2C8F878AF38A}"/>
              </a:ext>
            </a:extLst>
          </p:cNvPr>
          <p:cNvSpPr/>
          <p:nvPr/>
        </p:nvSpPr>
        <p:spPr>
          <a:xfrm>
            <a:off x="687389" y="889469"/>
            <a:ext cx="10211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bajarilmoqda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8B34EE-963B-4CA7-87F0-BBA9DBFBF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753" y="2487714"/>
            <a:ext cx="4370286" cy="43702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E3787B-80E2-4D42-B37C-980126F32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85" y="1891481"/>
            <a:ext cx="4022515" cy="36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8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TOPSHIRIQ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E5DFCC-3E5F-486A-ACC6-432A37AF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7" y="2057122"/>
            <a:ext cx="4738688" cy="35494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B6037F8-F10A-45A9-9E3E-98B97441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200" y="2123220"/>
            <a:ext cx="5887833" cy="341724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C41922E-7681-423B-AB21-4B16FDB30BAB}"/>
              </a:ext>
            </a:extLst>
          </p:cNvPr>
          <p:cNvSpPr/>
          <p:nvPr/>
        </p:nvSpPr>
        <p:spPr>
          <a:xfrm>
            <a:off x="746382" y="1067207"/>
            <a:ext cx="10211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bajarilmoqda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81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7479</TotalTime>
  <Words>367</Words>
  <Application>Microsoft Office PowerPoint</Application>
  <PresentationFormat>Широкоэкранный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</vt:lpstr>
      <vt:lpstr>Open Sans</vt:lpstr>
      <vt:lpstr>Times New Roman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Учетная запись Майкрософт</cp:lastModifiedBy>
  <cp:revision>726</cp:revision>
  <dcterms:created xsi:type="dcterms:W3CDTF">2020-03-24T02:20:14Z</dcterms:created>
  <dcterms:modified xsi:type="dcterms:W3CDTF">2020-11-17T07:45:14Z</dcterms:modified>
</cp:coreProperties>
</file>