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4" r:id="rId3"/>
  </p:sldMasterIdLst>
  <p:notesMasterIdLst>
    <p:notesMasterId r:id="rId19"/>
  </p:notesMasterIdLst>
  <p:sldIdLst>
    <p:sldId id="270" r:id="rId4"/>
    <p:sldId id="606" r:id="rId5"/>
    <p:sldId id="1738" r:id="rId6"/>
    <p:sldId id="1745" r:id="rId7"/>
    <p:sldId id="1742" r:id="rId8"/>
    <p:sldId id="1744" r:id="rId9"/>
    <p:sldId id="1743" r:id="rId10"/>
    <p:sldId id="673" r:id="rId11"/>
    <p:sldId id="1741" r:id="rId12"/>
    <p:sldId id="1737" r:id="rId13"/>
    <p:sldId id="1693" r:id="rId14"/>
    <p:sldId id="600" r:id="rId15"/>
    <p:sldId id="1740" r:id="rId16"/>
    <p:sldId id="1747" r:id="rId17"/>
    <p:sldId id="1746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E4DC"/>
    <a:srgbClr val="AADBE0"/>
    <a:srgbClr val="70D2C2"/>
    <a:srgbClr val="6C9C90"/>
    <a:srgbClr val="D64646"/>
    <a:srgbClr val="D02023"/>
    <a:srgbClr val="D94D4C"/>
    <a:srgbClr val="D84A49"/>
    <a:srgbClr val="990100"/>
    <a:srgbClr val="E9F4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78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84.93042" units="1/cm"/>
          <inkml:channelProperty channel="Y" name="resolution" value="504.1077" units="1/cm"/>
          <inkml:channelProperty channel="T" name="resolution" value="1" units="1/dev"/>
        </inkml:channelProperties>
      </inkml:inkSource>
      <inkml:timestamp xml:id="ts0" timeString="2020-11-20T10:06:15.87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8764 4436 0,'0'0'16,"0"0"-1,0 0 1,0 0-16,0 0 15,0 0 1,0 0 0,66-13-16,8-11 15,25 15 1,1-5-16,-26 5 16,0 4-1,1 5 1,-9 0-16,17 0 15,-83 0 1,66 0 0,-66 0-16,0 0 15</inkml:trace>
  <inkml:trace contextRef="#ctx0" brushRef="#br0" timeOffset="386.3981">8896 4846 0,'0'0'16,"0"0"-16,0 0 15,49-5 1,34 5-16,25-9 16,-26 0-1,9 9 1,-8 0-16,24-10 15,-24 6 1,-17-6 0,9 6-16,-75 4 15,0 0 1</inkml:trace>
  <inkml:trace contextRef="#ctx0" brushRef="#br0" timeOffset="953.2749">10277 4376 0,'0'0'15,"0"0"1,41-23-16,9-47 16,8-14-1,-34 33-15,-24 51 16,25-56 0,-17 5-1,-8 51-15,0 0 16,0 0-1,0 0-15,0 0 16,0-56 0,0 56-1,0 0-15,0 0 16,0 0 0,-24 75-1,-9 36 1,-1 24-16,10-18 15,7-1 1,-8-23-16,25 0 16,-8 5-1,8-24 1,0-14-16,0-60 16,33 38-1,17-62 1,-50 24-16,0 0 15</inkml:trace>
  <inkml:trace contextRef="#ctx0" brushRef="#br0" timeOffset="1618.2886">10913 4134 0,'0'0'16,"0"0"-16,0 0 15,0 0 1,0 0-16,0 51 16,-8 33-1,-33 9 1,8 19-16,16-38 15,17 24 1,0-5 0,8-9-16,9-15 15,16-13 1,8 0 0,1-28-16,24-19 15,-66-9 1,83-5-1,-1-27-15,-16-33 16,9 4 0,-26-8-1,-16-34-15,-16 1 16,-17 4 0,8-4-16,-16 18 15,-25 0 1,0 15-1,8-1-15,-8 10 16,0 27 0,-8 24-1,-9-1-15,-16 6 16,-9 36 0,18 15-1,-1-1-15,0 43 16,25-24-1,24 0 1,18-5-16,-9-60 16,0 0-1</inkml:trace>
  <inkml:trace contextRef="#ctx0" brushRef="#br0" timeOffset="2603.8367">12145 4218 0,'0'0'16,"0"0"-16,0 0 16,-8 60-1,-17 29 1,-8 4-16,33-37 16,-16-5-1,16-51-15,0 0 16,0 0-1,0 0 1,0 0-16,0 0 16,0 0-1,0 0 1,0 0-16,16-61 16,26-18-1,-1-14-15,0 19 16,1 37-1,-9 9 1,-33 28-16,58-10 16,-58 10-1,57 10 1,-7 22-16,-25 1 16,-25-33-1,25 56-15,-25 32 16,8-23-1,-8-65 1,-8 65-16,8-65 16,0 61-1,0-61 1,0 0-16,0 0 16,0 0-1,0 0 1,0 0-16,24-42 15,18-28 1,-1-14-16,9 10 16,-1 27-1,-16 10 1,-33 37-16,0 0 16,42-23-1,-42 23 1,0 0-16,0 0 15,0 0 1,49 32-16,-24 24 16,-8 14-1,-26 28 1,1-24-16,-8-4 16,16-19-1,0-51 1,0 0-16,0 0 15,0 0 1,0 0 0</inkml:trace>
  <inkml:trace contextRef="#ctx0" brushRef="#br0" timeOffset="3030.0606">13609 3874 0,'0'0'16,"0"0"-16,0 0 16,0 0-1,0 0-15,0 0 16,-33 79-1,-17 9 1,-24 28-16,-34 47 16,59-56-1,7-4 1,-7 3-16,-1 15 16,17-9-1,-8-14-15,8 13 16,-9-13-1,9-5 1,8-19-16,1-27 16,24-47-1,0 0 1,0 0-16,0 0 16</inkml:trace>
  <inkml:trace contextRef="#ctx0" brushRef="#br0" timeOffset="3743.3629">13907 4585 0,'0'0'15,"0"0"-15,0 0 16,0 0 0,0 0-1,0 0-15,-34-37 16,-32 14 0,8 14-1,-8 18-15,17 9 16,24 10-1,25-28 1,-33 42-16,33-42 16,0 0-1,8 51 1,33 10-16,17-10 16,-16-18-1,7-1-15,-16 10 16,9-5-1,7 5 1,-16-14-16,-8 5 16,8 4-1,-33-37-15,0 0 16,0 0 0,0 0-1,0 0-15,0 0 16,-8 60-1,-9-13 1,-24-29-16,41-18 16,-58 10-1,-8-20-15,8-4 16,17 5 0,41 9-1,-58-5-15,-8 1 16,66 4-1,-50-14-15,50 14 16,0 0 0,0 0-1</inkml:trace>
  <inkml:trace contextRef="#ctx0" brushRef="#br0" timeOffset="7709.1114">8805 8232 0,'0'0'16,"0"0"-1,0 0-15,0 0 16,0 0 0,0 0-16,0 0 15,0 0 1,0 0-1,66-5-15,-8 0 16,16-4 0,9 0-1,-25 4-15,8 10 16,-8-5 0,-58 0-16,0 0 15,0 0 1,0 0-1,0 0-15</inkml:trace>
  <inkml:trace contextRef="#ctx0" brushRef="#br0" timeOffset="8017.6684">8888 8557 0,'0'0'0,"0"0"16,57 14-1,34-4 1,-16-10-16,8 4 15,-1 1 1,-7-10-16,-18-4 16,18-19-1,-75 28 1,0 0-16</inkml:trace>
  <inkml:trace contextRef="#ctx0" brushRef="#br0" timeOffset="8981.8547">10401 7943 0,'0'0'0,"0"0"16,0 0-1,0 0-15,0 0 16,-25 38-1,25-38 1,0 0-16,0 0 16,0 0-1,0 0 1,0 0-16,-33-24 16,33 24-1,0 0-15,8-51 16,25-5-1,9 19 1,-1 9-16,-41 28 16,0 0-1,0 0-15,66 14 16,-25 19 0,-16 13-1,-8 19-15,-9 10 16,-25-1-1,-7 5-15,-9 5 16,-9-14 0,1 9-1,-9 5-15,-8-24 16,9-23 0,-9-14-1,58-23-15,-66 0 16,0-9-1,24-5-15,17-14 16,25 28 0,-8-60-1,25-1-15,-1 15 16,9 4 0,8 5-1,-33 37-15,0 0 16,0 0-1,75 9-15,-1 24 16,-16 13 0,16 43-1,-32-34-15,-9-13 16,8 14 0,0-14-1,1 14-15,7-19 16,-49-37-1,58 9 1,-58-9-16,0 0 16</inkml:trace>
  <inkml:trace contextRef="#ctx0" brushRef="#br0" timeOffset="9751.7646">11401 7790 0,'0'0'15,"0"0"1,0 0-1,0 0-15,17 56 16,-26 9 0,-24 14-16,-8 5 15,8-29 1,-8 6 0,8-19-16,33-42 15,0 0 1,-25 42-16,25-42 15,0 0 1,0 0 0,0 0-16,0 0 15,0 0 1,0 0 0,49-33-16,1 0 15,8 1 1,-9 18-16,-49 14 15,0 0 1,75 9 0,-17 10-16,-17 23 15,0-5 1,-16 9 0,-16 10-16,7-5 15,-8 10 1,-16-5-16,-17 0 15,0 18 1,1-23 0,-18-14-16,1-13 15,41-24 1,-58 9 0,-16-5-16,-1-4 15,9 0 1,8-18-16,17-19 15,33-19 1,8 56 0,0 0-16,0 0 15</inkml:trace>
  <inkml:trace contextRef="#ctx0" brushRef="#br0" timeOffset="10127.317">11451 7757 0,'0'0'16,"0"0"0,0 0-1,0 0-15,0 0 16,58 0 0,16 0-1,-8-4-15,42 8 16,-26 6-1,1-10-15,-25 0 16,16 0 0,-74 0-1,0 0-15</inkml:trace>
  <inkml:trace contextRef="#ctx0" brushRef="#br0" timeOffset="11106.0745">12484 8357 0,'0'0'16,"0"0"-16,0 0 16,0 0-1,0 75 1,0-1-16,0 10 16,-8-24-1,8-60 1,0 0-16,0 0 15,0 0 1,0 0 0,0 0-16,0 0 15,17-60 1,7-24 0,10-4-16,7-5 15,-8 32 1,-8 10-16,8 19 15,-33 32 1,0 0 0,33-28-16,-33 28 15,0 0 1,0 0 0,50 28-16,-17 18 15,-9 24 1,-15 28-1,-9-29-15,0-69 16,0 0 0,0 0-16,0 0 15,0 65 1,0-65 0,0 0-16,0 0 15,0 0 1,0 0-1,58-28-15,-9-13 16,1-11 0,-1 1-1,-7 14-15,-42 37 16,0 0 0,0 0-16,41-19 15,-41 19 1,0 0-1,0 0-15,0 0 16,25 52 0,-17 17-1,-16 20-15,0 18 16,-1-42 0,1-14-16,8-51 15,0 0 1,0 0-1,25 42-15,-25-42 16,0 0 0</inkml:trace>
  <inkml:trace contextRef="#ctx0" brushRef="#br0" timeOffset="11573.7031">14022 7748 0,'0'0'0,"0"0"15,0 0 1,0 0-1,0 0-15,-24 60 16,-18 24 0,-32 42-16,-25 27 15,16-23 1,25 5 0,8-14-16,-16 5 15,8 18 1,9 0-1,7-27-15,9-20 16,8 10 0,-8-9-1,-24-28-15,23-47 16,34-23 0,0 0-1,0 0-15,0 0 16,0 0-1</inkml:trace>
  <inkml:trace contextRef="#ctx0" brushRef="#br0" timeOffset="12266.8665">14163 8664 0,'0'0'0,"0"0"16,0 0 0,0 0-16,0 0 15,0 0 1,-33-37-1,0 0-15,-9 14 16,-7 13 0,49 10-1,0 0-15,-50 10 16,9 8 0,41-18-1,0 0-15,0 0 16,0 0-1,16 65-15,17 0 16,9-18 0,7 9-1,-7-14-15,7-1 16,-16-8 0,-33-33-1,33 37-15,1 10 16,-34-47-1,0 0 1,0 0-16,0 0 16,0 0-1,0 0-15,-17 42 16,-24-14 0,41-28-1,-58 4-15,0-8 16,-8-10-1,16 4 1,-16-4-16,8-4 16,25 4-1,33 14-15,0 0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D966F6-9851-4762-B994-2E2B5AE0CFB6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AD5D1B-9368-4D72-B7B4-E9D468FFC4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87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222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4588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345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8" y="279965"/>
            <a:ext cx="10363203" cy="3081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7" y="2989530"/>
            <a:ext cx="3328416" cy="22237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445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9" y="2989530"/>
            <a:ext cx="3328416" cy="22237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445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7" y="2989530"/>
            <a:ext cx="3328416" cy="22237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445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7" y="4980570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445"/>
            </a:lvl1pPr>
            <a:lvl2pPr marL="148722" indent="-148722">
              <a:buFont typeface="Arial" panose="020B0604020202020204" pitchFamily="34" charset="0"/>
              <a:buChar char="•"/>
              <a:defRPr sz="1445"/>
            </a:lvl2pPr>
            <a:lvl3pPr marL="297444" indent="-148722">
              <a:defRPr sz="1445"/>
            </a:lvl3pPr>
            <a:lvl4pPr marL="520523" indent="-223081">
              <a:defRPr sz="1445"/>
            </a:lvl4pPr>
            <a:lvl5pPr marL="743606" indent="-223081">
              <a:defRPr sz="144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9" y="4980570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445"/>
            </a:lvl1pPr>
            <a:lvl2pPr marL="148722" indent="-148722">
              <a:buFont typeface="Arial" panose="020B0604020202020204" pitchFamily="34" charset="0"/>
              <a:buChar char="•"/>
              <a:defRPr sz="1445"/>
            </a:lvl2pPr>
            <a:lvl3pPr marL="297444" indent="-148722">
              <a:defRPr sz="1445"/>
            </a:lvl3pPr>
            <a:lvl4pPr marL="520523" indent="-223081">
              <a:defRPr sz="1445"/>
            </a:lvl4pPr>
            <a:lvl5pPr marL="743606" indent="-223081">
              <a:defRPr sz="144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7" y="4980570"/>
            <a:ext cx="3328416" cy="958852"/>
          </a:xfrm>
        </p:spPr>
        <p:txBody>
          <a:bodyPr>
            <a:noAutofit/>
          </a:bodyPr>
          <a:lstStyle>
            <a:lvl1pPr marL="0" indent="0">
              <a:buNone/>
              <a:defRPr sz="1445"/>
            </a:lvl1pPr>
            <a:lvl2pPr marL="148722" indent="-148722">
              <a:buFont typeface="Arial" panose="020B0604020202020204" pitchFamily="34" charset="0"/>
              <a:buChar char="•"/>
              <a:defRPr sz="1445"/>
            </a:lvl2pPr>
            <a:lvl3pPr marL="297444" indent="-148722">
              <a:defRPr sz="1445"/>
            </a:lvl3pPr>
            <a:lvl4pPr marL="520523" indent="-223081">
              <a:defRPr sz="1445"/>
            </a:lvl4pPr>
            <a:lvl5pPr marL="743606" indent="-223081">
              <a:defRPr sz="144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8" y="933461"/>
            <a:ext cx="10363203" cy="218617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652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827875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924" y="216474"/>
            <a:ext cx="10920148" cy="651406"/>
          </a:xfrm>
        </p:spPr>
        <p:txBody>
          <a:bodyPr lIns="0" tIns="0" rIns="0" bIns="0"/>
          <a:lstStyle>
            <a:lvl1pPr>
              <a:defRPr sz="423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2" y="1577340"/>
            <a:ext cx="5303519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3" y="1577340"/>
            <a:ext cx="5303519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6370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DF2B47-7C58-458B-A014-B081B81A8D06}"/>
              </a:ext>
            </a:extLst>
          </p:cNvPr>
          <p:cNvGrpSpPr/>
          <p:nvPr userDrawn="1"/>
        </p:nvGrpSpPr>
        <p:grpSpPr>
          <a:xfrm>
            <a:off x="12578642" y="2"/>
            <a:ext cx="2196697" cy="1816099"/>
            <a:chOff x="12554553" y="1"/>
            <a:chExt cx="1647523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id="{C7ACA455-4437-4416-A6F0-33D534A6AE9F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180DD64-6AC6-41B8-826F-6BE55763C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2880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9389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409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541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431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660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368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387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182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5F1FB-CFC8-4A00-90F8-2E234E416F6A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404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www.presentationgo.com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www.presentationgo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5F1FB-CFC8-4A00-90F8-2E234E416F6A}" type="datetimeFigureOut">
              <a:rPr lang="ru-RU" smtClean="0"/>
              <a:t>20.11.2020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AFE32-1CD1-4385-8DE1-29BD0C09D8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0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6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11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087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31.emf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customXml" Target="../ink/ink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http://www.icone-png.com/png/54/53878.pn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object 2"/>
          <p:cNvSpPr>
            <a:spLocks/>
          </p:cNvSpPr>
          <p:nvPr/>
        </p:nvSpPr>
        <p:spPr bwMode="auto">
          <a:xfrm>
            <a:off x="0" y="0"/>
            <a:ext cx="12191999" cy="2011357"/>
          </a:xfrm>
          <a:custGeom>
            <a:avLst/>
            <a:gdLst>
              <a:gd name="T0" fmla="*/ 22945975 w 5760085"/>
              <a:gd name="T1" fmla="*/ 0 h 1021080"/>
              <a:gd name="T2" fmla="*/ 0 w 5760085"/>
              <a:gd name="T3" fmla="*/ 0 h 1021080"/>
              <a:gd name="T4" fmla="*/ 0 w 5760085"/>
              <a:gd name="T5" fmla="*/ 9630003 h 1021080"/>
              <a:gd name="T6" fmla="*/ 22945975 w 5760085"/>
              <a:gd name="T7" fmla="*/ 9630003 h 1021080"/>
              <a:gd name="T8" fmla="*/ 2294597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7869" dirty="0"/>
          </a:p>
        </p:txBody>
      </p:sp>
      <p:sp>
        <p:nvSpPr>
          <p:cNvPr id="26" name="object 2"/>
          <p:cNvSpPr txBox="1">
            <a:spLocks/>
          </p:cNvSpPr>
          <p:nvPr/>
        </p:nvSpPr>
        <p:spPr>
          <a:xfrm>
            <a:off x="2573072" y="410251"/>
            <a:ext cx="6656332" cy="1138459"/>
          </a:xfrm>
          <a:prstGeom prst="rect">
            <a:avLst/>
          </a:prstGeom>
        </p:spPr>
        <p:txBody>
          <a:bodyPr wrap="square" lIns="0" tIns="30169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235" algn="ctr" defTabSz="1888868">
              <a:spcBef>
                <a:spcPts val="235"/>
              </a:spcBef>
              <a:defRPr/>
            </a:pPr>
            <a:r>
              <a:rPr lang="en-US" sz="7200" kern="0" spc="1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I Z I K A</a:t>
            </a:r>
          </a:p>
        </p:txBody>
      </p:sp>
      <p:sp>
        <p:nvSpPr>
          <p:cNvPr id="18445" name="object 4"/>
          <p:cNvSpPr txBox="1">
            <a:spLocks noChangeArrowheads="1"/>
          </p:cNvSpPr>
          <p:nvPr/>
        </p:nvSpPr>
        <p:spPr bwMode="auto">
          <a:xfrm>
            <a:off x="1867130" y="2346119"/>
            <a:ext cx="9016738" cy="15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8816" rIns="0" bIns="0">
            <a:spAutoFit/>
          </a:bodyPr>
          <a:lstStyle>
            <a:lvl1pPr marL="3175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10223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ts val="233"/>
              </a:spcBef>
            </a:pPr>
            <a:r>
              <a:rPr lang="ru-RU" sz="4800" b="1" dirty="0">
                <a:solidFill>
                  <a:srgbClr val="002060"/>
                </a:solidFill>
                <a:cs typeface="Arial" pitchFamily="34" charset="0"/>
              </a:rPr>
              <a:t>M</a:t>
            </a:r>
            <a:r>
              <a:rPr lang="en-US" sz="4800" b="1" dirty="0">
                <a:solidFill>
                  <a:srgbClr val="002060"/>
                </a:solidFill>
                <a:cs typeface="Arial" pitchFamily="34" charset="0"/>
              </a:rPr>
              <a:t>AVZU: ENERGIYA TURLARI. QUVVAT</a:t>
            </a:r>
          </a:p>
        </p:txBody>
      </p:sp>
      <p:sp>
        <p:nvSpPr>
          <p:cNvPr id="19" name="object 9">
            <a:extLst>
              <a:ext uri="{FF2B5EF4-FFF2-40B4-BE49-F238E27FC236}">
                <a16:creationId xmlns:a16="http://schemas.microsoft.com/office/drawing/2014/main" id="{68F1F853-C18B-4CBC-AD87-9483E6657303}"/>
              </a:ext>
            </a:extLst>
          </p:cNvPr>
          <p:cNvSpPr>
            <a:spLocks/>
          </p:cNvSpPr>
          <p:nvPr/>
        </p:nvSpPr>
        <p:spPr bwMode="auto">
          <a:xfrm>
            <a:off x="9616895" y="413481"/>
            <a:ext cx="2058233" cy="962697"/>
          </a:xfrm>
          <a:custGeom>
            <a:avLst/>
            <a:gdLst>
              <a:gd name="T0" fmla="*/ 2404266 w 603885"/>
              <a:gd name="T1" fmla="*/ 0 h 603885"/>
              <a:gd name="T2" fmla="*/ 0 w 603885"/>
              <a:gd name="T3" fmla="*/ 0 h 603885"/>
              <a:gd name="T4" fmla="*/ 0 w 603885"/>
              <a:gd name="T5" fmla="*/ 5699134 h 603885"/>
              <a:gd name="T6" fmla="*/ 2404266 w 603885"/>
              <a:gd name="T7" fmla="*/ 5699134 h 603885"/>
              <a:gd name="T8" fmla="*/ 2404266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 sz="7869" dirty="0"/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75008494-61E4-463C-93FC-17CA4E6B573C}"/>
              </a:ext>
            </a:extLst>
          </p:cNvPr>
          <p:cNvSpPr txBox="1"/>
          <p:nvPr/>
        </p:nvSpPr>
        <p:spPr>
          <a:xfrm>
            <a:off x="9722908" y="523152"/>
            <a:ext cx="1846206" cy="732168"/>
          </a:xfrm>
          <a:prstGeom prst="rect">
            <a:avLst/>
          </a:prstGeom>
        </p:spPr>
        <p:txBody>
          <a:bodyPr wrap="square" lIns="0" tIns="32746" rIns="0" bIns="0">
            <a:spAutoFit/>
          </a:bodyPr>
          <a:lstStyle/>
          <a:p>
            <a:pPr algn="ctr" defTabSz="1189620">
              <a:spcBef>
                <a:spcPts val="259"/>
              </a:spcBef>
              <a:defRPr/>
            </a:pPr>
            <a:r>
              <a:rPr lang="en-US" sz="4543" b="1" spc="21" dirty="0">
                <a:solidFill>
                  <a:srgbClr val="FEFEFE"/>
                </a:solidFill>
                <a:latin typeface="Arial"/>
                <a:cs typeface="Arial"/>
              </a:rPr>
              <a:t>6</a:t>
            </a:r>
            <a:r>
              <a:rPr lang="ru-RU" sz="4543" b="1" spc="21" dirty="0">
                <a:solidFill>
                  <a:srgbClr val="FEFEFE"/>
                </a:solidFill>
                <a:latin typeface="Arial"/>
                <a:cs typeface="Arial"/>
              </a:rPr>
              <a:t>-</a:t>
            </a:r>
            <a:r>
              <a:rPr lang="en-US" sz="4543" b="1" spc="21" dirty="0">
                <a:solidFill>
                  <a:srgbClr val="FEFEFE"/>
                </a:solidFill>
                <a:latin typeface="Arial"/>
                <a:cs typeface="Arial"/>
              </a:rPr>
              <a:t> </a:t>
            </a:r>
            <a:r>
              <a:rPr lang="en-US" sz="4000" b="1" spc="-10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en-US" sz="4689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4E418E96-8D0E-4CF2-BB71-0FCCC8070997}"/>
              </a:ext>
            </a:extLst>
          </p:cNvPr>
          <p:cNvSpPr/>
          <p:nvPr/>
        </p:nvSpPr>
        <p:spPr>
          <a:xfrm>
            <a:off x="639052" y="2253183"/>
            <a:ext cx="599813" cy="1866629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D6D6AB68-E550-4BB9-930A-2091774EF330}"/>
              </a:ext>
            </a:extLst>
          </p:cNvPr>
          <p:cNvSpPr/>
          <p:nvPr/>
        </p:nvSpPr>
        <p:spPr>
          <a:xfrm>
            <a:off x="639052" y="4656608"/>
            <a:ext cx="599813" cy="186663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722B2BF1-2D3B-48C0-8AEE-EE5C76C82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71" y="334762"/>
            <a:ext cx="1539329" cy="1509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Объект 6">
            <a:extLst>
              <a:ext uri="{FF2B5EF4-FFF2-40B4-BE49-F238E27FC236}">
                <a16:creationId xmlns:a16="http://schemas.microsoft.com/office/drawing/2014/main" id="{8E245744-8167-4367-9E3B-50325F3FAC41}"/>
              </a:ext>
            </a:extLst>
          </p:cNvPr>
          <p:cNvPicPr>
            <a:picLocks noGrp="1"/>
          </p:cNvPicPr>
          <p:nvPr/>
        </p:nvPicPr>
        <p:blipFill rotWithShape="1">
          <a:blip r:embed="rId3"/>
          <a:srcRect l="44215" t="55215" r="6405"/>
          <a:stretch/>
        </p:blipFill>
        <p:spPr bwMode="auto">
          <a:xfrm>
            <a:off x="6096000" y="4187306"/>
            <a:ext cx="3133405" cy="25071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28ED7473-D38B-436B-BD2E-FE39D9F8F8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574" y="3917043"/>
            <a:ext cx="3910596" cy="277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8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7851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275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 U V </a:t>
            </a:r>
            <a:r>
              <a:rPr lang="en-US" sz="4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T</a:t>
            </a:r>
            <a:endParaRPr lang="ru-RU" sz="6448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1C020E6-11D2-4066-A583-2C8F878AF38A}"/>
              </a:ext>
            </a:extLst>
          </p:cNvPr>
          <p:cNvSpPr/>
          <p:nvPr/>
        </p:nvSpPr>
        <p:spPr>
          <a:xfrm>
            <a:off x="132736" y="893504"/>
            <a:ext cx="81263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  Bu </a:t>
            </a:r>
            <a:r>
              <a:rPr lang="en-US" alt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birlik</a:t>
            </a:r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bug‘ </a:t>
            </a:r>
            <a:r>
              <a:rPr lang="en-US" alt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mashinasini</a:t>
            </a:r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ixtiro</a:t>
            </a:r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qilgan</a:t>
            </a:r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ingliz</a:t>
            </a:r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ixtirochisi</a:t>
            </a:r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 J. </a:t>
            </a:r>
            <a:r>
              <a:rPr lang="en-US" alt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Uatt</a:t>
            </a:r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sharafiga</a:t>
            </a:r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qo‘yilgan</a:t>
            </a:r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E3AEC6-2B05-4C3B-8F0A-CB7C8484A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7389" y="893504"/>
            <a:ext cx="3571875" cy="4762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A12063-AE4F-4B5E-97D8-C038ACB52A50}"/>
              </a:ext>
            </a:extLst>
          </p:cNvPr>
          <p:cNvSpPr txBox="1"/>
          <p:nvPr/>
        </p:nvSpPr>
        <p:spPr>
          <a:xfrm>
            <a:off x="1811593" y="3274754"/>
            <a:ext cx="47686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ot.k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= 735,5 W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Загадка про лошадку, мотоциклиста и водителя КАМАЗа: dikan2010 ...">
            <a:extLst>
              <a:ext uri="{FF2B5EF4-FFF2-40B4-BE49-F238E27FC236}">
                <a16:creationId xmlns:a16="http://schemas.microsoft.com/office/drawing/2014/main" id="{C36D11B5-4980-4694-BC95-1A46681B0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25" y="4359163"/>
            <a:ext cx="4155385" cy="230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9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85540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 JISMLARNING QUVVATI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BAE7FD-A905-4A2E-8DCF-7F1BA0D8DE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43" t="38495" r="9169" b="41290"/>
          <a:stretch/>
        </p:blipFill>
        <p:spPr>
          <a:xfrm>
            <a:off x="383455" y="1151627"/>
            <a:ext cx="11197131" cy="344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45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97240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MASALALAR YECHISH  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8AAAC-97C8-49D6-BE40-711979E20893}"/>
              </a:ext>
            </a:extLst>
          </p:cNvPr>
          <p:cNvSpPr txBox="1"/>
          <p:nvPr/>
        </p:nvSpPr>
        <p:spPr>
          <a:xfrm>
            <a:off x="2671653" y="2535692"/>
            <a:ext cx="5880944" cy="362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758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930BFC-0949-49DE-A79E-798C9C28FAD7}"/>
              </a:ext>
            </a:extLst>
          </p:cNvPr>
          <p:cNvSpPr txBox="1"/>
          <p:nvPr/>
        </p:nvSpPr>
        <p:spPr>
          <a:xfrm>
            <a:off x="264979" y="1132070"/>
            <a:ext cx="1166204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633413" algn="just">
              <a:buNone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Tezligi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36 km/h,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massasi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2 t li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avtomobilning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kinetik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energiyasi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qancha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tezligi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90 km/h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yetganda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-chi?</a:t>
            </a:r>
          </a:p>
          <a:p>
            <a:pPr marL="0" indent="0" algn="just">
              <a:buNone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Avtomobil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tezligi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o‘zgarishi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motori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qancha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ish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bajargan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56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7851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275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MASALALAR YECHISH  </a:t>
            </a:r>
            <a:endParaRPr lang="ru-RU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1ECFB8-05BA-4C1B-9EE2-E41D1C53D95F}"/>
              </a:ext>
            </a:extLst>
          </p:cNvPr>
          <p:cNvSpPr txBox="1"/>
          <p:nvPr/>
        </p:nvSpPr>
        <p:spPr>
          <a:xfrm>
            <a:off x="345362" y="695209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F72E3141-A6A6-4C90-B101-8B1E5D9DDD42}"/>
                  </a:ext>
                </a:extLst>
              </p:cNvPr>
              <p:cNvSpPr/>
              <p:nvPr/>
            </p:nvSpPr>
            <p:spPr>
              <a:xfrm>
                <a:off x="216108" y="1951167"/>
                <a:ext cx="1739387" cy="6801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908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m</m:t>
                    </m:r>
                    <m:r>
                      <a:rPr lang="en-US" sz="3908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 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2 t</a:t>
                </a:r>
                <a:endParaRPr lang="ru-RU" sz="1758" dirty="0"/>
              </a:p>
            </p:txBody>
          </p:sp>
        </mc:Choice>
        <mc:Fallback xmlns=""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F72E3141-A6A6-4C90-B101-8B1E5D9DDD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108" y="1951167"/>
                <a:ext cx="1739387" cy="680186"/>
              </a:xfrm>
              <a:prstGeom prst="rect">
                <a:avLst/>
              </a:prstGeom>
              <a:blipFill>
                <a:blip r:embed="rId2"/>
                <a:stretch>
                  <a:fillRect t="-10714" r="-9441" b="-303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BA8AB029-63BE-4580-A533-651FC707DB00}"/>
                  </a:ext>
                </a:extLst>
              </p:cNvPr>
              <p:cNvSpPr/>
              <p:nvPr/>
            </p:nvSpPr>
            <p:spPr>
              <a:xfrm>
                <a:off x="63049" y="1306516"/>
                <a:ext cx="2755498" cy="6937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908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908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𝜗</m:t>
                        </m:r>
                      </m:e>
                      <m:sub>
                        <m:r>
                          <a:rPr lang="en-US" sz="3908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908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36 km/h</a:t>
                </a:r>
                <a:endParaRPr lang="ru-RU" sz="1758" dirty="0"/>
              </a:p>
            </p:txBody>
          </p:sp>
        </mc:Choice>
        <mc:Fallback xmlns=""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BA8AB029-63BE-4580-A533-651FC707DB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9" y="1306516"/>
                <a:ext cx="2755498" cy="693716"/>
              </a:xfrm>
              <a:prstGeom prst="rect">
                <a:avLst/>
              </a:prstGeom>
              <a:blipFill>
                <a:blip r:embed="rId3"/>
                <a:stretch>
                  <a:fillRect t="-15789" r="-6195" b="-342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F79FD9F1-35DC-437D-990A-0A57291BD45A}"/>
              </a:ext>
            </a:extLst>
          </p:cNvPr>
          <p:cNvCxnSpPr>
            <a:cxnSpLocks/>
          </p:cNvCxnSpPr>
          <p:nvPr/>
        </p:nvCxnSpPr>
        <p:spPr>
          <a:xfrm>
            <a:off x="168421" y="3458827"/>
            <a:ext cx="286371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009C044A-FEAB-4398-B472-5255D1CF188C}"/>
                  </a:ext>
                </a:extLst>
              </p:cNvPr>
              <p:cNvSpPr/>
              <p:nvPr/>
            </p:nvSpPr>
            <p:spPr>
              <a:xfrm>
                <a:off x="574220" y="3729529"/>
                <a:ext cx="178972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0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𝑬</m:t>
                        </m:r>
                      </m:e>
                      <m:sub>
                        <m:r>
                          <a:rPr lang="en-US" sz="40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𝒌</m:t>
                        </m:r>
                        <m:r>
                          <a:rPr lang="en-US" sz="40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40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en-US" sz="4000" b="1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- ?</a:t>
                </a:r>
                <a:endParaRPr lang="ru-RU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009C044A-FEAB-4398-B472-5255D1CF18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220" y="3729529"/>
                <a:ext cx="1789721" cy="707886"/>
              </a:xfrm>
              <a:prstGeom prst="rect">
                <a:avLst/>
              </a:prstGeom>
              <a:blipFill>
                <a:blip r:embed="rId4"/>
                <a:stretch>
                  <a:fillRect t="-15517" r="-10884" b="-362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5948C8F5-7F4E-4983-8830-8AFC1034ACF6}"/>
              </a:ext>
            </a:extLst>
          </p:cNvPr>
          <p:cNvCxnSpPr>
            <a:cxnSpLocks/>
          </p:cNvCxnSpPr>
          <p:nvPr/>
        </p:nvCxnSpPr>
        <p:spPr>
          <a:xfrm>
            <a:off x="3032132" y="734135"/>
            <a:ext cx="17039" cy="399745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13FDFAA8-A61F-41E2-AD72-CDDC21E0C456}"/>
              </a:ext>
            </a:extLst>
          </p:cNvPr>
          <p:cNvCxnSpPr>
            <a:cxnSpLocks/>
          </p:cNvCxnSpPr>
          <p:nvPr/>
        </p:nvCxnSpPr>
        <p:spPr>
          <a:xfrm>
            <a:off x="5473366" y="785178"/>
            <a:ext cx="18488" cy="204120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1C9763C-030F-4F7A-8214-E84DCB97AE33}"/>
              </a:ext>
            </a:extLst>
          </p:cNvPr>
          <p:cNvSpPr txBox="1"/>
          <p:nvPr/>
        </p:nvSpPr>
        <p:spPr>
          <a:xfrm>
            <a:off x="6568919" y="763873"/>
            <a:ext cx="2544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Formulasi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9667C3E0-5FFA-44ED-BF27-989D695D1C97}"/>
                  </a:ext>
                </a:extLst>
              </p:cNvPr>
              <p:cNvSpPr/>
              <p:nvPr/>
            </p:nvSpPr>
            <p:spPr>
              <a:xfrm>
                <a:off x="91663" y="2591240"/>
                <a:ext cx="2767104" cy="6937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908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908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𝜗</m:t>
                        </m:r>
                      </m:e>
                      <m:sub>
                        <m:r>
                          <a:rPr lang="en-US" sz="3908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908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90 km/h</a:t>
                </a:r>
                <a:endParaRPr lang="ru-RU" sz="1758" dirty="0"/>
              </a:p>
            </p:txBody>
          </p:sp>
        </mc:Choice>
        <mc:Fallback xmlns=""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9667C3E0-5FFA-44ED-BF27-989D695D1C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63" y="2591240"/>
                <a:ext cx="2767104" cy="693716"/>
              </a:xfrm>
              <a:prstGeom prst="rect">
                <a:avLst/>
              </a:prstGeom>
              <a:blipFill>
                <a:blip r:embed="rId5"/>
                <a:stretch>
                  <a:fillRect t="-15789" r="-6167" b="-342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386E38A7-47DD-416D-B966-99D68ED57516}"/>
                  </a:ext>
                </a:extLst>
              </p:cNvPr>
              <p:cNvSpPr/>
              <p:nvPr/>
            </p:nvSpPr>
            <p:spPr>
              <a:xfrm>
                <a:off x="2983212" y="1957307"/>
                <a:ext cx="2311851" cy="6801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908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 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2000 kg</a:t>
                </a:r>
                <a:endParaRPr lang="ru-RU" sz="1758" dirty="0"/>
              </a:p>
            </p:txBody>
          </p:sp>
        </mc:Choice>
        <mc:Fallback xmlns=""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386E38A7-47DD-416D-B966-99D68ED575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212" y="1957307"/>
                <a:ext cx="2311851" cy="680186"/>
              </a:xfrm>
              <a:prstGeom prst="rect">
                <a:avLst/>
              </a:prstGeom>
              <a:blipFill>
                <a:blip r:embed="rId6"/>
                <a:stretch>
                  <a:fillRect t="-10714" r="-7105" b="-303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EB8FAF2F-D9FF-4915-B921-0D11AFE9B094}"/>
              </a:ext>
            </a:extLst>
          </p:cNvPr>
          <p:cNvSpPr txBox="1"/>
          <p:nvPr/>
        </p:nvSpPr>
        <p:spPr>
          <a:xfrm>
            <a:off x="3643150" y="763873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XBS:</a:t>
            </a:r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C34E8540-9EEA-4C14-9490-BFD20F7B24D7}"/>
                  </a:ext>
                </a:extLst>
              </p:cNvPr>
              <p:cNvSpPr/>
              <p:nvPr/>
            </p:nvSpPr>
            <p:spPr>
              <a:xfrm>
                <a:off x="5682258" y="1341540"/>
                <a:ext cx="3115438" cy="10045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𝑬</m:t>
                        </m:r>
                      </m:e>
                      <m:sub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𝒌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  <m:sSub>
                              <m:sSubPr>
                                <m:ctrlPr>
                                  <a:rPr lang="en-US" sz="36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6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𝝑</m:t>
                                </m:r>
                              </m:e>
                              <m:sub>
                                <m:r>
                                  <a:rPr lang="en-US" sz="3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  <m:sup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3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C34E8540-9EEA-4C14-9490-BFD20F7B24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2258" y="1341540"/>
                <a:ext cx="3115438" cy="1004570"/>
              </a:xfrm>
              <a:prstGeom prst="rect">
                <a:avLst/>
              </a:prstGeom>
              <a:blipFill>
                <a:blip r:embed="rId7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97ACE70B-CAEE-4404-B98C-4817E2962F35}"/>
                  </a:ext>
                </a:extLst>
              </p:cNvPr>
              <p:cNvSpPr/>
              <p:nvPr/>
            </p:nvSpPr>
            <p:spPr>
              <a:xfrm>
                <a:off x="9159868" y="1306516"/>
                <a:ext cx="2892925" cy="10045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𝑬</m:t>
                        </m:r>
                      </m:e>
                      <m:sub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𝒌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  <m:sSub>
                              <m:sSubPr>
                                <m:ctrlPr>
                                  <a:rPr lang="en-US" sz="36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6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𝝑</m:t>
                                </m:r>
                              </m:e>
                              <m:sub>
                                <m:r>
                                  <a:rPr lang="en-US" sz="36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</m:e>
                          <m:sup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97ACE70B-CAEE-4404-B98C-4817E2962F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9868" y="1306516"/>
                <a:ext cx="2892925" cy="1004570"/>
              </a:xfrm>
              <a:prstGeom prst="rect">
                <a:avLst/>
              </a:prstGeom>
              <a:blipFill>
                <a:blip r:embed="rId8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9D1003BC-4E97-43A4-BA7F-22EA2C4DC161}"/>
                  </a:ext>
                </a:extLst>
              </p:cNvPr>
              <p:cNvSpPr/>
              <p:nvPr/>
            </p:nvSpPr>
            <p:spPr>
              <a:xfrm>
                <a:off x="574466" y="4524548"/>
                <a:ext cx="178972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0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𝑬</m:t>
                        </m:r>
                      </m:e>
                      <m:sub>
                        <m:r>
                          <a:rPr lang="en-US" sz="40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𝒌</m:t>
                        </m:r>
                        <m:r>
                          <a:rPr lang="en-US" sz="40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40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lang="en-US" sz="4000" b="1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- ?</a:t>
                </a:r>
                <a:endParaRPr lang="ru-RU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9D1003BC-4E97-43A4-BA7F-22EA2C4DC1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466" y="4524548"/>
                <a:ext cx="1789721" cy="707886"/>
              </a:xfrm>
              <a:prstGeom prst="rect">
                <a:avLst/>
              </a:prstGeom>
              <a:blipFill>
                <a:blip r:embed="rId9"/>
                <a:stretch>
                  <a:fillRect t="-15517" r="-10884" b="-362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2FD54CB8-0DA9-467D-9766-EC0E0D11EB30}"/>
                  </a:ext>
                </a:extLst>
              </p:cNvPr>
              <p:cNvSpPr/>
              <p:nvPr/>
            </p:nvSpPr>
            <p:spPr>
              <a:xfrm>
                <a:off x="3388193" y="3012730"/>
                <a:ext cx="3950197" cy="10707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4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𝑘</m:t>
                        </m:r>
                        <m:r>
                          <a:rPr lang="en-US" sz="4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1</m:t>
                        </m:r>
                      </m:sub>
                    </m:sSub>
                    <m:r>
                      <a:rPr lang="en-US" sz="4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sz="4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2000  ∙10 </m:t>
                            </m:r>
                          </m:e>
                          <m:sup>
                            <m:r>
                              <a:rPr lang="en-US" sz="4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4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tx1"/>
                    </a:solidFill>
                  </a:rPr>
                  <a:t> =</a:t>
                </a:r>
                <a:endParaRPr lang="ru-RU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2FD54CB8-0DA9-467D-9766-EC0E0D11EB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8193" y="3012730"/>
                <a:ext cx="3950197" cy="1070742"/>
              </a:xfrm>
              <a:prstGeom prst="rect">
                <a:avLst/>
              </a:prstGeom>
              <a:blipFill>
                <a:blip r:embed="rId10"/>
                <a:stretch>
                  <a:fillRect b="-1022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8FB73CFB-878A-46EE-BB55-09AC3378B897}"/>
                  </a:ext>
                </a:extLst>
              </p:cNvPr>
              <p:cNvSpPr/>
              <p:nvPr/>
            </p:nvSpPr>
            <p:spPr>
              <a:xfrm>
                <a:off x="3440676" y="3978586"/>
                <a:ext cx="3845230" cy="10707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4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𝑘</m:t>
                        </m:r>
                        <m:r>
                          <a:rPr lang="en-US" sz="4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2</m:t>
                        </m:r>
                      </m:sub>
                    </m:sSub>
                    <m:r>
                      <a:rPr lang="en-US" sz="4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2000 ∙ 25 </m:t>
                            </m:r>
                          </m:e>
                          <m:sup>
                            <m:r>
                              <a:rPr lang="en-US" sz="4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4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tx1"/>
                    </a:solidFill>
                  </a:rPr>
                  <a:t> =</a:t>
                </a:r>
                <a:endParaRPr lang="ru-RU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8FB73CFB-878A-46EE-BB55-09AC3378B8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0676" y="3978586"/>
                <a:ext cx="3845230" cy="1070742"/>
              </a:xfrm>
              <a:prstGeom prst="rect">
                <a:avLst/>
              </a:prstGeom>
              <a:blipFill>
                <a:blip r:embed="rId11"/>
                <a:stretch>
                  <a:fillRect r="-1743" b="-108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54B1CF62-81E1-45A2-8077-52E6ED6AB580}"/>
                  </a:ext>
                </a:extLst>
              </p:cNvPr>
              <p:cNvSpPr/>
              <p:nvPr/>
            </p:nvSpPr>
            <p:spPr>
              <a:xfrm>
                <a:off x="2971008" y="4964235"/>
                <a:ext cx="7186263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4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𝑘</m:t>
                        </m:r>
                        <m:r>
                          <a:rPr lang="en-US" sz="4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2</m:t>
                        </m:r>
                      </m:sub>
                    </m:sSub>
                    <m:r>
                      <a:rPr lang="en-US" sz="4000" b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4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𝑘</m:t>
                        </m:r>
                        <m:r>
                          <a:rPr lang="en-US" sz="4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1</m:t>
                        </m:r>
                      </m:sub>
                    </m:sSub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</a:t>
                </a:r>
                <a:r>
                  <a:rPr lang="en-US" sz="4000" dirty="0">
                    <a:solidFill>
                      <a:schemeClr val="tx1"/>
                    </a:solidFill>
                  </a:rPr>
                  <a:t> 625 kJ - 100 kJ=</a:t>
                </a:r>
                <a:endParaRPr lang="ru-RU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54B1CF62-81E1-45A2-8077-52E6ED6AB5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008" y="4964235"/>
                <a:ext cx="7186263" cy="707886"/>
              </a:xfrm>
              <a:prstGeom prst="rect">
                <a:avLst/>
              </a:prstGeom>
              <a:blipFill>
                <a:blip r:embed="rId12"/>
                <a:stretch>
                  <a:fillRect l="-2969" t="-17241" r="-339" b="-370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92B1634A-1351-4A9D-9F79-E7EFAE2DFA8C}"/>
              </a:ext>
            </a:extLst>
          </p:cNvPr>
          <p:cNvSpPr txBox="1"/>
          <p:nvPr/>
        </p:nvSpPr>
        <p:spPr>
          <a:xfrm>
            <a:off x="6645670" y="2310372"/>
            <a:ext cx="2467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Yechilishi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56B5E591-C67B-43B2-8A77-43F2CA5C1A38}"/>
              </a:ext>
            </a:extLst>
          </p:cNvPr>
          <p:cNvSpPr/>
          <p:nvPr/>
        </p:nvSpPr>
        <p:spPr>
          <a:xfrm>
            <a:off x="7096219" y="3238962"/>
            <a:ext cx="26019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100 000 J =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93C23680-B6E5-41D0-913D-3FEE8EF2D113}"/>
              </a:ext>
            </a:extLst>
          </p:cNvPr>
          <p:cNvSpPr/>
          <p:nvPr/>
        </p:nvSpPr>
        <p:spPr>
          <a:xfrm>
            <a:off x="9566424" y="3203938"/>
            <a:ext cx="15695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100 kJ 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19AE834A-5BF3-42E1-80A7-8B1BE3197FD4}"/>
              </a:ext>
            </a:extLst>
          </p:cNvPr>
          <p:cNvSpPr/>
          <p:nvPr/>
        </p:nvSpPr>
        <p:spPr>
          <a:xfrm>
            <a:off x="7096219" y="4212457"/>
            <a:ext cx="23806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625 000 J=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10157120-CC2B-4800-8433-B0BF2F601262}"/>
              </a:ext>
            </a:extLst>
          </p:cNvPr>
          <p:cNvSpPr/>
          <p:nvPr/>
        </p:nvSpPr>
        <p:spPr>
          <a:xfrm>
            <a:off x="9455778" y="4210607"/>
            <a:ext cx="14856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625 kJ 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0B9EB7C5-CC66-46C8-93DD-387DA660740D}"/>
              </a:ext>
            </a:extLst>
          </p:cNvPr>
          <p:cNvSpPr/>
          <p:nvPr/>
        </p:nvSpPr>
        <p:spPr>
          <a:xfrm>
            <a:off x="6409139" y="5675970"/>
            <a:ext cx="19880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= 525 kJ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0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F92D54E-43CF-46C1-A9C8-90D5D9E1A758}"/>
                  </a:ext>
                </a:extLst>
              </p:cNvPr>
              <p:cNvSpPr txBox="1"/>
              <p:nvPr/>
            </p:nvSpPr>
            <p:spPr>
              <a:xfrm>
                <a:off x="177984" y="5624182"/>
                <a:ext cx="490815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Javob: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200" b="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3200" b="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𝑘</m:t>
                        </m:r>
                        <m:r>
                          <a:rPr lang="en-US" sz="3200" b="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1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3200" dirty="0"/>
                  <a:t>100 kJ </a:t>
                </a:r>
                <a:endParaRPr lang="ru-RU" sz="32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3200" b="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n-US" sz="3200" b="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𝑘</m:t>
                        </m:r>
                        <m:r>
                          <a:rPr lang="en-US" sz="3200" b="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2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en-US" sz="3200" dirty="0"/>
                  <a:t>625 kJ,  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A =</a:t>
                </a:r>
                <a:r>
                  <a:rPr lang="en-US" sz="3200" dirty="0"/>
                  <a:t> 525 kJ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ru-RU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F92D54E-43CF-46C1-A9C8-90D5D9E1A7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984" y="5624182"/>
                <a:ext cx="4908154" cy="1077218"/>
              </a:xfrm>
              <a:prstGeom prst="rect">
                <a:avLst/>
              </a:prstGeom>
              <a:blipFill>
                <a:blip r:embed="rId13"/>
                <a:stretch>
                  <a:fillRect l="-3106" t="-8523" b="-1875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" name="Рукописный ввод 2"/>
              <p14:cNvContentPartPr/>
              <p14:nvPr/>
            </p14:nvContentPartPr>
            <p14:xfrm>
              <a:off x="3155040" y="1394640"/>
              <a:ext cx="1973880" cy="2019600"/>
            </p14:xfrm>
          </p:contentPart>
        </mc:Choice>
        <mc:Fallback>
          <p:pic>
            <p:nvPicPr>
              <p:cNvPr id="3" name="Рукописный ввод 2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45680" y="1385280"/>
                <a:ext cx="1992600" cy="203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2549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5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5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85540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1C33E-62E9-428D-8457-B5629F020F12}"/>
              </a:ext>
            </a:extLst>
          </p:cNvPr>
          <p:cNvSpPr txBox="1"/>
          <p:nvPr/>
        </p:nvSpPr>
        <p:spPr>
          <a:xfrm>
            <a:off x="501137" y="1386349"/>
            <a:ext cx="111897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rabicPeriod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oxiridagi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buAutoNum type="arabicPeriod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8-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mashqning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,4</a:t>
            </a:r>
            <a:r>
              <a:rPr lang="ru-RU" sz="4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,5-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masalalarini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yeching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D3BF96-70C6-4199-ABF2-72C783D2A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770" y="3135172"/>
            <a:ext cx="5218628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85540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EAB3CC5-0F3C-4B9B-8A96-5187473B01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121" y="3341521"/>
            <a:ext cx="3958762" cy="351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8AC8B5-E7C6-47B6-8888-3950503465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90" y="1116973"/>
            <a:ext cx="2451378" cy="3688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Объект 3">
            <a:extLst>
              <a:ext uri="{FF2B5EF4-FFF2-40B4-BE49-F238E27FC236}">
                <a16:creationId xmlns:a16="http://schemas.microsoft.com/office/drawing/2014/main" id="{5F02532F-849E-4920-AB6A-376ED0718C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042" y="1020813"/>
            <a:ext cx="2262930" cy="378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6CC9A61-C0F7-4A50-8721-146312E8551F}"/>
              </a:ext>
            </a:extLst>
          </p:cNvPr>
          <p:cNvPicPr/>
          <p:nvPr/>
        </p:nvPicPr>
        <p:blipFill rotWithShape="1">
          <a:blip r:embed="rId5"/>
          <a:srcRect l="18439" t="49251" r="57990" b="32985"/>
          <a:stretch/>
        </p:blipFill>
        <p:spPr bwMode="auto">
          <a:xfrm>
            <a:off x="5484887" y="1364226"/>
            <a:ext cx="4337537" cy="20647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6852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7851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275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MEXANIK ENERGIYA TURLARI</a:t>
            </a:r>
            <a:endParaRPr lang="ru-RU" sz="6448" b="1" dirty="0">
              <a:solidFill>
                <a:schemeClr val="bg1"/>
              </a:solidFill>
            </a:endParaRPr>
          </a:p>
        </p:txBody>
      </p:sp>
      <p:pic>
        <p:nvPicPr>
          <p:cNvPr id="6" name="Picture 3" descr="E:\Мое\Физика\7 класс\Энергия. Виды энергии\5d3c95ff.jpg">
            <a:extLst>
              <a:ext uri="{FF2B5EF4-FFF2-40B4-BE49-F238E27FC236}">
                <a16:creationId xmlns:a16="http://schemas.microsoft.com/office/drawing/2014/main" id="{596EEED3-3442-4DA3-AA9B-D8E2B0D94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026" y="1493936"/>
            <a:ext cx="5961932" cy="412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2C1A91-FF9F-44B7-BD25-B259EF48A3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43"/>
          <a:stretch/>
        </p:blipFill>
        <p:spPr bwMode="auto">
          <a:xfrm>
            <a:off x="206042" y="1173501"/>
            <a:ext cx="5817984" cy="4575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5BC9782C-75A9-41B5-81F7-1D2E4D8B2307}"/>
              </a:ext>
            </a:extLst>
          </p:cNvPr>
          <p:cNvCxnSpPr>
            <a:cxnSpLocks/>
          </p:cNvCxnSpPr>
          <p:nvPr/>
        </p:nvCxnSpPr>
        <p:spPr>
          <a:xfrm>
            <a:off x="6223819" y="785178"/>
            <a:ext cx="1707734" cy="77664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2A0FBE8D-D2B6-4853-9011-C7E9377B4E08}"/>
              </a:ext>
            </a:extLst>
          </p:cNvPr>
          <p:cNvCxnSpPr>
            <a:cxnSpLocks/>
          </p:cNvCxnSpPr>
          <p:nvPr/>
        </p:nvCxnSpPr>
        <p:spPr>
          <a:xfrm flipH="1">
            <a:off x="3362994" y="785178"/>
            <a:ext cx="1528697" cy="940383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E462F46-7836-446D-BA90-CC6F40391C0F}"/>
              </a:ext>
            </a:extLst>
          </p:cNvPr>
          <p:cNvSpPr txBox="1"/>
          <p:nvPr/>
        </p:nvSpPr>
        <p:spPr>
          <a:xfrm>
            <a:off x="261887" y="5827286"/>
            <a:ext cx="5961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Potensial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EA37F2-D84D-46A7-AD26-712CB3337D25}"/>
              </a:ext>
            </a:extLst>
          </p:cNvPr>
          <p:cNvSpPr txBox="1"/>
          <p:nvPr/>
        </p:nvSpPr>
        <p:spPr>
          <a:xfrm>
            <a:off x="6330048" y="5827286"/>
            <a:ext cx="4554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Kinetik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9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7851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275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KINETIK ENERGIYA</a:t>
            </a:r>
            <a:endParaRPr lang="ru-RU" sz="6448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1C020E6-11D2-4066-A583-2C8F878AF38A}"/>
              </a:ext>
            </a:extLst>
          </p:cNvPr>
          <p:cNvSpPr/>
          <p:nvPr/>
        </p:nvSpPr>
        <p:spPr>
          <a:xfrm>
            <a:off x="466164" y="904065"/>
            <a:ext cx="106541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Kinetik</a:t>
            </a:r>
            <a:r>
              <a:rPr lang="en-US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jismlarning</a:t>
            </a:r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tezligi</a:t>
            </a:r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mavjud</a:t>
            </a:r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bo‘ladigan</a:t>
            </a:r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energiyadir</a:t>
            </a:r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C40C58C-D692-4459-9F80-40EFE996FEFD}"/>
                  </a:ext>
                </a:extLst>
              </p:cNvPr>
              <p:cNvSpPr txBox="1"/>
              <p:nvPr/>
            </p:nvSpPr>
            <p:spPr>
              <a:xfrm>
                <a:off x="1190423" y="2388099"/>
                <a:ext cx="3588776" cy="1168397"/>
              </a:xfrm>
              <a:prstGeom prst="rect">
                <a:avLst/>
              </a:prstGeom>
              <a:noFill/>
              <a:ln w="38100">
                <a:solidFill>
                  <a:srgbClr val="00206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4400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lang="en-US" sz="4400" b="1" dirty="0"/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400" b="1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1" i="1" dirty="0" smtClean="0">
                                <a:latin typeface="Cambria Math" panose="02040503050406030204" pitchFamily="18" charset="0"/>
                              </a:rPr>
                              <m:t>𝒎</m:t>
                            </m:r>
                            <m:r>
                              <a:rPr lang="en-US" sz="4400" b="1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4400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𝝑</m:t>
                            </m:r>
                          </m:e>
                          <m:sup>
                            <m:r>
                              <a:rPr lang="en-US" sz="4400" b="1" i="1" dirty="0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sz="4400" b="1" i="1" dirty="0" smtClean="0"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ru-RU" sz="44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C40C58C-D692-4459-9F80-40EFE996FE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423" y="2388099"/>
                <a:ext cx="3588776" cy="1168397"/>
              </a:xfrm>
              <a:prstGeom prst="rect">
                <a:avLst/>
              </a:prstGeom>
              <a:blipFill>
                <a:blip r:embed="rId2"/>
                <a:stretch>
                  <a:fillRect b="-11168"/>
                </a:stretch>
              </a:blipFill>
              <a:ln w="3810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001F0DA-5792-4155-B9A9-1671207BFF6E}"/>
                  </a:ext>
                </a:extLst>
              </p:cNvPr>
              <p:cNvSpPr txBox="1"/>
              <p:nvPr/>
            </p:nvSpPr>
            <p:spPr>
              <a:xfrm>
                <a:off x="177701" y="3550163"/>
                <a:ext cx="533819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- kinetik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energiya</a:t>
                </a:r>
                <a:endParaRPr lang="ru-RU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001F0DA-5792-4155-B9A9-1671207BFF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01" y="3550163"/>
                <a:ext cx="5338196" cy="707886"/>
              </a:xfrm>
              <a:prstGeom prst="rect">
                <a:avLst/>
              </a:prstGeom>
              <a:blipFill>
                <a:blip r:embed="rId3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46B9500-5551-4EB3-BA69-BD61231B6C8B}"/>
              </a:ext>
            </a:extLst>
          </p:cNvPr>
          <p:cNvSpPr txBox="1"/>
          <p:nvPr/>
        </p:nvSpPr>
        <p:spPr>
          <a:xfrm>
            <a:off x="0" y="4258049"/>
            <a:ext cx="4488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m -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1402EB9-2976-4A85-9416-BABC9FCC7E9D}"/>
                  </a:ext>
                </a:extLst>
              </p:cNvPr>
              <p:cNvSpPr txBox="1"/>
              <p:nvPr/>
            </p:nvSpPr>
            <p:spPr>
              <a:xfrm>
                <a:off x="177701" y="4992489"/>
                <a:ext cx="341266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𝜗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tezlik</a:t>
                </a:r>
                <a:endParaRPr lang="ru-RU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1402EB9-2976-4A85-9416-BABC9FCC7E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01" y="4992489"/>
                <a:ext cx="3412663" cy="707886"/>
              </a:xfrm>
              <a:prstGeom prst="rect">
                <a:avLst/>
              </a:prstGeom>
              <a:blipFill>
                <a:blip r:embed="rId4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419F74B-A68B-402B-9483-789654F1AA20}"/>
                  </a:ext>
                </a:extLst>
              </p:cNvPr>
              <p:cNvSpPr txBox="1"/>
              <p:nvPr/>
            </p:nvSpPr>
            <p:spPr>
              <a:xfrm>
                <a:off x="6464424" y="3703814"/>
                <a:ext cx="3032818" cy="966483"/>
              </a:xfrm>
              <a:prstGeom prst="rect">
                <a:avLst/>
              </a:prstGeom>
              <a:noFill/>
              <a:ln w="38100">
                <a:solidFill>
                  <a:srgbClr val="00206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ru-RU" sz="4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𝜗</m:t>
                        </m:r>
                      </m:e>
                      <m:sup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/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endParaRPr lang="ru-RU" sz="4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419F74B-A68B-402B-9483-789654F1A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4424" y="3703814"/>
                <a:ext cx="3032818" cy="966483"/>
              </a:xfrm>
              <a:prstGeom prst="rect">
                <a:avLst/>
              </a:prstGeom>
              <a:blipFill>
                <a:blip r:embed="rId5"/>
                <a:stretch>
                  <a:fillRect b="-11585"/>
                </a:stretch>
              </a:blipFill>
              <a:ln w="3810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D77E5BA7-151C-4C87-9D08-895F01F3C6D0}"/>
              </a:ext>
            </a:extLst>
          </p:cNvPr>
          <p:cNvCxnSpPr>
            <a:cxnSpLocks/>
            <a:stCxn id="3" idx="3"/>
            <a:endCxn id="30" idx="1"/>
          </p:cNvCxnSpPr>
          <p:nvPr/>
        </p:nvCxnSpPr>
        <p:spPr>
          <a:xfrm flipV="1">
            <a:off x="4779199" y="2554164"/>
            <a:ext cx="3578369" cy="41813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D44124B8-CD64-4C2E-843B-53487C205373}"/>
              </a:ext>
            </a:extLst>
          </p:cNvPr>
          <p:cNvCxnSpPr>
            <a:cxnSpLocks/>
            <a:stCxn id="3" idx="3"/>
            <a:endCxn id="13" idx="1"/>
          </p:cNvCxnSpPr>
          <p:nvPr/>
        </p:nvCxnSpPr>
        <p:spPr>
          <a:xfrm>
            <a:off x="4779199" y="2972298"/>
            <a:ext cx="1685225" cy="121475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554C22D-92F7-4959-AD98-3D02CAD2BA77}"/>
                  </a:ext>
                </a:extLst>
              </p:cNvPr>
              <p:cNvSpPr txBox="1"/>
              <p:nvPr/>
            </p:nvSpPr>
            <p:spPr>
              <a:xfrm>
                <a:off x="8357568" y="2070955"/>
                <a:ext cx="3032818" cy="966418"/>
              </a:xfrm>
              <a:prstGeom prst="rect">
                <a:avLst/>
              </a:prstGeom>
              <a:noFill/>
              <a:ln w="38100">
                <a:solidFill>
                  <a:srgbClr val="00206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/>
                  <a:t>m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ru-RU" sz="4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4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𝜗</m:t>
                            </m:r>
                          </m:e>
                          <m:sup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ru-RU" sz="40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554C22D-92F7-4959-AD98-3D02CAD2BA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7568" y="2070955"/>
                <a:ext cx="3032818" cy="966418"/>
              </a:xfrm>
              <a:prstGeom prst="rect">
                <a:avLst/>
              </a:prstGeom>
              <a:blipFill>
                <a:blip r:embed="rId6"/>
                <a:stretch>
                  <a:fillRect b="-11585"/>
                </a:stretch>
              </a:blipFill>
              <a:ln w="3810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866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/>
      <p:bldP spid="10" grpId="0"/>
      <p:bldP spid="13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7851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275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KINETIK ENERGIYA</a:t>
            </a:r>
            <a:endParaRPr lang="ru-RU" sz="6448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869A00-BFB2-4868-9BBE-8DF6AFA0DACC}"/>
              </a:ext>
            </a:extLst>
          </p:cNvPr>
          <p:cNvPicPr/>
          <p:nvPr/>
        </p:nvPicPr>
        <p:blipFill rotWithShape="1">
          <a:blip r:embed="rId2"/>
          <a:srcRect l="14912" t="25428" r="14378" b="27195"/>
          <a:stretch/>
        </p:blipFill>
        <p:spPr bwMode="auto">
          <a:xfrm>
            <a:off x="789705" y="3826599"/>
            <a:ext cx="3736634" cy="20490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001DFB68-836A-4E09-9452-763E4C619712}"/>
              </a:ext>
            </a:extLst>
          </p:cNvPr>
          <p:cNvCxnSpPr>
            <a:cxnSpLocks/>
          </p:cNvCxnSpPr>
          <p:nvPr/>
        </p:nvCxnSpPr>
        <p:spPr>
          <a:xfrm>
            <a:off x="4526339" y="5202566"/>
            <a:ext cx="9527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B7C6AF15-9E95-4DEC-BB55-DBE71918CC2A}"/>
                  </a:ext>
                </a:extLst>
              </p:cNvPr>
              <p:cNvSpPr/>
              <p:nvPr/>
            </p:nvSpPr>
            <p:spPr>
              <a:xfrm>
                <a:off x="4588318" y="4305954"/>
                <a:ext cx="578178" cy="7516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4298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𝝑</m:t>
                      </m:r>
                    </m:oMath>
                  </m:oMathPara>
                </a14:m>
                <a:endParaRPr lang="ru-RU" sz="4298" b="1" dirty="0"/>
              </a:p>
            </p:txBody>
          </p:sp>
        </mc:Choice>
        <mc:Fallback xmlns=""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B7C6AF15-9E95-4DEC-BB55-DBE71918CC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8318" y="4305954"/>
                <a:ext cx="578178" cy="75169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35B99AD-A913-4F9F-BB5E-9817D6361B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339" y="783556"/>
            <a:ext cx="5407940" cy="3044666"/>
          </a:xfrm>
          <a:prstGeom prst="rect">
            <a:avLst/>
          </a:prstGeom>
        </p:spPr>
      </p:pic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E1A19FDE-EEFC-4314-BE2D-62937CE9917F}"/>
              </a:ext>
            </a:extLst>
          </p:cNvPr>
          <p:cNvCxnSpPr>
            <a:cxnSpLocks/>
          </p:cNvCxnSpPr>
          <p:nvPr/>
        </p:nvCxnSpPr>
        <p:spPr>
          <a:xfrm>
            <a:off x="9044262" y="2906735"/>
            <a:ext cx="9527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6DBC720F-1A7A-429B-A7FE-B41261AEB4A0}"/>
                  </a:ext>
                </a:extLst>
              </p:cNvPr>
              <p:cNvSpPr/>
              <p:nvPr/>
            </p:nvSpPr>
            <p:spPr>
              <a:xfrm>
                <a:off x="9106241" y="2010123"/>
                <a:ext cx="578178" cy="7516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4298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𝝑</m:t>
                      </m:r>
                    </m:oMath>
                  </m:oMathPara>
                </a14:m>
                <a:endParaRPr lang="ru-RU" sz="4298" b="1" dirty="0"/>
              </a:p>
            </p:txBody>
          </p:sp>
        </mc:Choice>
        <mc:Fallback xmlns=""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6DBC720F-1A7A-429B-A7FE-B41261AEB4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6241" y="2010123"/>
                <a:ext cx="578178" cy="75169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984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7851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275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POTENSIAL ENERGIYA</a:t>
            </a:r>
            <a:endParaRPr lang="ru-RU" sz="6448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1C020E6-11D2-4066-A583-2C8F878AF38A}"/>
              </a:ext>
            </a:extLst>
          </p:cNvPr>
          <p:cNvSpPr/>
          <p:nvPr/>
        </p:nvSpPr>
        <p:spPr>
          <a:xfrm>
            <a:off x="353960" y="757788"/>
            <a:ext cx="113265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O‘zaro</a:t>
            </a:r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ta’sirlashuvchi</a:t>
            </a:r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jismlarning</a:t>
            </a:r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bir-biriga</a:t>
            </a:r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joylashuvi</a:t>
            </a:r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energiyasi</a:t>
            </a:r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potensial</a:t>
            </a:r>
            <a:r>
              <a:rPr lang="en-US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energiya</a:t>
            </a:r>
            <a:r>
              <a:rPr lang="en-US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alt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alt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C40C58C-D692-4459-9F80-40EFE996FEFD}"/>
                  </a:ext>
                </a:extLst>
              </p:cNvPr>
              <p:cNvSpPr txBox="1"/>
              <p:nvPr/>
            </p:nvSpPr>
            <p:spPr>
              <a:xfrm>
                <a:off x="1221114" y="2923279"/>
                <a:ext cx="3588776" cy="987514"/>
              </a:xfrm>
              <a:prstGeom prst="rect">
                <a:avLst/>
              </a:prstGeom>
              <a:noFill/>
              <a:ln w="38100">
                <a:solidFill>
                  <a:srgbClr val="002060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5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5400" dirty="0"/>
                  <a:t>  = </a:t>
                </a:r>
                <a:r>
                  <a:rPr lang="en-US" sz="5400" dirty="0" err="1"/>
                  <a:t>mgh</a:t>
                </a:r>
                <a:endParaRPr lang="ru-RU" sz="5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C40C58C-D692-4459-9F80-40EFE996FE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1114" y="2923279"/>
                <a:ext cx="3588776" cy="987514"/>
              </a:xfrm>
              <a:prstGeom prst="rect">
                <a:avLst/>
              </a:prstGeom>
              <a:blipFill>
                <a:blip r:embed="rId2"/>
                <a:stretch>
                  <a:fillRect t="-13690" b="-28571"/>
                </a:stretch>
              </a:blipFill>
              <a:ln w="3810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001F0DA-5792-4155-B9A9-1671207BFF6E}"/>
                  </a:ext>
                </a:extLst>
              </p:cNvPr>
              <p:cNvSpPr txBox="1"/>
              <p:nvPr/>
            </p:nvSpPr>
            <p:spPr>
              <a:xfrm>
                <a:off x="48396" y="4149901"/>
                <a:ext cx="5528913" cy="755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potensial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energiya</a:t>
                </a:r>
                <a:endParaRPr lang="ru-RU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001F0DA-5792-4155-B9A9-1671207BFF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96" y="4149901"/>
                <a:ext cx="5528913" cy="755463"/>
              </a:xfrm>
              <a:prstGeom prst="rect">
                <a:avLst/>
              </a:prstGeom>
              <a:blipFill>
                <a:blip r:embed="rId3"/>
                <a:stretch>
                  <a:fillRect t="-15323" b="-266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46B9500-5551-4EB3-BA69-BD61231B6C8B}"/>
              </a:ext>
            </a:extLst>
          </p:cNvPr>
          <p:cNvSpPr txBox="1"/>
          <p:nvPr/>
        </p:nvSpPr>
        <p:spPr>
          <a:xfrm>
            <a:off x="-26318" y="4738164"/>
            <a:ext cx="4488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m -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402EB9-2976-4A85-9416-BABC9FCC7E9D}"/>
              </a:ext>
            </a:extLst>
          </p:cNvPr>
          <p:cNvSpPr txBox="1"/>
          <p:nvPr/>
        </p:nvSpPr>
        <p:spPr>
          <a:xfrm>
            <a:off x="177701" y="5381965"/>
            <a:ext cx="3412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 -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balandlik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419F74B-A68B-402B-9483-789654F1AA20}"/>
                  </a:ext>
                </a:extLst>
              </p:cNvPr>
              <p:cNvSpPr txBox="1"/>
              <p:nvPr/>
            </p:nvSpPr>
            <p:spPr>
              <a:xfrm>
                <a:off x="7294525" y="4037523"/>
                <a:ext cx="3032818" cy="1090811"/>
              </a:xfrm>
              <a:prstGeom prst="rect">
                <a:avLst/>
              </a:prstGeom>
              <a:noFill/>
              <a:ln w="38100">
                <a:solidFill>
                  <a:srgbClr val="00206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/>
                  <a:t>m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r>
                          <m:rPr>
                            <m:nor/>
                          </m:rPr>
                          <a:rPr lang="en-US" sz="4000" dirty="0"/>
                          <m:t>g</m:t>
                        </m:r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</m:oMath>
                </a14:m>
                <a:endParaRPr lang="ru-RU" sz="40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419F74B-A68B-402B-9483-789654F1A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4525" y="4037523"/>
                <a:ext cx="3032818" cy="1090811"/>
              </a:xfrm>
              <a:prstGeom prst="rect">
                <a:avLst/>
              </a:prstGeom>
              <a:blipFill>
                <a:blip r:embed="rId4"/>
                <a:stretch>
                  <a:fillRect b="-1622"/>
                </a:stretch>
              </a:blipFill>
              <a:ln w="3810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D77E5BA7-151C-4C87-9D08-895F01F3C6D0}"/>
              </a:ext>
            </a:extLst>
          </p:cNvPr>
          <p:cNvCxnSpPr>
            <a:cxnSpLocks/>
            <a:stCxn id="3" idx="3"/>
            <a:endCxn id="30" idx="1"/>
          </p:cNvCxnSpPr>
          <p:nvPr/>
        </p:nvCxnSpPr>
        <p:spPr>
          <a:xfrm flipV="1">
            <a:off x="4809890" y="3404624"/>
            <a:ext cx="3687535" cy="1241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D44124B8-CD64-4C2E-843B-53487C205373}"/>
              </a:ext>
            </a:extLst>
          </p:cNvPr>
          <p:cNvCxnSpPr>
            <a:cxnSpLocks/>
            <a:stCxn id="3" idx="3"/>
            <a:endCxn id="13" idx="1"/>
          </p:cNvCxnSpPr>
          <p:nvPr/>
        </p:nvCxnSpPr>
        <p:spPr>
          <a:xfrm>
            <a:off x="4809890" y="3417036"/>
            <a:ext cx="2484635" cy="116589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1B44D2BC-FD86-4F8C-8DAC-AED8F13CEAB6}"/>
              </a:ext>
            </a:extLst>
          </p:cNvPr>
          <p:cNvCxnSpPr>
            <a:cxnSpLocks/>
            <a:stCxn id="3" idx="3"/>
            <a:endCxn id="32" idx="1"/>
          </p:cNvCxnSpPr>
          <p:nvPr/>
        </p:nvCxnSpPr>
        <p:spPr>
          <a:xfrm>
            <a:off x="4809890" y="3417036"/>
            <a:ext cx="1473598" cy="233614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554C22D-92F7-4959-AD98-3D02CAD2BA77}"/>
                  </a:ext>
                </a:extLst>
              </p:cNvPr>
              <p:cNvSpPr txBox="1"/>
              <p:nvPr/>
            </p:nvSpPr>
            <p:spPr>
              <a:xfrm>
                <a:off x="8497425" y="2848959"/>
                <a:ext cx="3032818" cy="1111330"/>
              </a:xfrm>
              <a:prstGeom prst="rect">
                <a:avLst/>
              </a:prstGeom>
              <a:noFill/>
              <a:ln w="38100">
                <a:solidFill>
                  <a:srgbClr val="00206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/>
                  <a:t>h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mg</m:t>
                        </m:r>
                      </m:den>
                    </m:f>
                  </m:oMath>
                </a14:m>
                <a:endParaRPr lang="ru-RU" sz="4000" dirty="0"/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554C22D-92F7-4959-AD98-3D02CAD2BA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7425" y="2848959"/>
                <a:ext cx="3032818" cy="1111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EB187CC-B773-4B00-8C8E-5E0F79BA8DEC}"/>
                  </a:ext>
                </a:extLst>
              </p:cNvPr>
              <p:cNvSpPr txBox="1"/>
              <p:nvPr/>
            </p:nvSpPr>
            <p:spPr>
              <a:xfrm>
                <a:off x="6283488" y="5251823"/>
                <a:ext cx="3032818" cy="1002710"/>
              </a:xfrm>
              <a:prstGeom prst="rect">
                <a:avLst/>
              </a:prstGeom>
              <a:noFill/>
              <a:ln w="38100">
                <a:solidFill>
                  <a:srgbClr val="00206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/>
                  <a:t>g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r>
                          <m:rPr>
                            <m:nor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m</m:t>
                        </m:r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</m:oMath>
                </a14:m>
                <a:endParaRPr lang="ru-RU" sz="4000" dirty="0"/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EB187CC-B773-4B00-8C8E-5E0F79BA8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3488" y="5251823"/>
                <a:ext cx="3032818" cy="1002710"/>
              </a:xfrm>
              <a:prstGeom prst="rect">
                <a:avLst/>
              </a:prstGeom>
              <a:blipFill>
                <a:blip r:embed="rId6"/>
                <a:stretch>
                  <a:fillRect b="-10588"/>
                </a:stretch>
              </a:blipFill>
              <a:ln w="3810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B069E22B-CE69-4F9B-8F37-8C24A30A010A}"/>
              </a:ext>
            </a:extLst>
          </p:cNvPr>
          <p:cNvSpPr txBox="1"/>
          <p:nvPr/>
        </p:nvSpPr>
        <p:spPr>
          <a:xfrm>
            <a:off x="177701" y="5947379"/>
            <a:ext cx="7010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erkin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tushish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tezlanishi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5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/>
      <p:bldP spid="10" grpId="0"/>
      <p:bldP spid="13" grpId="0" animBg="1"/>
      <p:bldP spid="30" grpId="0" animBg="1"/>
      <p:bldP spid="32" grpId="0" animBg="1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7851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275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POTENSIAL ENERGIYA</a:t>
            </a:r>
            <a:endParaRPr lang="ru-RU" sz="6448" b="1" dirty="0">
              <a:solidFill>
                <a:schemeClr val="bg1"/>
              </a:solidFill>
            </a:endParaRPr>
          </a:p>
        </p:txBody>
      </p:sp>
      <p:pic>
        <p:nvPicPr>
          <p:cNvPr id="10" name="Picture 4" descr="C:\Users\Пользователь\Desktop\B_0112_Ballkamera_Wurf_JP.jpg">
            <a:extLst>
              <a:ext uri="{FF2B5EF4-FFF2-40B4-BE49-F238E27FC236}">
                <a16:creationId xmlns:a16="http://schemas.microsoft.com/office/drawing/2014/main" id="{97DDE30D-B45E-4105-A6CA-154B90206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34875"/>
            <a:ext cx="5886874" cy="418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4">
            <a:extLst>
              <a:ext uri="{FF2B5EF4-FFF2-40B4-BE49-F238E27FC236}">
                <a16:creationId xmlns:a16="http://schemas.microsoft.com/office/drawing/2014/main" id="{A4A7E30E-F8A7-4A1B-A38E-040039A29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7" r="52042"/>
          <a:stretch>
            <a:fillRect/>
          </a:stretch>
        </p:blipFill>
        <p:spPr bwMode="auto">
          <a:xfrm>
            <a:off x="209126" y="1140255"/>
            <a:ext cx="4856888" cy="457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622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73183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275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ENERGIYA TURLARIGA DOIR HAYOTIY MISOLLAR</a:t>
            </a:r>
            <a:endParaRPr lang="ru-RU" sz="6448" b="1" dirty="0">
              <a:solidFill>
                <a:schemeClr val="bg1"/>
              </a:solidFill>
            </a:endParaRPr>
          </a:p>
        </p:txBody>
      </p:sp>
      <p:pic>
        <p:nvPicPr>
          <p:cNvPr id="10" name="kineetik ва роте">
            <a:hlinkClick r:id="" action="ppaction://media"/>
            <a:extLst>
              <a:ext uri="{FF2B5EF4-FFF2-40B4-BE49-F238E27FC236}">
                <a16:creationId xmlns:a16="http://schemas.microsoft.com/office/drawing/2014/main" id="{5C853282-A24E-45FE-84F0-B0BEEC18E8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731836"/>
            <a:ext cx="12084496" cy="53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4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0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864"/>
            <a:ext cx="12192000" cy="79688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275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jismlar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energiyaga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6448" b="1" dirty="0">
              <a:solidFill>
                <a:schemeClr val="bg1"/>
              </a:solidFill>
            </a:endParaRPr>
          </a:p>
        </p:txBody>
      </p:sp>
      <p:pic>
        <p:nvPicPr>
          <p:cNvPr id="20" name="Рисунок 1">
            <a:extLst>
              <a:ext uri="{FF2B5EF4-FFF2-40B4-BE49-F238E27FC236}">
                <a16:creationId xmlns:a16="http://schemas.microsoft.com/office/drawing/2014/main" id="{52BE6E1B-020F-452B-9BBF-DA23852AC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4" t="61959" r="30273" b="8447"/>
          <a:stretch/>
        </p:blipFill>
        <p:spPr bwMode="auto">
          <a:xfrm>
            <a:off x="132735" y="808746"/>
            <a:ext cx="11941278" cy="602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ÐÐ°ÑÑÐ¸Ð½ÐºÐ¸ Ð¿Ð¾ Ð·Ð°Ð¿ÑÐ¾ÑÑ Ð²Ð¾ÑÐºÐ»Ð¸ÑÐ°ÑÐµÐ»ÑÐ½ÑÐ¹ Ð·Ð½Ð°Ðº">
            <a:extLst>
              <a:ext uri="{FF2B5EF4-FFF2-40B4-BE49-F238E27FC236}">
                <a16:creationId xmlns:a16="http://schemas.microsoft.com/office/drawing/2014/main" id="{729CE62F-086F-423A-8CD8-9704B443D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403" y="3982065"/>
            <a:ext cx="3061022" cy="265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D7697FE-A5A4-4A43-A00F-1A7D297576A4}"/>
              </a:ext>
            </a:extLst>
          </p:cNvPr>
          <p:cNvSpPr/>
          <p:nvPr/>
        </p:nvSpPr>
        <p:spPr>
          <a:xfrm>
            <a:off x="3269963" y="2684207"/>
            <a:ext cx="1744490" cy="11499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00999A-1452-410C-B3E5-373A494464DA}"/>
              </a:ext>
            </a:extLst>
          </p:cNvPr>
          <p:cNvSpPr txBox="1"/>
          <p:nvPr/>
        </p:nvSpPr>
        <p:spPr>
          <a:xfrm>
            <a:off x="7641181" y="1004711"/>
            <a:ext cx="3483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Potensial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4C0A7115-C174-4620-B5AB-1C9821C77FD7}"/>
              </a:ext>
            </a:extLst>
          </p:cNvPr>
          <p:cNvCxnSpPr>
            <a:cxnSpLocks/>
          </p:cNvCxnSpPr>
          <p:nvPr/>
        </p:nvCxnSpPr>
        <p:spPr>
          <a:xfrm flipH="1">
            <a:off x="6359577" y="1671007"/>
            <a:ext cx="1281604" cy="122794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64559AB-E1D2-46A7-9842-7F04E8AD2D59}"/>
              </a:ext>
            </a:extLst>
          </p:cNvPr>
          <p:cNvSpPr txBox="1"/>
          <p:nvPr/>
        </p:nvSpPr>
        <p:spPr>
          <a:xfrm>
            <a:off x="5827888" y="3593518"/>
            <a:ext cx="2417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Kinetik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3D409D50-76EB-4A49-85D7-9DBAD4869779}"/>
              </a:ext>
            </a:extLst>
          </p:cNvPr>
          <p:cNvCxnSpPr>
            <a:cxnSpLocks/>
          </p:cNvCxnSpPr>
          <p:nvPr/>
        </p:nvCxnSpPr>
        <p:spPr>
          <a:xfrm flipV="1">
            <a:off x="7667462" y="4085304"/>
            <a:ext cx="1727261" cy="21610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9E677E37-171D-4D36-94D4-A18AB4735D32}"/>
              </a:ext>
            </a:extLst>
          </p:cNvPr>
          <p:cNvSpPr/>
          <p:nvPr/>
        </p:nvSpPr>
        <p:spPr>
          <a:xfrm>
            <a:off x="9837219" y="2803478"/>
            <a:ext cx="693129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2</a:t>
            </a:r>
            <a:endParaRPr lang="ru-RU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5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78517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275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 U V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T</a:t>
            </a:r>
            <a:endParaRPr lang="ru-RU" sz="6448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1C020E6-11D2-4066-A583-2C8F878AF38A}"/>
              </a:ext>
            </a:extLst>
          </p:cNvPr>
          <p:cNvSpPr/>
          <p:nvPr/>
        </p:nvSpPr>
        <p:spPr>
          <a:xfrm>
            <a:off x="466164" y="904065"/>
            <a:ext cx="106541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Quvvat</a:t>
            </a:r>
            <a:r>
              <a:rPr lang="en-US" alt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deb </a:t>
            </a:r>
            <a:r>
              <a:rPr lang="en-US" alt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birligi</a:t>
            </a:r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ichida</a:t>
            </a:r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bajarilgan</a:t>
            </a:r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ishga</a:t>
            </a:r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aytiladi</a:t>
            </a:r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C40C58C-D692-4459-9F80-40EFE996FEFD}"/>
                  </a:ext>
                </a:extLst>
              </p:cNvPr>
              <p:cNvSpPr txBox="1"/>
              <p:nvPr/>
            </p:nvSpPr>
            <p:spPr>
              <a:xfrm>
                <a:off x="4459363" y="2236875"/>
                <a:ext cx="2197510" cy="1290481"/>
              </a:xfrm>
              <a:prstGeom prst="rect">
                <a:avLst/>
              </a:prstGeom>
              <a:noFill/>
              <a:ln w="38100">
                <a:solidFill>
                  <a:srgbClr val="00206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/>
                  <a:t>N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5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ru-RU" sz="5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C40C58C-D692-4459-9F80-40EFE996FE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9363" y="2236875"/>
                <a:ext cx="2197510" cy="1290481"/>
              </a:xfrm>
              <a:prstGeom prst="rect">
                <a:avLst/>
              </a:prstGeom>
              <a:blipFill>
                <a:blip r:embed="rId2"/>
                <a:stretch>
                  <a:fillRect l="-13934" b="-11927"/>
                </a:stretch>
              </a:blipFill>
              <a:ln w="3810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001F0DA-5792-4155-B9A9-1671207BFF6E}"/>
              </a:ext>
            </a:extLst>
          </p:cNvPr>
          <p:cNvSpPr txBox="1"/>
          <p:nvPr/>
        </p:nvSpPr>
        <p:spPr>
          <a:xfrm>
            <a:off x="304799" y="3075057"/>
            <a:ext cx="2807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N -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Quvvat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6B9500-5551-4EB3-BA69-BD61231B6C8B}"/>
              </a:ext>
            </a:extLst>
          </p:cNvPr>
          <p:cNvSpPr txBox="1"/>
          <p:nvPr/>
        </p:nvSpPr>
        <p:spPr>
          <a:xfrm>
            <a:off x="216309" y="3718707"/>
            <a:ext cx="4488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 -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Bajarilgan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ish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402EB9-2976-4A85-9416-BABC9FCC7E9D}"/>
              </a:ext>
            </a:extLst>
          </p:cNvPr>
          <p:cNvSpPr txBox="1"/>
          <p:nvPr/>
        </p:nvSpPr>
        <p:spPr>
          <a:xfrm>
            <a:off x="371167" y="4404827"/>
            <a:ext cx="2674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 -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Vaqt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4A4FC3D-70F9-438C-9AA5-5264BDC1C273}"/>
              </a:ext>
            </a:extLst>
          </p:cNvPr>
          <p:cNvSpPr/>
          <p:nvPr/>
        </p:nvSpPr>
        <p:spPr>
          <a:xfrm>
            <a:off x="-191729" y="5161033"/>
            <a:ext cx="110228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alt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Quvvat</a:t>
            </a:r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birligi</a:t>
            </a:r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sifatida</a:t>
            </a:r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Vatt</a:t>
            </a:r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(W) </a:t>
            </a:r>
            <a:r>
              <a:rPr lang="en-US" alt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qabul</a:t>
            </a:r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4000" dirty="0" err="1">
                <a:latin typeface="Arial" panose="020B0604020202020204" pitchFamily="34" charset="0"/>
                <a:cs typeface="Arial" panose="020B0604020202020204" pitchFamily="34" charset="0"/>
              </a:rPr>
              <a:t>qilingan</a:t>
            </a:r>
            <a:r>
              <a:rPr lang="en-US" altLang="ru-RU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326545-38B7-4EA6-81AF-DCB2D2BF2155}"/>
              </a:ext>
            </a:extLst>
          </p:cNvPr>
          <p:cNvSpPr txBox="1"/>
          <p:nvPr/>
        </p:nvSpPr>
        <p:spPr>
          <a:xfrm>
            <a:off x="7975698" y="1727951"/>
            <a:ext cx="2348173" cy="92333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dirty="0"/>
              <a:t>A  = N t</a:t>
            </a:r>
            <a:endParaRPr lang="ru-RU" sz="5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419F74B-A68B-402B-9483-789654F1AA20}"/>
                  </a:ext>
                </a:extLst>
              </p:cNvPr>
              <p:cNvSpPr txBox="1"/>
              <p:nvPr/>
            </p:nvSpPr>
            <p:spPr>
              <a:xfrm>
                <a:off x="8004327" y="3260916"/>
                <a:ext cx="2319544" cy="1290481"/>
              </a:xfrm>
              <a:prstGeom prst="rect">
                <a:avLst/>
              </a:prstGeom>
              <a:noFill/>
              <a:ln w="38100">
                <a:solidFill>
                  <a:srgbClr val="00206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dirty="0"/>
                  <a:t>t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5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ru-RU" sz="5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419F74B-A68B-402B-9483-789654F1A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4327" y="3260916"/>
                <a:ext cx="2319544" cy="1290481"/>
              </a:xfrm>
              <a:prstGeom prst="rect">
                <a:avLst/>
              </a:prstGeom>
              <a:blipFill>
                <a:blip r:embed="rId3"/>
                <a:stretch>
                  <a:fillRect l="-1292" b="-11927"/>
                </a:stretch>
              </a:blipFill>
              <a:ln w="3810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D77E5BA7-151C-4C87-9D08-895F01F3C6D0}"/>
              </a:ext>
            </a:extLst>
          </p:cNvPr>
          <p:cNvCxnSpPr>
            <a:stCxn id="3" idx="3"/>
            <a:endCxn id="12" idx="1"/>
          </p:cNvCxnSpPr>
          <p:nvPr/>
        </p:nvCxnSpPr>
        <p:spPr>
          <a:xfrm flipV="1">
            <a:off x="6656873" y="2189616"/>
            <a:ext cx="1318825" cy="69250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D44124B8-CD64-4C2E-843B-53487C205373}"/>
              </a:ext>
            </a:extLst>
          </p:cNvPr>
          <p:cNvCxnSpPr>
            <a:cxnSpLocks/>
            <a:stCxn id="3" idx="3"/>
            <a:endCxn id="13" idx="1"/>
          </p:cNvCxnSpPr>
          <p:nvPr/>
        </p:nvCxnSpPr>
        <p:spPr>
          <a:xfrm>
            <a:off x="6656873" y="2882116"/>
            <a:ext cx="1347454" cy="1024041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72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/>
      <p:bldP spid="10" grpId="0"/>
      <p:bldP spid="11" grpId="0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plate PresentationGo">
  <a:themeElements>
    <a:clrScheme name="PGO">
      <a:dk1>
        <a:sysClr val="windowText" lastClr="000000"/>
      </a:dk1>
      <a:lt1>
        <a:sysClr val="window" lastClr="FFFFFF"/>
      </a:lt1>
      <a:dk2>
        <a:srgbClr val="063951"/>
      </a:dk2>
      <a:lt2>
        <a:srgbClr val="F0EEEF"/>
      </a:lt2>
      <a:accent1>
        <a:srgbClr val="00B09B"/>
      </a:accent1>
      <a:accent2>
        <a:srgbClr val="F36F13"/>
      </a:accent2>
      <a:accent3>
        <a:srgbClr val="0D95BC"/>
      </a:accent3>
      <a:accent4>
        <a:srgbClr val="EBCB38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7698</TotalTime>
  <Words>284</Words>
  <Application>Microsoft Office PowerPoint</Application>
  <PresentationFormat>Широкоэкранный</PresentationFormat>
  <Paragraphs>76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Helvetica</vt:lpstr>
      <vt:lpstr>Open Sans</vt:lpstr>
      <vt:lpstr>Тема Office</vt:lpstr>
      <vt:lpstr>Template PresentationGo</vt:lpstr>
      <vt:lpstr>1_Template PresentationGo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Spam va gowtli konserva ortasida boglik bormi?</dc:title>
  <dc:creator>Feruza</dc:creator>
  <cp:lastModifiedBy>Пользователь</cp:lastModifiedBy>
  <cp:revision>746</cp:revision>
  <dcterms:created xsi:type="dcterms:W3CDTF">2020-03-24T02:20:14Z</dcterms:created>
  <dcterms:modified xsi:type="dcterms:W3CDTF">2020-11-20T10:09:22Z</dcterms:modified>
</cp:coreProperties>
</file>