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slideLayouts/slideLayout15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72" r:id="rId2"/>
    <p:sldMasterId id="2147483674" r:id="rId3"/>
  </p:sldMasterIdLst>
  <p:notesMasterIdLst>
    <p:notesMasterId r:id="rId19"/>
  </p:notesMasterIdLst>
  <p:sldIdLst>
    <p:sldId id="270" r:id="rId4"/>
    <p:sldId id="1832" r:id="rId5"/>
    <p:sldId id="1833" r:id="rId6"/>
    <p:sldId id="1834" r:id="rId7"/>
    <p:sldId id="1810" r:id="rId8"/>
    <p:sldId id="1767" r:id="rId9"/>
    <p:sldId id="1835" r:id="rId10"/>
    <p:sldId id="1830" r:id="rId11"/>
    <p:sldId id="1828" r:id="rId12"/>
    <p:sldId id="1820" r:id="rId13"/>
    <p:sldId id="1819" r:id="rId14"/>
    <p:sldId id="1821" r:id="rId15"/>
    <p:sldId id="1823" r:id="rId16"/>
    <p:sldId id="1824" r:id="rId17"/>
    <p:sldId id="1785" r:id="rId18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A8C769"/>
    <a:srgbClr val="A7E4DC"/>
    <a:srgbClr val="AADBE0"/>
    <a:srgbClr val="70D2C2"/>
    <a:srgbClr val="6C9C90"/>
    <a:srgbClr val="D64646"/>
    <a:srgbClr val="D02023"/>
    <a:srgbClr val="D94D4C"/>
    <a:srgbClr val="D84A49"/>
    <a:srgbClr val="9901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2884" autoAdjust="0"/>
  </p:normalViewPr>
  <p:slideViewPr>
    <p:cSldViewPr snapToGrid="0">
      <p:cViewPr varScale="1">
        <p:scale>
          <a:sx n="65" d="100"/>
          <a:sy n="65" d="100"/>
        </p:scale>
        <p:origin x="83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viewProps" Target="view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ableStyles" Target="tableStyles.xml"/><Relationship Id="rId10" Type="http://schemas.openxmlformats.org/officeDocument/2006/relationships/slide" Target="slides/slide7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0D966F6-9851-4762-B994-2E2B5AE0CFB6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AAD5D1B-9368-4D72-B7B4-E9D468FFC46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908770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55222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45882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434552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8" y="279965"/>
            <a:ext cx="10363203" cy="30819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9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7" y="2989530"/>
            <a:ext cx="3328416" cy="222375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anchor="ctr"/>
          <a:lstStyle>
            <a:lvl1pPr marL="0" indent="0" algn="ctr">
              <a:buNone/>
              <a:defRPr lang="en-US" sz="1445"/>
            </a:lvl1pPr>
          </a:lstStyle>
          <a:p>
            <a:pPr lvl="0"/>
            <a:endParaRPr lang="en-US" noProof="0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9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7" y="4980570"/>
            <a:ext cx="3328416" cy="958852"/>
          </a:xfrm>
        </p:spPr>
        <p:txBody>
          <a:bodyPr>
            <a:noAutofit/>
          </a:bodyPr>
          <a:lstStyle>
            <a:lvl1pPr marL="0" indent="0">
              <a:buNone/>
              <a:defRPr sz="1445"/>
            </a:lvl1pPr>
            <a:lvl2pPr marL="148722" indent="-148722">
              <a:buFont typeface="Arial" panose="020B0604020202020204" pitchFamily="34" charset="0"/>
              <a:buChar char="•"/>
              <a:defRPr sz="1445"/>
            </a:lvl2pPr>
            <a:lvl3pPr marL="297444" indent="-148722">
              <a:defRPr sz="1445"/>
            </a:lvl3pPr>
            <a:lvl4pPr marL="520523" indent="-223081">
              <a:defRPr sz="1445"/>
            </a:lvl4pPr>
            <a:lvl5pPr marL="743606" indent="-223081">
              <a:defRPr sz="1445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/>
          </p:nvPr>
        </p:nvSpPr>
        <p:spPr>
          <a:xfrm>
            <a:off x="914408" y="933461"/>
            <a:ext cx="10363203" cy="218617"/>
          </a:xfrm>
        </p:spPr>
        <p:txBody>
          <a:bodyPr/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652" baseline="0"/>
            </a:lvl1pPr>
          </a:lstStyle>
          <a:p>
            <a:pPr lvl="0"/>
            <a:r>
              <a:rPr lang="ru-RU"/>
              <a:t>Образец текста</a:t>
            </a:r>
          </a:p>
        </p:txBody>
      </p:sp>
    </p:spTree>
    <p:extLst>
      <p:ext uri="{BB962C8B-B14F-4D97-AF65-F5344CB8AC3E}">
        <p14:creationId xmlns:p14="http://schemas.microsoft.com/office/powerpoint/2010/main" val="248278750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635924" y="216474"/>
            <a:ext cx="10920148" cy="651406"/>
          </a:xfrm>
        </p:spPr>
        <p:txBody>
          <a:bodyPr lIns="0" tIns="0" rIns="0" bIns="0"/>
          <a:lstStyle>
            <a:lvl1pPr>
              <a:defRPr sz="4233" b="1" i="0">
                <a:solidFill>
                  <a:schemeClr val="bg1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09602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78883" y="1577340"/>
            <a:ext cx="5303519" cy="38779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2/1/2021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29063708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  <p:grpSp>
        <p:nvGrpSpPr>
          <p:cNvPr id="3" name="Group 2">
            <a:extLst>
              <a:ext uri="{FF2B5EF4-FFF2-40B4-BE49-F238E27FC236}">
                <a16:creationId xmlns="" xmlns:a16="http://schemas.microsoft.com/office/drawing/2014/main" id="{AEDF2B47-7C58-458B-A014-B081B81A8D06}"/>
              </a:ext>
            </a:extLst>
          </p:cNvPr>
          <p:cNvGrpSpPr/>
          <p:nvPr userDrawn="1"/>
        </p:nvGrpSpPr>
        <p:grpSpPr>
          <a:xfrm>
            <a:off x="12578642" y="2"/>
            <a:ext cx="2196697" cy="1816099"/>
            <a:chOff x="12554553" y="1"/>
            <a:chExt cx="1647523" cy="1816099"/>
          </a:xfrm>
        </p:grpSpPr>
        <p:sp>
          <p:nvSpPr>
            <p:cNvPr id="4" name="Rectangle: Folded Corner 3">
              <a:extLst>
                <a:ext uri="{FF2B5EF4-FFF2-40B4-BE49-F238E27FC236}">
                  <a16:creationId xmlns="" xmlns:a16="http://schemas.microsoft.com/office/drawing/2014/main" id="{C7ACA455-4437-4416-A6F0-33D534A6AE9F}"/>
                </a:ext>
              </a:extLst>
            </p:cNvPr>
            <p:cNvSpPr/>
            <p:nvPr userDrawn="1"/>
          </p:nvSpPr>
          <p:spPr>
            <a:xfrm>
              <a:off x="12554553" y="1"/>
              <a:ext cx="1644047" cy="1816099"/>
            </a:xfrm>
            <a:prstGeom prst="foldedCorner">
              <a:avLst/>
            </a:prstGeom>
            <a:ln>
              <a:noFill/>
            </a:ln>
            <a:effectLst>
              <a:outerShdw blurRad="101600" dist="63500" dir="2700000" algn="tl" rotWithShape="0">
                <a:prstClr val="black">
                  <a:alpha val="40000"/>
                </a:prstClr>
              </a:outerShdw>
            </a:effectLst>
          </p:spPr>
          <p:style>
            <a:lnRef idx="2">
              <a:schemeClr val="accent4">
                <a:shade val="50000"/>
              </a:schemeClr>
            </a:lnRef>
            <a:fillRef idx="1">
              <a:schemeClr val="accent4"/>
            </a:fillRef>
            <a:effectRef idx="0">
              <a:schemeClr val="accent4"/>
            </a:effectRef>
            <a:fontRef idx="minor">
              <a:schemeClr val="lt1"/>
            </a:fontRef>
          </p:style>
          <p:txBody>
            <a:bodyPr rIns="0" rtlCol="0" anchor="t"/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To insert your own icons*: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Insert</a:t>
              </a:r>
              <a:r>
                <a:rPr kumimoji="0" lang="en-US" sz="1400" b="0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 &gt;&gt; </a:t>
              </a:r>
              <a:r>
                <a:rPr kumimoji="0" lang="en-US" sz="1400" b="1" i="0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Icons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400" b="0" i="0" u="none" strike="noStrike" kern="1200" cap="none" spc="0" normalizeH="0" baseline="0" noProof="0">
                <a:ln>
                  <a:noFill/>
                </a:ln>
                <a:solidFill>
                  <a:srgbClr val="F7931F">
                    <a:lumMod val="50000"/>
                  </a:srgb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200" b="0" i="1" u="none" strike="noStrike" kern="1200" cap="none" spc="0" normalizeH="0" baseline="0" noProof="0">
                  <a:ln>
                    <a:noFill/>
                  </a:ln>
                  <a:solidFill>
                    <a:srgbClr val="F7931F">
                      <a:lumMod val="50000"/>
                    </a:srgbClr>
                  </a:solidFill>
                  <a:effectLst/>
                  <a:uLnTx/>
                  <a:uFillTx/>
                  <a:latin typeface="Calibri" panose="020F0502020204030204"/>
                  <a:ea typeface="+mn-ea"/>
                  <a:cs typeface="+mn-cs"/>
                </a:rPr>
                <a:t>(*Only available to Office 365 subscribers)</a:t>
              </a:r>
            </a:p>
          </p:txBody>
        </p:sp>
        <p:pic>
          <p:nvPicPr>
            <p:cNvPr id="5" name="Picture 4">
              <a:extLst>
                <a:ext uri="{FF2B5EF4-FFF2-40B4-BE49-F238E27FC236}">
                  <a16:creationId xmlns="" xmlns:a16="http://schemas.microsoft.com/office/drawing/2014/main" id="{7180DD64-6AC6-41B8-826F-6BE55763C657}"/>
                </a:ext>
              </a:extLst>
            </p:cNvPr>
            <p:cNvPicPr>
              <a:picLocks noChangeAspect="1"/>
            </p:cNvPicPr>
            <p:nvPr userDrawn="1"/>
          </p:nvPicPr>
          <p:blipFill>
            <a:blip r:embed="rId2"/>
            <a:stretch>
              <a:fillRect/>
            </a:stretch>
          </p:blipFill>
          <p:spPr>
            <a:xfrm>
              <a:off x="13802026" y="424090"/>
              <a:ext cx="400050" cy="657225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06288009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106331"/>
            <a:ext cx="10515600" cy="739056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393898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6409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05419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34315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266082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3436805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53874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11829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944042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14.xml"/><Relationship Id="rId4" Type="http://schemas.openxmlformats.org/officeDocument/2006/relationships/hyperlink" Target="http://www.presentationgo.com/" TargetMode="External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theme" Target="../theme/theme3.xml"/><Relationship Id="rId1" Type="http://schemas.openxmlformats.org/officeDocument/2006/relationships/slideLayout" Target="../slideLayouts/slideLayout15.xml"/><Relationship Id="rId4" Type="http://schemas.openxmlformats.org/officeDocument/2006/relationships/hyperlink" Target="http://www.presentationgo.com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65F1FB-CFC8-4A00-90F8-2E234E416F6A}" type="datetimeFigureOut">
              <a:rPr lang="ru-RU" smtClean="0"/>
              <a:t>01.02.2021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5AFE32-1CD1-4385-8DE1-29BD0C09D8D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01031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76" r:id="rId12"/>
    <p:sldLayoutId id="2147483677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 rIns="0"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7311120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gradFill>
          <a:gsLst>
            <a:gs pos="0">
              <a:srgbClr val="EFEDEE"/>
            </a:gs>
            <a:gs pos="53000">
              <a:srgbClr val="F1EFF0"/>
            </a:gs>
            <a:gs pos="77000">
              <a:srgbClr val="EFEDEE"/>
            </a:gs>
            <a:gs pos="100000">
              <a:srgbClr val="EFEBEC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106332"/>
            <a:ext cx="10515600" cy="73905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0" lvl="0"/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219200"/>
            <a:ext cx="10515600" cy="49577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Rectangle 8"/>
          <p:cNvSpPr/>
          <p:nvPr userDrawn="1"/>
        </p:nvSpPr>
        <p:spPr>
          <a:xfrm>
            <a:off x="0" y="6305911"/>
            <a:ext cx="12192000" cy="552091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bIns="91440"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www.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black">
                    <a:lumMod val="85000"/>
                    <a:lumOff val="1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presentationgo</a:t>
            </a:r>
            <a:r>
              <a:rPr kumimoji="0" lang="en-US" sz="3200" b="0" i="0" u="none" strike="noStrike" kern="1200" cap="none" spc="150" normalizeH="0" baseline="0" noProof="0" dirty="0">
                <a:ln>
                  <a:noFill/>
                </a:ln>
                <a:solidFill>
                  <a:prstClr val="white">
                    <a:lumMod val="75000"/>
                  </a:prstClr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.com</a:t>
            </a:r>
          </a:p>
        </p:txBody>
      </p:sp>
      <p:sp>
        <p:nvSpPr>
          <p:cNvPr id="23" name="Freeform 22"/>
          <p:cNvSpPr/>
          <p:nvPr userDrawn="1"/>
        </p:nvSpPr>
        <p:spPr>
          <a:xfrm rot="5400000">
            <a:off x="183153" y="21288"/>
            <a:ext cx="369496" cy="761203"/>
          </a:xfrm>
          <a:custGeom>
            <a:avLst/>
            <a:gdLst>
              <a:gd name="connsiteX0" fmla="*/ 210916 w 1034764"/>
              <a:gd name="connsiteY0" fmla="*/ 535701 h 1598797"/>
              <a:gd name="connsiteX1" fmla="*/ 331908 w 1034764"/>
              <a:gd name="connsiteY1" fmla="*/ 284049 h 1598797"/>
              <a:gd name="connsiteX2" fmla="*/ 741774 w 1034764"/>
              <a:gd name="connsiteY2" fmla="*/ 315409 h 1598797"/>
              <a:gd name="connsiteX3" fmla="*/ 403935 w 1034764"/>
              <a:gd name="connsiteY3" fmla="*/ 375418 h 1598797"/>
              <a:gd name="connsiteX4" fmla="*/ 266699 w 1034764"/>
              <a:gd name="connsiteY4" fmla="*/ 689905 h 1598797"/>
              <a:gd name="connsiteX5" fmla="*/ 266698 w 1034764"/>
              <a:gd name="connsiteY5" fmla="*/ 689907 h 1598797"/>
              <a:gd name="connsiteX6" fmla="*/ 210916 w 1034764"/>
              <a:gd name="connsiteY6" fmla="*/ 535701 h 1598797"/>
              <a:gd name="connsiteX7" fmla="*/ 134938 w 1034764"/>
              <a:gd name="connsiteY7" fmla="*/ 517381 h 1598797"/>
              <a:gd name="connsiteX8" fmla="*/ 517383 w 1034764"/>
              <a:gd name="connsiteY8" fmla="*/ 899826 h 1598797"/>
              <a:gd name="connsiteX9" fmla="*/ 899828 w 1034764"/>
              <a:gd name="connsiteY9" fmla="*/ 517381 h 1598797"/>
              <a:gd name="connsiteX10" fmla="*/ 517383 w 1034764"/>
              <a:gd name="connsiteY10" fmla="*/ 134936 h 1598797"/>
              <a:gd name="connsiteX11" fmla="*/ 134938 w 1034764"/>
              <a:gd name="connsiteY11" fmla="*/ 517381 h 1598797"/>
              <a:gd name="connsiteX12" fmla="*/ 0 w 1034764"/>
              <a:gd name="connsiteY12" fmla="*/ 517382 h 1598797"/>
              <a:gd name="connsiteX13" fmla="*/ 517382 w 1034764"/>
              <a:gd name="connsiteY13" fmla="*/ 0 h 1598797"/>
              <a:gd name="connsiteX14" fmla="*/ 1034764 w 1034764"/>
              <a:gd name="connsiteY14" fmla="*/ 517382 h 1598797"/>
              <a:gd name="connsiteX15" fmla="*/ 621653 w 1034764"/>
              <a:gd name="connsiteY15" fmla="*/ 1024253 h 1598797"/>
              <a:gd name="connsiteX16" fmla="*/ 620527 w 1034764"/>
              <a:gd name="connsiteY16" fmla="*/ 1024366 h 1598797"/>
              <a:gd name="connsiteX17" fmla="*/ 662992 w 1034764"/>
              <a:gd name="connsiteY17" fmla="*/ 1598797 h 1598797"/>
              <a:gd name="connsiteX18" fmla="*/ 371775 w 1034764"/>
              <a:gd name="connsiteY18" fmla="*/ 1598797 h 1598797"/>
              <a:gd name="connsiteX19" fmla="*/ 414241 w 1034764"/>
              <a:gd name="connsiteY19" fmla="*/ 1024367 h 1598797"/>
              <a:gd name="connsiteX20" fmla="*/ 413112 w 1034764"/>
              <a:gd name="connsiteY20" fmla="*/ 1024253 h 1598797"/>
              <a:gd name="connsiteX21" fmla="*/ 0 w 1034764"/>
              <a:gd name="connsiteY21" fmla="*/ 517382 h 15987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</a:cxnLst>
            <a:rect l="l" t="t" r="r" b="b"/>
            <a:pathLst>
              <a:path w="1034764" h="1598797">
                <a:moveTo>
                  <a:pt x="210916" y="535701"/>
                </a:moveTo>
                <a:cubicBezTo>
                  <a:pt x="207764" y="443901"/>
                  <a:pt x="249915" y="348683"/>
                  <a:pt x="331908" y="284049"/>
                </a:cubicBezTo>
                <a:cubicBezTo>
                  <a:pt x="463097" y="180634"/>
                  <a:pt x="646600" y="194675"/>
                  <a:pt x="741774" y="315409"/>
                </a:cubicBezTo>
                <a:cubicBezTo>
                  <a:pt x="631231" y="275026"/>
                  <a:pt x="502220" y="297941"/>
                  <a:pt x="403935" y="375418"/>
                </a:cubicBezTo>
                <a:cubicBezTo>
                  <a:pt x="305650" y="452895"/>
                  <a:pt x="253243" y="572989"/>
                  <a:pt x="266699" y="689905"/>
                </a:cubicBezTo>
                <a:lnTo>
                  <a:pt x="266698" y="689907"/>
                </a:lnTo>
                <a:cubicBezTo>
                  <a:pt x="231008" y="644631"/>
                  <a:pt x="212807" y="590781"/>
                  <a:pt x="210916" y="535701"/>
                </a:cubicBezTo>
                <a:close/>
                <a:moveTo>
                  <a:pt x="134938" y="517381"/>
                </a:moveTo>
                <a:cubicBezTo>
                  <a:pt x="134938" y="728600"/>
                  <a:pt x="306164" y="899826"/>
                  <a:pt x="517383" y="899826"/>
                </a:cubicBezTo>
                <a:cubicBezTo>
                  <a:pt x="728602" y="899826"/>
                  <a:pt x="899828" y="728600"/>
                  <a:pt x="899828" y="517381"/>
                </a:cubicBezTo>
                <a:cubicBezTo>
                  <a:pt x="899828" y="306162"/>
                  <a:pt x="728602" y="134936"/>
                  <a:pt x="517383" y="134936"/>
                </a:cubicBezTo>
                <a:cubicBezTo>
                  <a:pt x="306164" y="134936"/>
                  <a:pt x="134938" y="306162"/>
                  <a:pt x="134938" y="517381"/>
                </a:cubicBezTo>
                <a:close/>
                <a:moveTo>
                  <a:pt x="0" y="517382"/>
                </a:moveTo>
                <a:cubicBezTo>
                  <a:pt x="0" y="231640"/>
                  <a:pt x="231640" y="0"/>
                  <a:pt x="517382" y="0"/>
                </a:cubicBezTo>
                <a:cubicBezTo>
                  <a:pt x="803124" y="0"/>
                  <a:pt x="1034764" y="231640"/>
                  <a:pt x="1034764" y="517382"/>
                </a:cubicBezTo>
                <a:cubicBezTo>
                  <a:pt x="1034764" y="767406"/>
                  <a:pt x="857415" y="976008"/>
                  <a:pt x="621653" y="1024253"/>
                </a:cubicBezTo>
                <a:lnTo>
                  <a:pt x="620527" y="1024366"/>
                </a:lnTo>
                <a:lnTo>
                  <a:pt x="662992" y="1598797"/>
                </a:lnTo>
                <a:lnTo>
                  <a:pt x="371775" y="1598797"/>
                </a:lnTo>
                <a:lnTo>
                  <a:pt x="414241" y="1024367"/>
                </a:lnTo>
                <a:lnTo>
                  <a:pt x="413112" y="1024253"/>
                </a:lnTo>
                <a:cubicBezTo>
                  <a:pt x="177349" y="976008"/>
                  <a:pt x="0" y="767406"/>
                  <a:pt x="0" y="517382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12700" dist="12700" dir="2700000" algn="tl" rotWithShape="0">
              <a:schemeClr val="bg1">
                <a:lumMod val="50000"/>
                <a:alpha val="40000"/>
              </a:scheme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8" name="Group 7"/>
          <p:cNvGrpSpPr/>
          <p:nvPr userDrawn="1"/>
        </p:nvGrpSpPr>
        <p:grpSpPr>
          <a:xfrm>
            <a:off x="-2206544" y="-73804"/>
            <a:ext cx="1977374" cy="612144"/>
            <a:chOff x="-2096383" y="21447"/>
            <a:chExt cx="1483030" cy="612144"/>
          </a:xfrm>
        </p:grpSpPr>
        <p:sp>
          <p:nvSpPr>
            <p:cNvPr id="10" name="TextBox 9"/>
            <p:cNvSpPr txBox="1"/>
            <p:nvPr userDrawn="1"/>
          </p:nvSpPr>
          <p:spPr>
            <a:xfrm>
              <a:off x="-2096383" y="21447"/>
              <a:ext cx="25271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By:</a:t>
              </a:r>
            </a:p>
          </p:txBody>
        </p:sp>
        <p:sp>
          <p:nvSpPr>
            <p:cNvPr id="11" name="TextBox 10"/>
            <p:cNvSpPr txBox="1"/>
            <p:nvPr userDrawn="1"/>
          </p:nvSpPr>
          <p:spPr>
            <a:xfrm>
              <a:off x="-1002010" y="387370"/>
              <a:ext cx="30921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n-US" sz="1000" b="0" i="0" u="none" strike="noStrike" kern="1200" cap="none" spc="0" normalizeH="0" baseline="0" noProof="0" dirty="0">
                  <a:ln>
                    <a:noFill/>
                  </a:ln>
                  <a:solidFill>
                    <a:prstClr val="black"/>
                  </a:solidFill>
                  <a:effectLst/>
                  <a:uLnTx/>
                  <a:uFillTx/>
                  <a:latin typeface="Open Sans" panose="020B0606030504020204" pitchFamily="34" charset="0"/>
                  <a:ea typeface="Open Sans" panose="020B0606030504020204" pitchFamily="34" charset="0"/>
                  <a:cs typeface="Open Sans" panose="020B0606030504020204" pitchFamily="34" charset="0"/>
                </a:rPr>
                <a:t>.com</a:t>
              </a:r>
            </a:p>
          </p:txBody>
        </p:sp>
        <p:pic>
          <p:nvPicPr>
            <p:cNvPr id="12" name="Picture 11"/>
            <p:cNvPicPr>
              <a:picLocks noChangeAspect="1"/>
            </p:cNvPicPr>
            <p:nvPr userDrawn="1"/>
          </p:nvPicPr>
          <p:blipFill>
            <a:blip r:embed="rId3"/>
            <a:stretch>
              <a:fillRect/>
            </a:stretch>
          </p:blipFill>
          <p:spPr>
            <a:xfrm>
              <a:off x="-2018604" y="234547"/>
              <a:ext cx="1405251" cy="185944"/>
            </a:xfrm>
            <a:prstGeom prst="rect">
              <a:avLst/>
            </a:prstGeom>
          </p:spPr>
        </p:pic>
      </p:grpSp>
      <p:sp>
        <p:nvSpPr>
          <p:cNvPr id="13" name="Rectangle 12"/>
          <p:cNvSpPr/>
          <p:nvPr userDrawn="1"/>
        </p:nvSpPr>
        <p:spPr>
          <a:xfrm>
            <a:off x="-118532" y="6959601"/>
            <a:ext cx="1314784" cy="2616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555555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</a:rPr>
              <a:t>© </a:t>
            </a:r>
            <a:r>
              <a:rPr kumimoji="0" lang="en-US" sz="1100" b="0" i="0" u="none" strike="noStrike" kern="1200" cap="none" spc="0" normalizeH="0" baseline="0" noProof="0" dirty="0">
                <a:ln>
                  <a:noFill/>
                </a:ln>
                <a:solidFill>
                  <a:srgbClr val="A5CD28"/>
                </a:solidFill>
                <a:effectLst/>
                <a:uLnTx/>
                <a:uFillTx/>
                <a:latin typeface="Open Sans" panose="020B0606030504020204" pitchFamily="34" charset="0"/>
                <a:ea typeface="+mn-ea"/>
                <a:cs typeface="+mn-cs"/>
                <a:hlinkClick r:id="rId4" tooltip="PresentationGo!"/>
              </a:rPr>
              <a:t>presentationgo.com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23608775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lang="en-US" sz="3600" b="1" kern="1200">
          <a:solidFill>
            <a:schemeClr val="tx1"/>
          </a:solidFill>
          <a:latin typeface="Helvetica" panose="020B0500000000000000" pitchFamily="34" charset="0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j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gif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5.gif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gif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gif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13.xml"/><Relationship Id="rId5" Type="http://schemas.openxmlformats.org/officeDocument/2006/relationships/image" Target="../media/image27.gif"/><Relationship Id="rId4" Type="http://schemas.openxmlformats.org/officeDocument/2006/relationships/image" Target="../media/image2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gif"/><Relationship Id="rId2" Type="http://schemas.openxmlformats.org/officeDocument/2006/relationships/image" Target="../media/image30.gif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14.gif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20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2060423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573072" y="410251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9" name="object 9">
            <a:extLst>
              <a:ext uri="{FF2B5EF4-FFF2-40B4-BE49-F238E27FC236}">
                <a16:creationId xmlns="" xmlns:a16="http://schemas.microsoft.com/office/drawing/2014/main" id="{68F1F853-C18B-4CBC-AD87-9483E6657303}"/>
              </a:ext>
            </a:extLst>
          </p:cNvPr>
          <p:cNvSpPr>
            <a:spLocks/>
          </p:cNvSpPr>
          <p:nvPr/>
        </p:nvSpPr>
        <p:spPr bwMode="auto">
          <a:xfrm>
            <a:off x="9616895" y="413481"/>
            <a:ext cx="2058233" cy="962697"/>
          </a:xfrm>
          <a:custGeom>
            <a:avLst/>
            <a:gdLst>
              <a:gd name="T0" fmla="*/ 2404266 w 603885"/>
              <a:gd name="T1" fmla="*/ 0 h 603885"/>
              <a:gd name="T2" fmla="*/ 0 w 603885"/>
              <a:gd name="T3" fmla="*/ 0 h 603885"/>
              <a:gd name="T4" fmla="*/ 0 w 603885"/>
              <a:gd name="T5" fmla="*/ 5699134 h 603885"/>
              <a:gd name="T6" fmla="*/ 2404266 w 603885"/>
              <a:gd name="T7" fmla="*/ 5699134 h 603885"/>
              <a:gd name="T8" fmla="*/ 2404266 w 603885"/>
              <a:gd name="T9" fmla="*/ 0 h 603885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  <a:round/>
            <a:headEnd/>
            <a:tailEnd/>
          </a:ln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0" name="object 12">
            <a:extLst>
              <a:ext uri="{FF2B5EF4-FFF2-40B4-BE49-F238E27FC236}">
                <a16:creationId xmlns="" xmlns:a16="http://schemas.microsoft.com/office/drawing/2014/main" id="{75008494-61E4-463C-93FC-17CA4E6B573C}"/>
              </a:ext>
            </a:extLst>
          </p:cNvPr>
          <p:cNvSpPr txBox="1"/>
          <p:nvPr/>
        </p:nvSpPr>
        <p:spPr>
          <a:xfrm>
            <a:off x="9722908" y="523152"/>
            <a:ext cx="1846206" cy="732168"/>
          </a:xfrm>
          <a:prstGeom prst="rect">
            <a:avLst/>
          </a:prstGeom>
        </p:spPr>
        <p:txBody>
          <a:bodyPr wrap="square" lIns="0" tIns="32746" rIns="0" bIns="0">
            <a:spAutoFit/>
          </a:bodyPr>
          <a:lstStyle/>
          <a:p>
            <a:pPr algn="ctr" defTabSz="1189620">
              <a:spcBef>
                <a:spcPts val="259"/>
              </a:spcBef>
              <a:defRPr/>
            </a:pPr>
            <a:r>
              <a:rPr lang="en-US" sz="4543" b="1" spc="21" dirty="0">
                <a:solidFill>
                  <a:srgbClr val="FEFEFE"/>
                </a:solidFill>
                <a:latin typeface="Arial"/>
                <a:cs typeface="Arial"/>
              </a:rPr>
              <a:t>6</a:t>
            </a:r>
            <a:r>
              <a:rPr lang="ru-RU" sz="4543" b="1" spc="21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4000" b="1" spc="-10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4689" b="1" dirty="0">
              <a:solidFill>
                <a:srgbClr val="57565A"/>
              </a:solidFill>
              <a:latin typeface="Arial"/>
              <a:cs typeface="Arial"/>
            </a:endParaRPr>
          </a:p>
        </p:txBody>
      </p:sp>
      <p:sp>
        <p:nvSpPr>
          <p:cNvPr id="17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3" y="2147833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pic>
        <p:nvPicPr>
          <p:cNvPr id="12" name="Picture 3">
            <a:extLst>
              <a:ext uri="{FF2B5EF4-FFF2-40B4-BE49-F238E27FC236}">
                <a16:creationId xmlns="" xmlns:a16="http://schemas.microsoft.com/office/drawing/2014/main" id="{722B2BF1-2D3B-48C0-8AEE-EE5C76C8275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200" y="75849"/>
            <a:ext cx="1539329" cy="16267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object 5">
            <a:extLst>
              <a:ext uri="{FF2B5EF4-FFF2-40B4-BE49-F238E27FC236}">
                <a16:creationId xmlns="" xmlns:a16="http://schemas.microsoft.com/office/drawing/2014/main" id="{4E418E96-8D0E-4CF2-BB71-0FCCC8070997}"/>
              </a:ext>
            </a:extLst>
          </p:cNvPr>
          <p:cNvSpPr/>
          <p:nvPr/>
        </p:nvSpPr>
        <p:spPr>
          <a:xfrm>
            <a:off x="169292" y="4295666"/>
            <a:ext cx="599813" cy="1866629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chemeClr val="bg1">
              <a:lumMod val="75000"/>
            </a:schemeClr>
          </a:solidFill>
        </p:spPr>
        <p:txBody>
          <a:bodyPr lIns="0" tIns="0" rIns="0" bIns="0"/>
          <a:lstStyle/>
          <a:p>
            <a:pPr>
              <a:defRPr/>
            </a:pPr>
            <a:endParaRPr sz="2396"/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3" name="AutoShape 2" descr="Elektr toki haqidagi dastlabki ma'lumotlar - 12 Апреля 2017 -  yorituvchi.ucoz.net - Yorituvchilikka oid ilk sayt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6" name="Picture 4" descr="C:\Users\User\Desktop\Online dars\8.3.5\source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4927" y="3081147"/>
            <a:ext cx="3499082" cy="34990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D:\Online dars\8.2.5\5e9fbcbd5c5e67053735320aec47e8aa.gif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842" y="2246864"/>
            <a:ext cx="4680000" cy="42352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568798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1111325" y="1414596"/>
            <a:ext cx="8938164" cy="716836"/>
            <a:chOff x="1536" y="1899"/>
            <a:chExt cx="2736" cy="346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899"/>
              <a:ext cx="2736" cy="346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574" y="1916"/>
              <a:ext cx="2652" cy="8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Zanjirdagi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asboblarining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ulanish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sxemasi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7173" name="Picture 5" descr="Pin on Cubs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820"/>
          <a:stretch/>
        </p:blipFill>
        <p:spPr bwMode="auto">
          <a:xfrm>
            <a:off x="6149128" y="2180302"/>
            <a:ext cx="4935514" cy="4143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9421" y="2803506"/>
            <a:ext cx="5299707" cy="35200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0482596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Xulosalar</a:t>
            </a:r>
            <a:endParaRPr lang="ru-RU" sz="6448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663902" y="1258319"/>
            <a:ext cx="10258323" cy="1100960"/>
            <a:chOff x="1658" y="2288"/>
            <a:chExt cx="2736" cy="525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658" y="2288"/>
              <a:ext cx="2736" cy="525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706" y="2299"/>
              <a:ext cx="2640" cy="514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Shunday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qilib zanjirda elektr toki mavjud bo‘lishi uchun ikkita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shart</a:t>
              </a:r>
              <a:r>
                <a:rPr lang="en-US" sz="3200" dirty="0">
                  <a:latin typeface="Arial" pitchFamily="34" charset="0"/>
                  <a:cs typeface="Arial" pitchFamily="34" charset="0"/>
                </a:rPr>
                <a:t>: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grpSp>
        <p:nvGrpSpPr>
          <p:cNvPr id="9" name="Group 3"/>
          <p:cNvGrpSpPr>
            <a:grpSpLocks/>
          </p:cNvGrpSpPr>
          <p:nvPr/>
        </p:nvGrpSpPr>
        <p:grpSpPr bwMode="auto">
          <a:xfrm>
            <a:off x="920810" y="3009708"/>
            <a:ext cx="5779858" cy="1076328"/>
            <a:chOff x="1296" y="1344"/>
            <a:chExt cx="3339" cy="678"/>
          </a:xfrm>
        </p:grpSpPr>
        <p:sp>
          <p:nvSpPr>
            <p:cNvPr id="11" name="AutoShape 5"/>
            <p:cNvSpPr>
              <a:spLocks noChangeArrowheads="1"/>
            </p:cNvSpPr>
            <p:nvPr/>
          </p:nvSpPr>
          <p:spPr bwMode="gray">
            <a:xfrm>
              <a:off x="1536" y="1383"/>
              <a:ext cx="3099" cy="37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2" name="AutoShape 4"/>
            <p:cNvSpPr>
              <a:spLocks noChangeArrowheads="1"/>
            </p:cNvSpPr>
            <p:nvPr/>
          </p:nvSpPr>
          <p:spPr bwMode="gray">
            <a:xfrm>
              <a:off x="1296" y="134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21B3E1">
                    <a:gamma/>
                    <a:shade val="46275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6"/>
            <p:cNvSpPr txBox="1">
              <a:spLocks noChangeArrowheads="1"/>
            </p:cNvSpPr>
            <p:nvPr/>
          </p:nvSpPr>
          <p:spPr bwMode="gray">
            <a:xfrm>
              <a:off x="1626" y="1382"/>
              <a:ext cx="2910" cy="64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 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manbai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bo‘lishi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kerak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7"/>
            <p:cNvSpPr txBox="1">
              <a:spLocks noChangeArrowheads="1"/>
            </p:cNvSpPr>
            <p:nvPr/>
          </p:nvSpPr>
          <p:spPr bwMode="gray">
            <a:xfrm>
              <a:off x="1393" y="1406"/>
              <a:ext cx="274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>
                  <a:latin typeface="Arial" pitchFamily="34" charset="0"/>
                  <a:cs typeface="Arial" pitchFamily="34" charset="0"/>
                </a:rPr>
                <a:t>1</a:t>
              </a:r>
            </a:p>
          </p:txBody>
        </p:sp>
      </p:grpSp>
      <p:grpSp>
        <p:nvGrpSpPr>
          <p:cNvPr id="15" name="Group 31"/>
          <p:cNvGrpSpPr>
            <a:grpSpLocks/>
          </p:cNvGrpSpPr>
          <p:nvPr/>
        </p:nvGrpSpPr>
        <p:grpSpPr bwMode="auto">
          <a:xfrm>
            <a:off x="929390" y="4283626"/>
            <a:ext cx="5697542" cy="728663"/>
            <a:chOff x="1296" y="1824"/>
            <a:chExt cx="3589" cy="459"/>
          </a:xfrm>
        </p:grpSpPr>
        <p:sp>
          <p:nvSpPr>
            <p:cNvPr id="16" name="AutoShape 10"/>
            <p:cNvSpPr>
              <a:spLocks noChangeArrowheads="1"/>
            </p:cNvSpPr>
            <p:nvPr/>
          </p:nvSpPr>
          <p:spPr bwMode="gray">
            <a:xfrm>
              <a:off x="1536" y="1845"/>
              <a:ext cx="3349" cy="392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7" name="AutoShape 11"/>
            <p:cNvSpPr>
              <a:spLocks noChangeArrowheads="1"/>
            </p:cNvSpPr>
            <p:nvPr/>
          </p:nvSpPr>
          <p:spPr bwMode="gray">
            <a:xfrm>
              <a:off x="1296" y="1824"/>
              <a:ext cx="432" cy="432"/>
            </a:xfrm>
            <a:prstGeom prst="diamond">
              <a:avLst/>
            </a:prstGeom>
            <a:gradFill rotWithShape="1">
              <a:gsLst>
                <a:gs pos="0">
                  <a:srgbClr val="99CC00">
                    <a:gamma/>
                    <a:shade val="46275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25400" algn="ctr">
              <a:solidFill>
                <a:schemeClr val="tx1"/>
              </a:solidFill>
              <a:miter lim="800000"/>
              <a:headEnd/>
              <a:tailEnd/>
            </a:ln>
            <a:effectLst>
              <a:outerShdw dist="63500" dir="221219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8" name="Text Box 12"/>
            <p:cNvSpPr txBox="1">
              <a:spLocks noChangeArrowheads="1"/>
            </p:cNvSpPr>
            <p:nvPr/>
          </p:nvSpPr>
          <p:spPr bwMode="gray">
            <a:xfrm>
              <a:off x="1728" y="1867"/>
              <a:ext cx="3157" cy="33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Zanjir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berk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bo‘lishi</a:t>
              </a:r>
              <a:r>
                <a:rPr lang="en-US" sz="28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2800" dirty="0" err="1" smtClean="0">
                  <a:latin typeface="Arial" pitchFamily="34" charset="0"/>
                  <a:cs typeface="Arial" pitchFamily="34" charset="0"/>
                </a:rPr>
                <a:t>kerak</a:t>
              </a:r>
              <a:r>
                <a:rPr lang="uz-Latn-UZ" sz="2800" dirty="0" smtClean="0">
                  <a:latin typeface="Arial" pitchFamily="34" charset="0"/>
                  <a:cs typeface="Arial" pitchFamily="34" charset="0"/>
                </a:rPr>
                <a:t>. </a:t>
              </a:r>
              <a:endParaRPr lang="ru-RU" sz="2800" dirty="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9" name="Text Box 13"/>
            <p:cNvSpPr txBox="1">
              <a:spLocks noChangeArrowheads="1"/>
            </p:cNvSpPr>
            <p:nvPr/>
          </p:nvSpPr>
          <p:spPr bwMode="gray">
            <a:xfrm>
              <a:off x="1393" y="1886"/>
              <a:ext cx="274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r>
                <a:rPr lang="en-US" sz="3500" dirty="0">
                  <a:latin typeface="Arial" pitchFamily="34" charset="0"/>
                  <a:cs typeface="Arial" pitchFamily="34" charset="0"/>
                </a:rPr>
                <a:t>2</a:t>
              </a:r>
            </a:p>
          </p:txBody>
        </p:sp>
      </p:grpSp>
      <p:pic>
        <p:nvPicPr>
          <p:cNvPr id="1027" name="Picture 3" descr="D:\Online dars\8.3.8\QWjc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4211" y="2882966"/>
            <a:ext cx="3589466" cy="24559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142301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8" dur="500"/>
                                        <p:tgtEl>
                                          <p:spTgt spid="10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Tok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kuchi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3"/>
          <p:cNvGrpSpPr>
            <a:grpSpLocks/>
          </p:cNvGrpSpPr>
          <p:nvPr/>
        </p:nvGrpSpPr>
        <p:grpSpPr bwMode="auto">
          <a:xfrm>
            <a:off x="313394" y="1129289"/>
            <a:ext cx="11101858" cy="1662490"/>
            <a:chOff x="1536" y="2907"/>
            <a:chExt cx="2736" cy="330"/>
          </a:xfrm>
        </p:grpSpPr>
        <p:sp>
          <p:nvSpPr>
            <p:cNvPr id="8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330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mc:AlternateContent xmlns:mc="http://schemas.openxmlformats.org/markup-compatibility/2006" xmlns:a14="http://schemas.microsoft.com/office/drawing/2010/main">
          <mc:Choice Requires="a14">
            <p:sp>
              <p:nvSpPr>
                <p:cNvPr id="10" name="Text Box 22"/>
                <p:cNvSpPr txBox="1">
                  <a:spLocks noChangeArrowheads="1"/>
                </p:cNvSpPr>
                <p:nvPr/>
              </p:nvSpPr>
              <p:spPr bwMode="gray">
                <a:xfrm>
                  <a:off x="1584" y="2921"/>
                  <a:ext cx="2618" cy="312"/>
                </a:xfrm>
                <a:prstGeom prst="rect">
                  <a:avLst/>
                </a:prstGeom>
                <a:noFill/>
                <a:ln>
                  <a:noFill/>
                </a:ln>
                <a:effectLst/>
                <a:extLst>
                  <a:ext uri="{909E8E84-426E-40DD-AFC4-6F175D3DCCD1}">
                    <a14:hiddenFill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 wrap="square">
                  <a:spAutoFit/>
                </a:bodyPr>
                <a:lstStyle/>
                <a:p>
                  <a:pPr algn="just"/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   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Zanjirdagi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tok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kuchining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o‘lchov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birligi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sifatida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14:m>
                    <m:oMath xmlns:m="http://schemas.openxmlformats.org/officeDocument/2006/math">
                      <m:r>
                        <a:rPr lang="en-US" sz="3200" b="0" i="1" smtClean="0">
                          <a:latin typeface="Cambria Math"/>
                          <a:cs typeface="Arial" pitchFamily="34" charset="0"/>
                        </a:rPr>
                        <m:t>1 </m:t>
                      </m:r>
                      <m:r>
                        <a:rPr lang="en-US" sz="3200" b="0" i="1" smtClean="0">
                          <a:latin typeface="Cambria Math"/>
                          <a:cs typeface="Arial" pitchFamily="34" charset="0"/>
                        </a:rPr>
                        <m:t>𝐴</m:t>
                      </m:r>
                    </m:oMath>
                  </a14:m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(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Amper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)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qabul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qilingan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.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O‘lchaydigan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asbob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 “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Ampermetr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” deb </a:t>
                  </a:r>
                  <a:r>
                    <a:rPr lang="en-US" sz="3200" dirty="0" err="1" smtClean="0">
                      <a:latin typeface="Arial" pitchFamily="34" charset="0"/>
                      <a:cs typeface="Arial" pitchFamily="34" charset="0"/>
                    </a:rPr>
                    <a:t>ataladi</a:t>
                  </a:r>
                  <a:r>
                    <a:rPr lang="en-US" sz="3200" dirty="0" smtClean="0">
                      <a:latin typeface="Arial" pitchFamily="34" charset="0"/>
                      <a:cs typeface="Arial" pitchFamily="34" charset="0"/>
                    </a:rPr>
                    <a:t>.</a:t>
                  </a:r>
                  <a:endParaRPr lang="ru-RU" sz="3200" dirty="0">
                    <a:latin typeface="Arial" pitchFamily="34" charset="0"/>
                    <a:cs typeface="Arial" pitchFamily="34" charset="0"/>
                  </a:endParaRPr>
                </a:p>
              </p:txBody>
            </p:sp>
          </mc:Choice>
          <mc:Fallback xmlns="">
            <p:sp>
              <p:nvSpPr>
                <p:cNvPr id="10" name="Text Box 22"/>
                <p:cNvSpPr txBox="1">
                  <a:spLocks noRot="1" noChangeAspect="1" noMove="1" noResize="1" noEditPoints="1" noAdjustHandles="1" noChangeArrowheads="1" noChangeShapeType="1" noTextEdit="1"/>
                </p:cNvSpPr>
                <p:nvPr/>
              </p:nvSpPr>
              <p:spPr bwMode="gray">
                <a:xfrm>
                  <a:off x="1584" y="2921"/>
                  <a:ext cx="2618" cy="312"/>
                </a:xfrm>
                <a:prstGeom prst="rect">
                  <a:avLst/>
                </a:prstGeom>
                <a:blipFill rotWithShape="1">
                  <a:blip r:embed="rId2"/>
                  <a:stretch>
                    <a:fillRect l="-1434" t="-5039" r="-1492" b="-11628"/>
                  </a:stretch>
                </a:blipFill>
                <a:ln>
                  <a:noFill/>
                </a:ln>
                <a:effectLst/>
                <a:extLst>
                  <a:ext uri="{909E8E84-426E-40DD-AFC4-6F175D3DCCD1}">
                    <a14:hiddenFill xmlns:a14="http://schemas.microsoft.com/office/drawing/2010/main">
                      <a:solidFill>
                        <a:schemeClr val="accent1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 algn="ctr">
                      <a:solidFill>
                        <a:schemeClr val="tx1"/>
                      </a:solidFill>
                      <a:miter lim="800000"/>
                      <a:headEnd/>
                      <a:tailEnd/>
                    </a14:hiddenLine>
                  </a:ext>
                  <a:ext uri="{AF507438-7753-43E0-B8FC-AC1667EBCBE1}">
                    <a14:hiddenEffects xmlns:a14="http://schemas.microsoft.com/office/drawing/2010/main">
                      <a:effectLst>
                        <a:outerShdw dist="35921" dir="2700000" algn="ctr" rotWithShape="0">
                          <a:schemeClr val="bg2"/>
                        </a:outerShdw>
                      </a:effectLst>
                    </a14:hiddenEffects>
                  </a:ext>
                </a:extLst>
              </p:spPr>
              <p:txBody>
                <a:bodyPr/>
                <a:lstStyle/>
                <a:p>
                  <a:r>
                    <a:rPr lang="ru-RU">
                      <a:noFill/>
                    </a:rPr>
                    <a:t> </a:t>
                  </a:r>
                </a:p>
              </p:txBody>
            </p:sp>
          </mc:Fallback>
        </mc:AlternateContent>
      </p:grpSp>
      <p:sp>
        <p:nvSpPr>
          <p:cNvPr id="4" name="AutoShape 2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" name="AutoShape 4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" name="AutoShape 7" descr="Mavzu: Jismlarning elektrlanishi Elektrning turi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2051" name="Picture 3" descr="D:\Online dars\8.2.5\unnamed (6)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865" y="2919412"/>
            <a:ext cx="3781425" cy="34194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83163" y="3208081"/>
            <a:ext cx="3448050" cy="21526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4" name="Picture 6" descr="Амперметр лабораторный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06103" y="3294035"/>
            <a:ext cx="2916439" cy="267022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58256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400">
        <p14:doors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Iste’molchilarni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286152" y="1233725"/>
            <a:ext cx="11100007" cy="1144916"/>
            <a:chOff x="1536" y="2379"/>
            <a:chExt cx="2736" cy="357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35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584" y="2390"/>
              <a:ext cx="2640" cy="17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Odatda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zanjiriga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bir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nechta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iste’molchilar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ulanishi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Ular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parallel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yoki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ketma-ket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latin typeface="Arial" pitchFamily="34" charset="0"/>
                  <a:cs typeface="Arial" pitchFamily="34" charset="0"/>
                </a:rPr>
                <a:t>ulanadi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4" name="Picture 2" descr="D:\Online dars\8.2.5\3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0737" y="2950710"/>
            <a:ext cx="5250539" cy="31598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Online dars\8.2.5\Series-Circuit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0432" y="2805567"/>
            <a:ext cx="3955318" cy="33049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8544335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Parallel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100" name="Picture 4" descr="D:\Online dars\8.2.6\paralel-circuit.gif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0065" y="2312305"/>
            <a:ext cx="7301650" cy="2734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1" name="Picture 5" descr="D:\Online dars\8.2.6\Bu7i.gif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5" y="1572077"/>
            <a:ext cx="3932627" cy="446586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81999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100">
        <p14:switch dir="r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0"/>
            <a:ext cx="12192000" cy="855406"/>
          </a:xfrm>
          <a:prstGeom prst="rect">
            <a:avLst/>
          </a:prstGeom>
          <a:solidFill>
            <a:srgbClr val="0070C0"/>
          </a:solidFill>
          <a:ln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Mustaqil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bajarish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uchun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topshiriqlar</a:t>
            </a:r>
            <a:r>
              <a:rPr lang="en-US" sz="4800" b="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  <a:endParaRPr lang="ru-RU" sz="48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6861C33E-62E9-428D-8457-B5629F020F12}"/>
              </a:ext>
            </a:extLst>
          </p:cNvPr>
          <p:cNvSpPr txBox="1"/>
          <p:nvPr/>
        </p:nvSpPr>
        <p:spPr>
          <a:xfrm>
            <a:off x="389594" y="1107553"/>
            <a:ext cx="10191319" cy="563231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857250" indent="-857250" algn="just">
              <a:buAutoNum type="romanUcPeriod"/>
            </a:pPr>
            <a:r>
              <a:rPr lang="uz-Latn-UZ" sz="3600" dirty="0" smtClean="0">
                <a:latin typeface="Arial" pitchFamily="34" charset="0"/>
                <a:cs typeface="Arial" pitchFamily="34" charset="0"/>
              </a:rPr>
              <a:t>Kalkulyator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, cho‘ntak fonari,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o‘yinchoq</a:t>
            </a:r>
            <a:r>
              <a:rPr lang="en-US" sz="3600" dirty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to‘pponcha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, boshqariluvchi mashina va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shu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kabilarning 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batareyalarini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ko‘ring 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va necha volt kuchlanish berishini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daftaringizga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yozing.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marL="857250" indent="-857250" algn="just">
              <a:buAutoNum type="romanUcPeriod"/>
            </a:pPr>
            <a:r>
              <a:rPr lang="uz-Latn-UZ" sz="3600" dirty="0" smtClean="0">
                <a:latin typeface="Arial" pitchFamily="34" charset="0"/>
                <a:cs typeface="Arial" pitchFamily="34" charset="0"/>
              </a:rPr>
              <a:t>Batareya 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va ikkita lampochkani o‘tkazgichlar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orqali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avval 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ketma-ket so‘ngra parallel ulang.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Har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ikkala holda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lampochkalarning </a:t>
            </a:r>
            <a:r>
              <a:rPr lang="uz-Latn-UZ" sz="3600" dirty="0">
                <a:latin typeface="Arial" pitchFamily="34" charset="0"/>
                <a:cs typeface="Arial" pitchFamily="34" charset="0"/>
              </a:rPr>
              <a:t>yonishiga e’tibor bering. Sababini tushuntirishga harakat </a:t>
            </a:r>
            <a:r>
              <a:rPr lang="uz-Latn-UZ" sz="3600" dirty="0" smtClean="0">
                <a:latin typeface="Arial" pitchFamily="34" charset="0"/>
                <a:cs typeface="Arial" pitchFamily="34" charset="0"/>
              </a:rPr>
              <a:t>qiling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966099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7" name="Group 32"/>
          <p:cNvGrpSpPr>
            <a:grpSpLocks/>
          </p:cNvGrpSpPr>
          <p:nvPr/>
        </p:nvGrpSpPr>
        <p:grpSpPr bwMode="auto">
          <a:xfrm>
            <a:off x="286153" y="1233726"/>
            <a:ext cx="9278762" cy="1635594"/>
            <a:chOff x="1536" y="2379"/>
            <a:chExt cx="2736" cy="357"/>
          </a:xfrm>
        </p:grpSpPr>
        <p:sp>
          <p:nvSpPr>
            <p:cNvPr id="8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35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0" name="Text Box 17"/>
            <p:cNvSpPr txBox="1">
              <a:spLocks noChangeArrowheads="1"/>
            </p:cNvSpPr>
            <p:nvPr/>
          </p:nvSpPr>
          <p:spPr bwMode="gray">
            <a:xfrm>
              <a:off x="1584" y="2390"/>
              <a:ext cx="2640" cy="23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Savol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: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Katta </a:t>
              </a:r>
              <a:r>
                <a:rPr lang="uz-Latn-UZ" sz="3200" b="1" dirty="0">
                  <a:latin typeface="Arial" pitchFamily="34" charset="0"/>
                  <a:cs typeface="Arial" pitchFamily="34" charset="0"/>
                </a:rPr>
                <a:t>quvvatga ega bo‘lgan elektr tokini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ishlab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chiqaradigan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qurilmaga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b="1" dirty="0" smtClean="0"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2290" name="Picture 2" descr="Generator - Elektr jihozlari - OLX.u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13228" y="3264855"/>
            <a:ext cx="3852030" cy="34010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050521" y="3646155"/>
            <a:ext cx="5602965" cy="1319213"/>
            <a:chOff x="1472" y="1665"/>
            <a:chExt cx="5687" cy="831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36" y="1665"/>
              <a:ext cx="5623" cy="831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3" name="Text Box 12"/>
            <p:cNvSpPr txBox="1">
              <a:spLocks noChangeArrowheads="1"/>
            </p:cNvSpPr>
            <p:nvPr/>
          </p:nvSpPr>
          <p:spPr bwMode="gray">
            <a:xfrm>
              <a:off x="1728" y="1700"/>
              <a:ext cx="5267" cy="73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Javob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: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tokining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generatori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en-US" sz="3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14" name="Text Box 13"/>
            <p:cNvSpPr txBox="1">
              <a:spLocks noChangeArrowheads="1"/>
            </p:cNvSpPr>
            <p:nvPr/>
          </p:nvSpPr>
          <p:spPr bwMode="gray">
            <a:xfrm>
              <a:off x="1472" y="1886"/>
              <a:ext cx="116" cy="39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92457" dir="9843276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>
              <a:spAutoFit/>
            </a:bodyPr>
            <a:lstStyle/>
            <a:p>
              <a:pPr algn="just"/>
              <a:endParaRPr lang="en-US" sz="3500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737104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300">
        <p14:pan dir="u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Mustahkamlash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Kućna filtracija vode: Otklanjanje mitova - Korisni savjeti - 2021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8" name="Group 3"/>
          <p:cNvGrpSpPr>
            <a:grpSpLocks/>
          </p:cNvGrpSpPr>
          <p:nvPr/>
        </p:nvGrpSpPr>
        <p:grpSpPr bwMode="auto">
          <a:xfrm>
            <a:off x="307975" y="1282702"/>
            <a:ext cx="8051738" cy="1601053"/>
            <a:chOff x="1559" y="1419"/>
            <a:chExt cx="2736" cy="343"/>
          </a:xfrm>
        </p:grpSpPr>
        <p:sp>
          <p:nvSpPr>
            <p:cNvPr id="10" name="AutoShape 5"/>
            <p:cNvSpPr>
              <a:spLocks noChangeArrowheads="1"/>
            </p:cNvSpPr>
            <p:nvPr/>
          </p:nvSpPr>
          <p:spPr bwMode="gray">
            <a:xfrm>
              <a:off x="1559" y="1419"/>
              <a:ext cx="2736" cy="34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6"/>
            <p:cNvSpPr txBox="1">
              <a:spLocks noChangeArrowheads="1"/>
            </p:cNvSpPr>
            <p:nvPr/>
          </p:nvSpPr>
          <p:spPr bwMode="gray">
            <a:xfrm>
              <a:off x="1638" y="1428"/>
              <a:ext cx="2566" cy="12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Savol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: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Elektr </a:t>
              </a:r>
              <a:r>
                <a:rPr lang="uz-Latn-UZ" sz="3000" dirty="0">
                  <a:latin typeface="Arial" pitchFamily="34" charset="0"/>
                  <a:cs typeface="Arial" pitchFamily="34" charset="0"/>
                </a:rPr>
                <a:t>kuchlanishi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o‘lchana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digan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000" dirty="0" smtClean="0">
                  <a:latin typeface="Arial" pitchFamily="34" charset="0"/>
                  <a:cs typeface="Arial" pitchFamily="34" charset="0"/>
                </a:rPr>
                <a:t>maxsus asbob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deb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nomlanadi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kuchlanish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birligi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000" dirty="0" err="1" smtClean="0">
                  <a:latin typeface="Arial" pitchFamily="34" charset="0"/>
                  <a:cs typeface="Arial" pitchFamily="34" charset="0"/>
                </a:rPr>
                <a:t>nima</a:t>
              </a:r>
              <a:r>
                <a:rPr lang="en-US" sz="3000" dirty="0" smtClean="0">
                  <a:latin typeface="Arial" pitchFamily="34" charset="0"/>
                  <a:cs typeface="Arial" pitchFamily="34" charset="0"/>
                </a:rPr>
                <a:t>?</a:t>
              </a:r>
              <a:endParaRPr lang="ru-RU" sz="30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11266" name="Picture 2" descr="Panel moving coil voltmeter MU-45-DC1V | GM electronic COM"/>
          <p:cNvPicPr>
            <a:picLocks noChangeAspect="1" noChangeArrowheads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423" t="9543" r="18884" b="10618"/>
          <a:stretch/>
        </p:blipFill>
        <p:spPr bwMode="auto">
          <a:xfrm>
            <a:off x="575643" y="3364443"/>
            <a:ext cx="2793765" cy="271159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Цифровой ЖК Вольтметр Амперметр Омметр МультиметрE8318 купить по выгодной  цене с доставкой по Москве и всей России | Интернет-магазин OZON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242" b="8455"/>
          <a:stretch/>
        </p:blipFill>
        <p:spPr bwMode="auto">
          <a:xfrm>
            <a:off x="3748633" y="3364443"/>
            <a:ext cx="3488133" cy="29057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9" name="Group 32"/>
          <p:cNvGrpSpPr>
            <a:grpSpLocks/>
          </p:cNvGrpSpPr>
          <p:nvPr/>
        </p:nvGrpSpPr>
        <p:grpSpPr bwMode="auto">
          <a:xfrm>
            <a:off x="6096000" y="3077910"/>
            <a:ext cx="5911447" cy="1660060"/>
            <a:chOff x="1536" y="2379"/>
            <a:chExt cx="2736" cy="378"/>
          </a:xfrm>
        </p:grpSpPr>
        <p:sp>
          <p:nvSpPr>
            <p:cNvPr id="11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35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3" name="Text Box 17"/>
            <p:cNvSpPr txBox="1">
              <a:spLocks noChangeArrowheads="1"/>
            </p:cNvSpPr>
            <p:nvPr/>
          </p:nvSpPr>
          <p:spPr bwMode="gray">
            <a:xfrm>
              <a:off x="1584" y="2400"/>
              <a:ext cx="2640" cy="35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Javob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: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Voltmetr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bo‘lib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,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kuchlanish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birligi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b="1" dirty="0" smtClean="0">
                  <a:latin typeface="Arial" pitchFamily="34" charset="0"/>
                  <a:cs typeface="Arial" pitchFamily="34" charset="0"/>
                </a:rPr>
                <a:t>volt </a:t>
              </a:r>
              <a:r>
                <a:rPr lang="en-US" sz="3200" b="1" dirty="0" err="1" smtClean="0">
                  <a:latin typeface="Arial" pitchFamily="34" charset="0"/>
                  <a:cs typeface="Arial" pitchFamily="34" charset="0"/>
                </a:rPr>
                <a:t>deyiladi</a:t>
              </a:r>
              <a:r>
                <a:rPr lang="en-US" sz="3200" b="1" dirty="0"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dirty="0">
                <a:latin typeface="Arial" pitchFamily="34" charset="0"/>
                <a:cs typeface="Arial" pitchFamily="34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2653597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14:prism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112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12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object 2"/>
          <p:cNvSpPr>
            <a:spLocks/>
          </p:cNvSpPr>
          <p:nvPr/>
        </p:nvSpPr>
        <p:spPr bwMode="auto">
          <a:xfrm>
            <a:off x="0" y="0"/>
            <a:ext cx="12191999" cy="1651819"/>
          </a:xfrm>
          <a:custGeom>
            <a:avLst/>
            <a:gdLst>
              <a:gd name="T0" fmla="*/ 22945975 w 5760085"/>
              <a:gd name="T1" fmla="*/ 0 h 1021080"/>
              <a:gd name="T2" fmla="*/ 0 w 5760085"/>
              <a:gd name="T3" fmla="*/ 0 h 1021080"/>
              <a:gd name="T4" fmla="*/ 0 w 5760085"/>
              <a:gd name="T5" fmla="*/ 9630003 h 1021080"/>
              <a:gd name="T6" fmla="*/ 22945975 w 5760085"/>
              <a:gd name="T7" fmla="*/ 9630003 h 1021080"/>
              <a:gd name="T8" fmla="*/ 22945975 w 5760085"/>
              <a:gd name="T9" fmla="*/ 0 h 102108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0" t="0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lIns="0" tIns="0" rIns="0" bIns="0"/>
          <a:lstStyle/>
          <a:p>
            <a:endParaRPr lang="ru-RU" sz="7869" dirty="0"/>
          </a:p>
        </p:txBody>
      </p:sp>
      <p:sp>
        <p:nvSpPr>
          <p:cNvPr id="26" name="object 2"/>
          <p:cNvSpPr txBox="1">
            <a:spLocks/>
          </p:cNvSpPr>
          <p:nvPr/>
        </p:nvSpPr>
        <p:spPr>
          <a:xfrm>
            <a:off x="2767833" y="160338"/>
            <a:ext cx="6656332" cy="1138459"/>
          </a:xfrm>
          <a:prstGeom prst="rect">
            <a:avLst/>
          </a:prstGeom>
        </p:spPr>
        <p:txBody>
          <a:bodyPr wrap="square" lIns="0" tIns="30169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235" algn="ctr" defTabSz="1888868">
              <a:spcBef>
                <a:spcPts val="235"/>
              </a:spcBef>
              <a:defRPr/>
            </a:pPr>
            <a:r>
              <a:rPr lang="en-US" sz="7200" kern="0" spc="10" dirty="0">
                <a:solidFill>
                  <a:sysClr val="window" lastClr="FFFFFF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F I Z I K A</a:t>
            </a:r>
          </a:p>
        </p:txBody>
      </p:sp>
      <p:sp>
        <p:nvSpPr>
          <p:cNvPr id="18445" name="object 4"/>
          <p:cNvSpPr txBox="1">
            <a:spLocks noChangeArrowheads="1"/>
          </p:cNvSpPr>
          <p:nvPr/>
        </p:nvSpPr>
        <p:spPr bwMode="auto">
          <a:xfrm>
            <a:off x="1644468" y="1812157"/>
            <a:ext cx="8484043" cy="206042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0" tIns="28816" rIns="0" bIns="0">
            <a:spAutoFit/>
          </a:bodyPr>
          <a:lstStyle>
            <a:lvl1pPr marL="31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 defTabSz="1022350" eaLnBrk="0" hangingPunct="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defTabSz="102235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ctr" eaLnBrk="1" hangingPunct="1">
              <a:spcBef>
                <a:spcPts val="233"/>
              </a:spcBef>
            </a:pPr>
            <a:r>
              <a:rPr lang="en-US" sz="4400" b="1" dirty="0" smtClean="0">
                <a:solidFill>
                  <a:srgbClr val="002060"/>
                </a:solidFill>
                <a:cs typeface="Arial" pitchFamily="34" charset="0"/>
              </a:rPr>
              <a:t>MAVZU: TURMUSHDA ELEKTR TOKINING AHAMIYATI. ODDIY ELEKTR ZANJIRI</a:t>
            </a:r>
            <a:endParaRPr lang="en-US" sz="4400" b="1" dirty="0">
              <a:solidFill>
                <a:srgbClr val="002060"/>
              </a:solidFill>
              <a:cs typeface="Arial" pitchFamily="34" charset="0"/>
            </a:endParaRPr>
          </a:p>
        </p:txBody>
      </p:sp>
      <p:sp>
        <p:nvSpPr>
          <p:cNvPr id="2" name="AutoShape 2" descr="Электронный микроскоп Атом, Электрон с, электрон, микроскоп, область png |  PNGWi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13" name="Picture 5" descr="Наклейка Atom PNG - AVATAN PLUS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39147" y="4032918"/>
            <a:ext cx="2713704" cy="25930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2786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600">
        <p14:prism isInverted="1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Xonadon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asboblari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sp>
        <p:nvSpPr>
          <p:cNvPr id="3" name="AutoShape 2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4" name="AutoShape 4" descr="Issiqlik harakati amalga oshirilmoqda. Issiqlik harakati. Braun harakati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grpSp>
        <p:nvGrpSpPr>
          <p:cNvPr id="19" name="Group 3"/>
          <p:cNvGrpSpPr>
            <a:grpSpLocks/>
          </p:cNvGrpSpPr>
          <p:nvPr/>
        </p:nvGrpSpPr>
        <p:grpSpPr bwMode="auto">
          <a:xfrm>
            <a:off x="460375" y="1122343"/>
            <a:ext cx="11308838" cy="1223963"/>
            <a:chOff x="1575" y="1339"/>
            <a:chExt cx="5623" cy="807"/>
          </a:xfrm>
        </p:grpSpPr>
        <p:sp>
          <p:nvSpPr>
            <p:cNvPr id="20" name="AutoShape 5"/>
            <p:cNvSpPr>
              <a:spLocks noChangeArrowheads="1"/>
            </p:cNvSpPr>
            <p:nvPr/>
          </p:nvSpPr>
          <p:spPr bwMode="gray">
            <a:xfrm>
              <a:off x="1575" y="1339"/>
              <a:ext cx="5623" cy="807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21B3E1">
                    <a:gamma/>
                    <a:tint val="21176"/>
                    <a:invGamma/>
                  </a:srgbClr>
                </a:gs>
                <a:gs pos="100000">
                  <a:srgbClr val="21B3E1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pPr algn="just"/>
              <a:endParaRPr lang="en-US" sz="3500">
                <a:latin typeface="Arial" pitchFamily="34" charset="0"/>
                <a:cs typeface="Arial" pitchFamily="34" charset="0"/>
              </a:endParaRPr>
            </a:p>
          </p:txBody>
        </p:sp>
        <p:sp>
          <p:nvSpPr>
            <p:cNvPr id="22" name="Text Box 6"/>
            <p:cNvSpPr txBox="1">
              <a:spLocks noChangeArrowheads="1"/>
            </p:cNvSpPr>
            <p:nvPr/>
          </p:nvSpPr>
          <p:spPr bwMode="gray">
            <a:xfrm>
              <a:off x="1725" y="1373"/>
              <a:ext cx="5324" cy="771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   Biz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hayotimizda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juda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ko‘p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asboblaridan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500" b="1" dirty="0" err="1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foydalanamiz</a:t>
              </a:r>
              <a:r>
                <a:rPr lang="en-US" sz="3500" b="1" dirty="0" smtClean="0">
                  <a:solidFill>
                    <a:srgbClr val="000000"/>
                  </a:solidFill>
                  <a:latin typeface="Arial" pitchFamily="34" charset="0"/>
                  <a:cs typeface="Arial" pitchFamily="34" charset="0"/>
                </a:rPr>
                <a:t>. </a:t>
              </a:r>
              <a:endParaRPr lang="en-US" sz="3500" b="1" dirty="0">
                <a:solidFill>
                  <a:srgbClr val="000000"/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2050" name="Picture 2" descr="D:\Online dars\8.3.8\DT-UN32N5300AFXZA-gallery2-050118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374" y="2414150"/>
            <a:ext cx="3119937" cy="23110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D:\Online dars\8.3.8\images (1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90451" y="3306549"/>
            <a:ext cx="4186980" cy="28373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3" name="Picture 5" descr="D:\Online dars\8.3.8\radio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20342" y="4730944"/>
            <a:ext cx="2065310" cy="19744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4" name="Picture 6" descr="D:\Online dars\8.3.8\Rh6yF8zZR5i4gGpkHZU7ors1jgQo4OvAHVO42TNjk9ifzOXB9t0u4aHZBj6i.jpg"/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302" t="8663" r="20614" b="13027"/>
          <a:stretch/>
        </p:blipFill>
        <p:spPr bwMode="auto">
          <a:xfrm>
            <a:off x="7371473" y="2936349"/>
            <a:ext cx="2001186" cy="25242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5" name="Picture 7" descr="D:\Online dars\8.3.8\RKbI.gif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372659" y="2722536"/>
            <a:ext cx="2748175" cy="27380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936975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800">
        <p14:flythroug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choralari</a:t>
            </a:r>
            <a:endParaRPr lang="ru-RU" sz="72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60588" y="1384501"/>
            <a:ext cx="10795669" cy="1742157"/>
            <a:chOff x="1549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9" y="1899"/>
              <a:ext cx="2736" cy="383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99CC00">
                    <a:gamma/>
                    <a:tint val="21176"/>
                    <a:invGamma/>
                  </a:srgbClr>
                </a:gs>
                <a:gs pos="100000">
                  <a:srgbClr val="99CC00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8" y="1916"/>
              <a:ext cx="2580" cy="12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  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Elektr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 smtClean="0">
                  <a:latin typeface="Arial" panose="020B0604020202020204" pitchFamily="34" charset="0"/>
                  <a:cs typeface="Arial" panose="020B0604020202020204" pitchFamily="34" charset="0"/>
                </a:rPr>
                <a:t>asboblaridagi</a:t>
              </a:r>
              <a:r>
                <a:rPr lang="en-US" sz="3200" dirty="0" smtClean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nosozliklar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,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ulardan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foydalanishdagi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ehtiyotkorona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ish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tutmaslik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tufayli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hayotimizni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xavf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ostiga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qo‘yishimiz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en-US" sz="3200" dirty="0" err="1">
                  <a:latin typeface="Arial" panose="020B0604020202020204" pitchFamily="34" charset="0"/>
                  <a:cs typeface="Arial" panose="020B0604020202020204" pitchFamily="34" charset="0"/>
                </a:rPr>
                <a:t>mumkin</a:t>
              </a:r>
              <a:r>
                <a:rPr lang="en-US" sz="3200" dirty="0">
                  <a:latin typeface="Arial" panose="020B0604020202020204" pitchFamily="34" charset="0"/>
                  <a:cs typeface="Arial" panose="020B0604020202020204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5122" name="Picture 2" descr="D:\Online dars\8.3.9\istockphoto-484884282-1024x1024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95875" y="3426078"/>
            <a:ext cx="3782602" cy="3139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D:\Online dars\8.3.9\images (3)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99801" y="3255448"/>
            <a:ext cx="2448078" cy="33106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3866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60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xavfsizlik</a:t>
            </a:r>
            <a:r>
              <a:rPr lang="en-US" sz="5400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4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choralari</a:t>
            </a:r>
            <a:endParaRPr lang="ru-RU" sz="7200" b="1" dirty="0">
              <a:solidFill>
                <a:schemeClr val="bg1"/>
              </a:solidFill>
            </a:endParaRPr>
          </a:p>
        </p:txBody>
      </p:sp>
      <p:grpSp>
        <p:nvGrpSpPr>
          <p:cNvPr id="9" name="Group 31"/>
          <p:cNvGrpSpPr>
            <a:grpSpLocks/>
          </p:cNvGrpSpPr>
          <p:nvPr/>
        </p:nvGrpSpPr>
        <p:grpSpPr bwMode="auto">
          <a:xfrm>
            <a:off x="560588" y="1148533"/>
            <a:ext cx="10795669" cy="1742157"/>
            <a:chOff x="1549" y="1899"/>
            <a:chExt cx="2736" cy="383"/>
          </a:xfrm>
        </p:grpSpPr>
        <p:sp>
          <p:nvSpPr>
            <p:cNvPr id="11" name="AutoShape 10"/>
            <p:cNvSpPr>
              <a:spLocks noChangeArrowheads="1"/>
            </p:cNvSpPr>
            <p:nvPr/>
          </p:nvSpPr>
          <p:spPr bwMode="gray">
            <a:xfrm>
              <a:off x="1549" y="1899"/>
              <a:ext cx="2736" cy="383"/>
            </a:xfrm>
            <a:prstGeom prst="roundRect">
              <a:avLst>
                <a:gd name="adj" fmla="val 16667"/>
              </a:avLst>
            </a:prstGeom>
            <a:ln>
              <a:headEnd/>
              <a:tailEnd/>
            </a:ln>
          </p:spPr>
          <p:style>
            <a:lnRef idx="1">
              <a:schemeClr val="accent4"/>
            </a:lnRef>
            <a:fillRef idx="3">
              <a:schemeClr val="accent4"/>
            </a:fillRef>
            <a:effectRef idx="2">
              <a:schemeClr val="accent4"/>
            </a:effectRef>
            <a:fontRef idx="minor">
              <a:schemeClr val="lt1"/>
            </a:fontRef>
          </p:style>
          <p:txBody>
            <a:bodyPr wrap="none" anchor="ctr"/>
            <a:lstStyle/>
            <a:p>
              <a:endParaRPr lang="en-US"/>
            </a:p>
          </p:txBody>
        </p:sp>
        <p:sp>
          <p:nvSpPr>
            <p:cNvPr id="14" name="Text Box 12"/>
            <p:cNvSpPr txBox="1">
              <a:spLocks noChangeArrowheads="1"/>
            </p:cNvSpPr>
            <p:nvPr/>
          </p:nvSpPr>
          <p:spPr bwMode="gray">
            <a:xfrm>
              <a:off x="1608" y="1916"/>
              <a:ext cx="2580" cy="3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ru-RU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  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Ehtiyotsizlik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tufayli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o‘tayotgan</a:t>
              </a:r>
              <a:r>
                <a:rPr lang="en-US" sz="3200" dirty="0" smtClean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simni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ushlab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olgan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va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tanasidan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tok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o‘tib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turgan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odam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o‘zini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o‘zi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deyarli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qutqara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err="1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olmaydi</a:t>
              </a:r>
              <a:r>
                <a:rPr lang="en-US" sz="32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itchFamily="34" charset="0"/>
                  <a:cs typeface="Arial" pitchFamily="34" charset="0"/>
                </a:rPr>
                <a:t>.</a:t>
              </a:r>
              <a:endParaRPr lang="ru-RU" sz="3200" b="1" i="1" dirty="0">
                <a:solidFill>
                  <a:schemeClr val="tx1">
                    <a:lumMod val="95000"/>
                    <a:lumOff val="5000"/>
                  </a:schemeClr>
                </a:solidFill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8" name="Picture 2" descr="C:\Users\User\Desktop\Online dars\8.3.9\38008fdd512c40e081febafabac2c76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08828" y="3161175"/>
            <a:ext cx="9299059" cy="34428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40445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x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avfsizlik</a:t>
            </a:r>
            <a:r>
              <a:rPr lang="en-US" sz="48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choralari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6" name="Group 32"/>
          <p:cNvGrpSpPr>
            <a:grpSpLocks/>
          </p:cNvGrpSpPr>
          <p:nvPr/>
        </p:nvGrpSpPr>
        <p:grpSpPr bwMode="auto">
          <a:xfrm>
            <a:off x="463856" y="1246209"/>
            <a:ext cx="11187369" cy="2164332"/>
            <a:chOff x="1536" y="2379"/>
            <a:chExt cx="2736" cy="314"/>
          </a:xfrm>
        </p:grpSpPr>
        <p:sp>
          <p:nvSpPr>
            <p:cNvPr id="7" name="AutoShape 15"/>
            <p:cNvSpPr>
              <a:spLocks noChangeArrowheads="1"/>
            </p:cNvSpPr>
            <p:nvPr/>
          </p:nvSpPr>
          <p:spPr bwMode="gray">
            <a:xfrm>
              <a:off x="1536" y="2379"/>
              <a:ext cx="2736" cy="314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FF9933">
                    <a:gamma/>
                    <a:tint val="21176"/>
                    <a:invGamma/>
                  </a:srgbClr>
                </a:gs>
                <a:gs pos="100000">
                  <a:srgbClr val="FF9933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8" name="Text Box 17"/>
            <p:cNvSpPr txBox="1">
              <a:spLocks noChangeArrowheads="1"/>
            </p:cNvSpPr>
            <p:nvPr/>
          </p:nvSpPr>
          <p:spPr bwMode="gray">
            <a:xfrm>
              <a:off x="1594" y="2390"/>
              <a:ext cx="2641" cy="299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>
                  <a:latin typeface="Arial" pitchFamily="34" charset="0"/>
                  <a:cs typeface="Arial" pitchFamily="34" charset="0"/>
                </a:rPr>
                <a:t> 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S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imlardan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o‘tayotgan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elektr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toki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ko‘zga ko‘rinmaydi,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hidi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yo‘q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, rangsizdir. Tok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borligini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o‘lchov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asboblari yordamida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aniqlash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mumkin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. Tokdan zararlanishni ilk bor 1862-yilda qayd etishgan. 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3075" name="Picture 3" descr="D:\Online dars\8.3.8\9hq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782" b="12154"/>
          <a:stretch/>
        </p:blipFill>
        <p:spPr bwMode="auto">
          <a:xfrm>
            <a:off x="7239616" y="3952568"/>
            <a:ext cx="2907275" cy="21532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D:\Online dars\8.3.8\DOC001340285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1015" y="3803650"/>
            <a:ext cx="3556000" cy="24511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8" name="Picture 6" descr="Отвертка-индикатор 100-500 В (красная). Распродажа. Доставка по РФ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856" b="14222"/>
          <a:stretch/>
        </p:blipFill>
        <p:spPr bwMode="auto">
          <a:xfrm>
            <a:off x="4257015" y="4085303"/>
            <a:ext cx="2857500" cy="21694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97654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14:window dir="vert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0" y="1"/>
            <a:ext cx="12192000" cy="958644"/>
          </a:xfrm>
          <a:prstGeom prst="rect">
            <a:avLst/>
          </a:prstGeom>
          <a:solidFill>
            <a:srgbClr val="0070C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Eng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sodda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elektr</a:t>
            </a:r>
            <a:r>
              <a:rPr lang="en-US" sz="5275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5275" b="1" dirty="0" err="1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zanjiri</a:t>
            </a:r>
            <a:endParaRPr lang="ru-RU" sz="6448" b="1" dirty="0">
              <a:solidFill>
                <a:schemeClr val="bg1"/>
              </a:solidFill>
            </a:endParaRPr>
          </a:p>
        </p:txBody>
      </p:sp>
      <p:grpSp>
        <p:nvGrpSpPr>
          <p:cNvPr id="8" name="Group 33"/>
          <p:cNvGrpSpPr>
            <a:grpSpLocks/>
          </p:cNvGrpSpPr>
          <p:nvPr/>
        </p:nvGrpSpPr>
        <p:grpSpPr bwMode="auto">
          <a:xfrm>
            <a:off x="362856" y="1389337"/>
            <a:ext cx="10993401" cy="1722574"/>
            <a:chOff x="1536" y="2907"/>
            <a:chExt cx="2736" cy="379"/>
          </a:xfrm>
        </p:grpSpPr>
        <p:sp>
          <p:nvSpPr>
            <p:cNvPr id="10" name="AutoShape 20"/>
            <p:cNvSpPr>
              <a:spLocks noChangeArrowheads="1"/>
            </p:cNvSpPr>
            <p:nvPr/>
          </p:nvSpPr>
          <p:spPr bwMode="gray">
            <a:xfrm>
              <a:off x="1536" y="2907"/>
              <a:ext cx="2736" cy="379"/>
            </a:xfrm>
            <a:prstGeom prst="roundRect">
              <a:avLst>
                <a:gd name="adj" fmla="val 16667"/>
              </a:avLst>
            </a:prstGeom>
            <a:gradFill rotWithShape="1">
              <a:gsLst>
                <a:gs pos="0">
                  <a:srgbClr val="E46ACD">
                    <a:gamma/>
                    <a:tint val="21176"/>
                    <a:invGamma/>
                  </a:srgbClr>
                </a:gs>
                <a:gs pos="100000">
                  <a:srgbClr val="E46ACD"/>
                </a:gs>
              </a:gsLst>
              <a:lin ang="0" scaled="1"/>
            </a:gradFill>
            <a:ln w="12700" algn="ctr">
              <a:solidFill>
                <a:schemeClr val="tx1"/>
              </a:solidFill>
              <a:round/>
              <a:headEnd/>
              <a:tailEnd/>
            </a:ln>
            <a:effectLst>
              <a:outerShdw dist="99190" dir="2388334" algn="ctr" rotWithShape="0">
                <a:srgbClr val="333333">
                  <a:alpha val="50000"/>
                </a:srgbClr>
              </a:outerShdw>
            </a:effectLst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12" name="Text Box 22"/>
            <p:cNvSpPr txBox="1">
              <a:spLocks noChangeArrowheads="1"/>
            </p:cNvSpPr>
            <p:nvPr/>
          </p:nvSpPr>
          <p:spPr bwMode="gray">
            <a:xfrm>
              <a:off x="1594" y="2924"/>
              <a:ext cx="2618" cy="177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 algn="ctr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square">
              <a:spAutoFit/>
            </a:bodyPr>
            <a:lstStyle/>
            <a:p>
              <a:pPr algn="just"/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  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O‘rganishni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sodda elektr zanjiri tuzishdan boshlaylik.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Buning</a:t>
              </a:r>
              <a:r>
                <a:rPr lang="en-US" sz="3200" dirty="0" smtClean="0">
                  <a:latin typeface="Arial" pitchFamily="34" charset="0"/>
                  <a:cs typeface="Arial" pitchFamily="34" charset="0"/>
                </a:rPr>
                <a:t> 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uchun </a:t>
              </a:r>
              <a:r>
                <a:rPr lang="uz-Latn-UZ" sz="3200" dirty="0">
                  <a:latin typeface="Arial" pitchFamily="34" charset="0"/>
                  <a:cs typeface="Arial" pitchFamily="34" charset="0"/>
                </a:rPr>
                <a:t>tok manbai, elektr lampochkasi va uzib-ulagich olinadi</a:t>
              </a:r>
              <a:r>
                <a:rPr lang="uz-Latn-UZ" sz="3200" dirty="0" smtClean="0">
                  <a:latin typeface="Arial" pitchFamily="34" charset="0"/>
                  <a:cs typeface="Arial" pitchFamily="34" charset="0"/>
                </a:rPr>
                <a:t>.</a:t>
              </a:r>
              <a:endParaRPr lang="ru-RU" sz="3200" dirty="0">
                <a:latin typeface="Arial" pitchFamily="34" charset="0"/>
                <a:cs typeface="Arial" pitchFamily="34" charset="0"/>
              </a:endParaRPr>
            </a:p>
          </p:txBody>
        </p:sp>
      </p:grpSp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0306" y="3599376"/>
            <a:ext cx="10858500" cy="17240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5681976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>
        <p14:ferris dir="l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Template PresentationGo">
  <a:themeElements>
    <a:clrScheme name="PGO2">
      <a:dk1>
        <a:sysClr val="windowText" lastClr="000000"/>
      </a:dk1>
      <a:lt1>
        <a:sysClr val="window" lastClr="FFFFFF"/>
      </a:lt1>
      <a:dk2>
        <a:srgbClr val="063951"/>
      </a:dk2>
      <a:lt2>
        <a:srgbClr val="D3D3D3"/>
      </a:lt2>
      <a:accent1>
        <a:srgbClr val="3A5C84"/>
      </a:accent1>
      <a:accent2>
        <a:srgbClr val="F7931F"/>
      </a:accent2>
      <a:accent3>
        <a:srgbClr val="4CC1EF"/>
      </a:accent3>
      <a:accent4>
        <a:srgbClr val="FFCC4C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Template PresentationGo">
  <a:themeElements>
    <a:clrScheme name="PGO">
      <a:dk1>
        <a:sysClr val="windowText" lastClr="000000"/>
      </a:dk1>
      <a:lt1>
        <a:sysClr val="window" lastClr="FFFFFF"/>
      </a:lt1>
      <a:dk2>
        <a:srgbClr val="063951"/>
      </a:dk2>
      <a:lt2>
        <a:srgbClr val="F0EEEF"/>
      </a:lt2>
      <a:accent1>
        <a:srgbClr val="00B09B"/>
      </a:accent1>
      <a:accent2>
        <a:srgbClr val="F36F13"/>
      </a:accent2>
      <a:accent3>
        <a:srgbClr val="0D95BC"/>
      </a:accent3>
      <a:accent4>
        <a:srgbClr val="EBCB38"/>
      </a:accent4>
      <a:accent5>
        <a:srgbClr val="C13018"/>
      </a:accent5>
      <a:accent6>
        <a:srgbClr val="A2B969"/>
      </a:accent6>
      <a:hlink>
        <a:srgbClr val="6C2B43"/>
      </a:hlink>
      <a:folHlink>
        <a:srgbClr val="6C2B43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9783</TotalTime>
  <Words>327</Words>
  <Application>Microsoft Office PowerPoint</Application>
  <PresentationFormat>Широкоэкранный</PresentationFormat>
  <Paragraphs>36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15</vt:i4>
      </vt:variant>
    </vt:vector>
  </HeadingPairs>
  <TitlesOfParts>
    <vt:vector size="24" baseType="lpstr">
      <vt:lpstr>Arial</vt:lpstr>
      <vt:lpstr>Calibri</vt:lpstr>
      <vt:lpstr>Calibri Light</vt:lpstr>
      <vt:lpstr>Cambria Math</vt:lpstr>
      <vt:lpstr>Helvetica</vt:lpstr>
      <vt:lpstr>Open Sans</vt:lpstr>
      <vt:lpstr>Тема Office</vt:lpstr>
      <vt:lpstr>Template PresentationGo</vt:lpstr>
      <vt:lpstr>1_Template PresentationGo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Spam va gowtli konserva ortasida boglik bormi?</dc:title>
  <dc:creator>Feruza</dc:creator>
  <cp:lastModifiedBy>Учетная запись Майкрософт</cp:lastModifiedBy>
  <cp:revision>1025</cp:revision>
  <dcterms:created xsi:type="dcterms:W3CDTF">2020-03-24T02:20:14Z</dcterms:created>
  <dcterms:modified xsi:type="dcterms:W3CDTF">2021-02-01T04:34:03Z</dcterms:modified>
</cp:coreProperties>
</file>