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4"/>
  </p:notesMasterIdLst>
  <p:sldIdLst>
    <p:sldId id="270" r:id="rId4"/>
    <p:sldId id="1810" r:id="rId5"/>
    <p:sldId id="1832" r:id="rId6"/>
    <p:sldId id="1829" r:id="rId7"/>
    <p:sldId id="1767" r:id="rId8"/>
    <p:sldId id="1828" r:id="rId9"/>
    <p:sldId id="1820" r:id="rId10"/>
    <p:sldId id="1822" r:id="rId11"/>
    <p:sldId id="1819" r:id="rId12"/>
    <p:sldId id="178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769"/>
    <a:srgbClr val="A7E4DC"/>
    <a:srgbClr val="AADBE0"/>
    <a:srgbClr val="70D2C2"/>
    <a:srgbClr val="6C9C90"/>
    <a:srgbClr val="D64646"/>
    <a:srgbClr val="D02023"/>
    <a:srgbClr val="D94D4C"/>
    <a:srgbClr val="D84A49"/>
    <a:srgbClr val="99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4" autoAdjust="0"/>
  </p:normalViewPr>
  <p:slideViewPr>
    <p:cSldViewPr snapToGrid="0">
      <p:cViewPr varScale="1">
        <p:scale>
          <a:sx n="65" d="100"/>
          <a:sy n="65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D5D1B-9368-4D72-B7B4-E9D468FFC4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1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xmlns="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3085071" y="2678666"/>
            <a:ext cx="8484043" cy="206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en-US" sz="4400" b="1" dirty="0" smtClean="0">
                <a:solidFill>
                  <a:srgbClr val="002060"/>
                </a:solidFill>
                <a:cs typeface="Arial" pitchFamily="34" charset="0"/>
              </a:rPr>
              <a:t>VI BOB. YORUG‘LIK HODISALARI HAQIDA DASTLABKI MA’LUMOTLAR</a:t>
            </a:r>
            <a:endParaRPr lang="en-US" sz="4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xmlns="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xmlns="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r>
              <a:rPr lang="ru-RU" sz="4543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0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169293" y="214783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xmlns="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0" y="75849"/>
            <a:ext cx="1539329" cy="16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ject 5">
            <a:extLst>
              <a:ext uri="{FF2B5EF4-FFF2-40B4-BE49-F238E27FC236}">
                <a16:creationId xmlns:a16="http://schemas.microsoft.com/office/drawing/2014/main" xmlns="" id="{4E418E96-8D0E-4CF2-BB71-0FCCC8070997}"/>
              </a:ext>
            </a:extLst>
          </p:cNvPr>
          <p:cNvSpPr/>
          <p:nvPr/>
        </p:nvSpPr>
        <p:spPr>
          <a:xfrm>
            <a:off x="169292" y="4295666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" name="AutoShape 2" descr="Электронный микроскоп Атом, Электрон с, электрон, микроскоп, область png | 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04" y="2123695"/>
            <a:ext cx="23812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61C33E-62E9-428D-8457-B5629F020F12}"/>
              </a:ext>
            </a:extLst>
          </p:cNvPr>
          <p:cNvSpPr txBox="1"/>
          <p:nvPr/>
        </p:nvSpPr>
        <p:spPr>
          <a:xfrm>
            <a:off x="463336" y="1166547"/>
            <a:ext cx="115566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          Mavzu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oxiridagi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rabicPeriod"/>
            </a:pPr>
            <a:r>
              <a:rPr lang="uz-Latn-UZ" sz="3600" i="1" dirty="0" smtClean="0">
                <a:latin typeface="Arial" pitchFamily="34" charset="0"/>
                <a:cs typeface="Arial" pitchFamily="34" charset="0"/>
              </a:rPr>
              <a:t>Yorug‘likning </a:t>
            </a:r>
            <a:r>
              <a:rPr lang="uz-Latn-UZ" sz="3600" i="1" dirty="0">
                <a:latin typeface="Arial" pitchFamily="34" charset="0"/>
                <a:cs typeface="Arial" pitchFamily="34" charset="0"/>
              </a:rPr>
              <a:t>yana qanday manbalarini </a:t>
            </a:r>
            <a:r>
              <a:rPr lang="uz-Latn-UZ" sz="3600" i="1" dirty="0" smtClean="0">
                <a:latin typeface="Arial" pitchFamily="34" charset="0"/>
                <a:cs typeface="Arial" pitchFamily="34" charset="0"/>
              </a:rPr>
              <a:t>bilasiz?</a:t>
            </a:r>
            <a:endParaRPr lang="en-US" sz="3600" i="1" dirty="0">
              <a:latin typeface="Arial" pitchFamily="34" charset="0"/>
              <a:cs typeface="Arial" pitchFamily="34" charset="0"/>
            </a:endParaRPr>
          </a:p>
          <a:p>
            <a:pPr marL="742950" indent="-742950" algn="just">
              <a:buAutoNum type="arabicPeriod"/>
            </a:pPr>
            <a:r>
              <a:rPr lang="uz-Latn-UZ" sz="3600" i="1" dirty="0" smtClean="0">
                <a:latin typeface="Arial" pitchFamily="34" charset="0"/>
                <a:cs typeface="Arial" pitchFamily="34" charset="0"/>
              </a:rPr>
              <a:t>Sovuq </a:t>
            </a:r>
            <a:r>
              <a:rPr lang="uz-Latn-UZ" sz="3600" i="1" dirty="0">
                <a:latin typeface="Arial" pitchFamily="34" charset="0"/>
                <a:cs typeface="Arial" pitchFamily="34" charset="0"/>
              </a:rPr>
              <a:t>holda nur chiqaradigan </a:t>
            </a:r>
            <a:r>
              <a:rPr lang="uz-Latn-UZ" sz="3600" i="1" dirty="0" smtClean="0">
                <a:latin typeface="Arial" pitchFamily="34" charset="0"/>
                <a:cs typeface="Arial" pitchFamily="34" charset="0"/>
              </a:rPr>
              <a:t>manbalar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3600" i="1" dirty="0" smtClean="0">
                <a:latin typeface="Arial" pitchFamily="34" charset="0"/>
                <a:cs typeface="Arial" pitchFamily="34" charset="0"/>
              </a:rPr>
              <a:t>bormi?</a:t>
            </a:r>
            <a:endParaRPr lang="en-US" sz="3600" i="1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just">
              <a:buAutoNum type="arabicPeriod"/>
            </a:pPr>
            <a:r>
              <a:rPr lang="uz-Latn-UZ" sz="3600" i="1" dirty="0" smtClean="0">
                <a:latin typeface="Arial" pitchFamily="34" charset="0"/>
                <a:cs typeface="Arial" pitchFamily="34" charset="0"/>
              </a:rPr>
              <a:t>Yorug‘lik </a:t>
            </a:r>
            <a:r>
              <a:rPr lang="uz-Latn-UZ" sz="3600" i="1" dirty="0">
                <a:latin typeface="Arial" pitchFamily="34" charset="0"/>
                <a:cs typeface="Arial" pitchFamily="34" charset="0"/>
              </a:rPr>
              <a:t>ta’sirida ishlaydigan yana qanday qurilmalarni bilasiz?</a:t>
            </a:r>
            <a:r>
              <a:rPr lang="uz-Latn-UZ" sz="3600" dirty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0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bobda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o‘rganamiz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448" b="1" dirty="0">
              <a:solidFill>
                <a:schemeClr val="bg1"/>
              </a:solidFill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765175" y="1448712"/>
            <a:ext cx="9306834" cy="739776"/>
            <a:chOff x="1296" y="1310"/>
            <a:chExt cx="5479" cy="466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5239" cy="35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296" y="134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310"/>
              <a:ext cx="332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Yorug‘lik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manbalari</a:t>
              </a:r>
              <a:endParaRPr lang="en-US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00" y="1361"/>
              <a:ext cx="2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775609" y="3953340"/>
            <a:ext cx="9296400" cy="703263"/>
            <a:chOff x="1296" y="2304"/>
            <a:chExt cx="5856" cy="443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36" y="2325"/>
              <a:ext cx="5616" cy="3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296" y="230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1667" y="2340"/>
              <a:ext cx="532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Quyosh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Oy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tutilishi</a:t>
              </a:r>
              <a:endParaRPr lang="en-US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382" y="2330"/>
              <a:ext cx="27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47486" y="5133551"/>
            <a:ext cx="9310688" cy="1200156"/>
            <a:chOff x="1296" y="2726"/>
            <a:chExt cx="5865" cy="756"/>
          </a:xfrm>
        </p:grpSpPr>
        <p:sp>
          <p:nvSpPr>
            <p:cNvPr id="35" name="AutoShape 20"/>
            <p:cNvSpPr>
              <a:spLocks noChangeArrowheads="1"/>
            </p:cNvSpPr>
            <p:nvPr/>
          </p:nvSpPr>
          <p:spPr bwMode="gray">
            <a:xfrm>
              <a:off x="1536" y="2763"/>
              <a:ext cx="5625" cy="62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AutoShape 21"/>
            <p:cNvSpPr>
              <a:spLocks noChangeArrowheads="1"/>
            </p:cNvSpPr>
            <p:nvPr/>
          </p:nvSpPr>
          <p:spPr bwMode="gray">
            <a:xfrm>
              <a:off x="1296" y="283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22"/>
            <p:cNvSpPr txBox="1">
              <a:spLocks noChangeArrowheads="1"/>
            </p:cNvSpPr>
            <p:nvPr/>
          </p:nvSpPr>
          <p:spPr bwMode="gray">
            <a:xfrm>
              <a:off x="1737" y="2726"/>
              <a:ext cx="52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Yorug‘lik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hodisalari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haqida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Beruniy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Ibn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Sinoning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fikrlari</a:t>
              </a:r>
              <a:endParaRPr lang="en-US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23"/>
            <p:cNvSpPr txBox="1">
              <a:spLocks noChangeArrowheads="1"/>
            </p:cNvSpPr>
            <p:nvPr/>
          </p:nvSpPr>
          <p:spPr bwMode="gray">
            <a:xfrm>
              <a:off x="1373" y="2858"/>
              <a:ext cx="27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786949" y="2603504"/>
            <a:ext cx="9307513" cy="692150"/>
            <a:chOff x="1296" y="1824"/>
            <a:chExt cx="5863" cy="436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872"/>
              <a:ext cx="5623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gray">
            <a:xfrm>
              <a:off x="1728" y="1853"/>
              <a:ext cx="526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Yorug‘likning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tarqalish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qonunlari</a:t>
              </a:r>
              <a:endParaRPr lang="en-US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373" y="1841"/>
              <a:ext cx="27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369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bobda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o‘rganamiz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448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92605" y="2356056"/>
            <a:ext cx="9308415" cy="1754190"/>
            <a:chOff x="1296" y="1013"/>
            <a:chExt cx="5762" cy="1105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36" y="1041"/>
              <a:ext cx="5522" cy="107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296" y="134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725" y="1013"/>
              <a:ext cx="5333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   K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amalak </a:t>
              </a:r>
              <a:r>
                <a:rPr lang="uz-Latn-UZ" sz="3600" b="1" dirty="0">
                  <a:latin typeface="Arial" pitchFamily="34" charset="0"/>
                  <a:cs typeface="Arial" pitchFamily="34" charset="0"/>
                </a:rPr>
                <a:t>hosil bo‘lishi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va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oq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yorug‘likning prizmada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ranglarga ajralishi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03" y="1361"/>
              <a:ext cx="256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5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35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799197" y="4586291"/>
            <a:ext cx="9216337" cy="1325563"/>
            <a:chOff x="1296" y="2145"/>
            <a:chExt cx="5856" cy="835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36" y="2145"/>
              <a:ext cx="5616" cy="83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296" y="230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1728" y="2160"/>
              <a:ext cx="541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    Y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orug‘lik </a:t>
              </a:r>
              <a:r>
                <a:rPr lang="uz-Latn-UZ" sz="3600" b="1" dirty="0">
                  <a:latin typeface="Arial" pitchFamily="34" charset="0"/>
                  <a:cs typeface="Arial" pitchFamily="34" charset="0"/>
                </a:rPr>
                <a:t>hodisalariga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doir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laboratoriya </a:t>
              </a:r>
              <a:r>
                <a:rPr lang="uz-Latn-UZ" sz="3600" b="1" dirty="0">
                  <a:latin typeface="Arial" pitchFamily="34" charset="0"/>
                  <a:cs typeface="Arial" pitchFamily="34" charset="0"/>
                </a:rPr>
                <a:t>ishlari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bilan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tanishasiz.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384" y="2330"/>
              <a:ext cx="274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500" dirty="0"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44" name="Group 31"/>
          <p:cNvGrpSpPr>
            <a:grpSpLocks/>
          </p:cNvGrpSpPr>
          <p:nvPr/>
        </p:nvGrpSpPr>
        <p:grpSpPr bwMode="auto">
          <a:xfrm>
            <a:off x="708021" y="1246427"/>
            <a:ext cx="9307513" cy="692150"/>
            <a:chOff x="1296" y="1824"/>
            <a:chExt cx="5863" cy="436"/>
          </a:xfrm>
        </p:grpSpPr>
        <p:sp>
          <p:nvSpPr>
            <p:cNvPr id="45" name="AutoShape 10"/>
            <p:cNvSpPr>
              <a:spLocks noChangeArrowheads="1"/>
            </p:cNvSpPr>
            <p:nvPr/>
          </p:nvSpPr>
          <p:spPr bwMode="gray">
            <a:xfrm>
              <a:off x="1536" y="1872"/>
              <a:ext cx="5623" cy="3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AutoShape 1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12"/>
            <p:cNvSpPr txBox="1">
              <a:spLocks noChangeArrowheads="1"/>
            </p:cNvSpPr>
            <p:nvPr/>
          </p:nvSpPr>
          <p:spPr bwMode="gray">
            <a:xfrm>
              <a:off x="1728" y="1853"/>
              <a:ext cx="526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Ko‘zgu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haqida</a:t>
              </a:r>
              <a:r>
                <a:rPr lang="en-US" sz="3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ma’lumotlar</a:t>
              </a:r>
              <a:endParaRPr lang="en-US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gray">
            <a:xfrm>
              <a:off x="1375" y="1841"/>
              <a:ext cx="274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5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900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3" name="object 4"/>
          <p:cNvSpPr txBox="1">
            <a:spLocks noChangeArrowheads="1"/>
          </p:cNvSpPr>
          <p:nvPr/>
        </p:nvSpPr>
        <p:spPr bwMode="auto">
          <a:xfrm>
            <a:off x="2545557" y="2204886"/>
            <a:ext cx="7100884" cy="206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en-US" sz="4400" b="1" dirty="0" smtClean="0">
                <a:solidFill>
                  <a:srgbClr val="002060"/>
                </a:solidFill>
                <a:cs typeface="Arial" pitchFamily="34" charset="0"/>
              </a:rPr>
              <a:t>: YORUG‘LIKNING  TABIIY VA SUN’IY MANBALARI</a:t>
            </a:r>
            <a:endParaRPr lang="en-US" sz="4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" name="AutoShape 2" descr="Mavzu: Jismlarning elektrlanishi Elektrning t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Резултат с изображение за логотип солнышко | Hello kitty invitations,  Sticker sign, Elephant tatto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47" y="2839914"/>
            <a:ext cx="3488577" cy="345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6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endParaRPr lang="ru-RU" sz="6448" b="1" dirty="0">
              <a:solidFill>
                <a:schemeClr val="bg1"/>
              </a:solidFill>
            </a:endParaRP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08001" y="1384501"/>
            <a:ext cx="11067844" cy="4732121"/>
            <a:chOff x="1536" y="1899"/>
            <a:chExt cx="2736" cy="388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1536" y="1899"/>
              <a:ext cx="2736" cy="38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gray">
            <a:xfrm>
              <a:off x="1608" y="1916"/>
              <a:ext cx="2580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Qadimgi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greklar inson ko‘zidan qandaydir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nurlar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chiqadi va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ular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narsa, buyumlarga tushib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uni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ko‘radi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, deb o‘ylaganlar.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U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holda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ko‘zning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ko‘rishi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kechasi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va kunduzi bir xil bo‘lishi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kerak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emasmi?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Siz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nima deb o‘ylaysiz? Keyinchalik ingliz olimi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I.Nyuton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yorug‘likni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juda mayda zarralar oqimi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deb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qarashni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taklif qildi.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Bu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oqimni </a:t>
              </a:r>
              <a:r>
                <a:rPr lang="uz-Latn-UZ" sz="3600" b="1" dirty="0">
                  <a:latin typeface="Arial" pitchFamily="34" charset="0"/>
                  <a:cs typeface="Arial" pitchFamily="34" charset="0"/>
                </a:rPr>
                <a:t>yorug‘lik nuri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deb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atadi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. 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86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5275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manbalari</a:t>
            </a:r>
            <a:endParaRPr lang="ru-RU" sz="6448" b="1" dirty="0">
              <a:solidFill>
                <a:schemeClr val="bg1"/>
              </a:solidFill>
            </a:endParaRP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95081" y="1316772"/>
            <a:ext cx="10595429" cy="1523161"/>
            <a:chOff x="1536" y="2907"/>
            <a:chExt cx="2736" cy="558"/>
          </a:xfrm>
        </p:grpSpPr>
        <p:sp>
          <p:nvSpPr>
            <p:cNvPr id="10" name="AutoShape 20"/>
            <p:cNvSpPr>
              <a:spLocks noChangeArrowheads="1"/>
            </p:cNvSpPr>
            <p:nvPr/>
          </p:nvSpPr>
          <p:spPr bwMode="gray">
            <a:xfrm>
              <a:off x="1536" y="2907"/>
              <a:ext cx="2736" cy="55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gray">
            <a:xfrm>
              <a:off x="1594" y="2924"/>
              <a:ext cx="2618" cy="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O‘zidan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yorug‘lik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chiqaradigan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jismlarga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yorug‘lik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manbalari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deyiladi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Ularni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shartli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ravishda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ikki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turga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ajratish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mumkin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:</a:t>
              </a:r>
              <a:endParaRPr lang="ru-RU" sz="3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1231132" y="3423253"/>
            <a:ext cx="5779858" cy="728665"/>
            <a:chOff x="1296" y="1344"/>
            <a:chExt cx="3339" cy="459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gray">
            <a:xfrm>
              <a:off x="1536" y="1383"/>
              <a:ext cx="3099" cy="37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4"/>
            <p:cNvSpPr>
              <a:spLocks noChangeArrowheads="1"/>
            </p:cNvSpPr>
            <p:nvPr/>
          </p:nvSpPr>
          <p:spPr bwMode="gray">
            <a:xfrm>
              <a:off x="1296" y="134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gray">
            <a:xfrm>
              <a:off x="1626" y="1382"/>
              <a:ext cx="2910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Tabiiy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manbalar</a:t>
              </a:r>
              <a:endParaRPr lang="ru-RU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gray">
            <a:xfrm>
              <a:off x="1393" y="1406"/>
              <a:ext cx="274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5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15" name="Group 31"/>
          <p:cNvGrpSpPr>
            <a:grpSpLocks/>
          </p:cNvGrpSpPr>
          <p:nvPr/>
        </p:nvGrpSpPr>
        <p:grpSpPr bwMode="auto">
          <a:xfrm>
            <a:off x="1239712" y="4697170"/>
            <a:ext cx="5697542" cy="728663"/>
            <a:chOff x="1296" y="1824"/>
            <a:chExt cx="3589" cy="459"/>
          </a:xfrm>
        </p:grpSpPr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1536" y="1845"/>
              <a:ext cx="3349" cy="39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gray">
            <a:xfrm>
              <a:off x="1728" y="1867"/>
              <a:ext cx="315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Sun’iy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manbalar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gray">
            <a:xfrm>
              <a:off x="1393" y="1886"/>
              <a:ext cx="274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5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19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Tabiiy</a:t>
            </a:r>
            <a:r>
              <a:rPr lang="en-US" sz="5275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manbalar</a:t>
            </a:r>
            <a:endParaRPr lang="ru-RU" sz="6448" b="1" dirty="0">
              <a:solidFill>
                <a:schemeClr val="bg1"/>
              </a:solidFill>
            </a:endParaRP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82817" y="1185700"/>
            <a:ext cx="11170554" cy="2152580"/>
            <a:chOff x="1536" y="1899"/>
            <a:chExt cx="2736" cy="346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1536" y="1899"/>
              <a:ext cx="2736" cy="34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gray">
            <a:xfrm>
              <a:off x="1574" y="1924"/>
              <a:ext cx="2652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Quyosh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, yulduzlar, chaqmoq, shimol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yog‘dusi,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yaltiroq </a:t>
              </a:r>
              <a:r>
                <a:rPr lang="uz-Latn-UZ" sz="3600" dirty="0">
                  <a:latin typeface="Arial" pitchFamily="34" charset="0"/>
                  <a:cs typeface="Arial" pitchFamily="34" charset="0"/>
                </a:rPr>
                <a:t>qo‘ng‘izlar, ayrim baliqlar,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chirindilar</a:t>
              </a:r>
              <a:r>
                <a:rPr lang="en-US" sz="3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yorug‘likning </a:t>
              </a:r>
              <a:r>
                <a:rPr lang="uz-Latn-UZ" sz="3600" b="1" dirty="0">
                  <a:latin typeface="Arial" pitchFamily="34" charset="0"/>
                  <a:cs typeface="Arial" pitchFamily="34" charset="0"/>
                </a:rPr>
                <a:t>tabiiy </a:t>
              </a:r>
              <a:r>
                <a:rPr lang="uz-Latn-UZ" sz="3600" b="1" dirty="0" smtClean="0">
                  <a:latin typeface="Arial" pitchFamily="34" charset="0"/>
                  <a:cs typeface="Arial" pitchFamily="34" charset="0"/>
                </a:rPr>
                <a:t>manbalariga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dirty="0" smtClean="0">
                  <a:latin typeface="Arial" pitchFamily="34" charset="0"/>
                  <a:cs typeface="Arial" pitchFamily="34" charset="0"/>
                </a:rPr>
                <a:t>kiradi.</a:t>
              </a:r>
              <a:endParaRPr lang="ru-RU" sz="36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91" y="3849915"/>
            <a:ext cx="91344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25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Sun’iy</a:t>
            </a:r>
            <a:r>
              <a:rPr lang="en-US" sz="5275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manbalar</a:t>
            </a:r>
            <a:endParaRPr lang="ru-RU" sz="6448" b="1" dirty="0">
              <a:solidFill>
                <a:schemeClr val="bg1"/>
              </a:solidFill>
            </a:endParaRPr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35431" y="1223948"/>
            <a:ext cx="10972800" cy="2551497"/>
            <a:chOff x="1361" y="1907"/>
            <a:chExt cx="2879" cy="430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gray">
            <a:xfrm>
              <a:off x="1361" y="1907"/>
              <a:ext cx="2879" cy="43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gray">
            <a:xfrm>
              <a:off x="1393" y="1907"/>
              <a:ext cx="2790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Inson </a:t>
              </a:r>
              <a:r>
                <a:rPr lang="uz-Latn-UZ" sz="3200" dirty="0">
                  <a:latin typeface="Arial" pitchFamily="34" charset="0"/>
                  <a:cs typeface="Arial" pitchFamily="34" charset="0"/>
                </a:rPr>
                <a:t>aralashuvi bilan hosil qilinadigan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yorug‘lik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manbalariga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200" b="1" dirty="0" smtClean="0">
                  <a:latin typeface="Arial" pitchFamily="34" charset="0"/>
                  <a:cs typeface="Arial" pitchFamily="34" charset="0"/>
                </a:rPr>
                <a:t>sun’iy </a:t>
              </a:r>
              <a:r>
                <a:rPr lang="uz-Latn-UZ" sz="3200" b="1" dirty="0">
                  <a:latin typeface="Arial" pitchFamily="34" charset="0"/>
                  <a:cs typeface="Arial" pitchFamily="34" charset="0"/>
                </a:rPr>
                <a:t>manbalar </a:t>
              </a:r>
              <a:r>
                <a:rPr lang="uz-Latn-UZ" sz="3200" dirty="0">
                  <a:latin typeface="Arial" pitchFamily="34" charset="0"/>
                  <a:cs typeface="Arial" pitchFamily="34" charset="0"/>
                </a:rPr>
                <a:t>deyiladi.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Ularga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elektr </a:t>
              </a:r>
              <a:r>
                <a:rPr lang="uz-Latn-UZ" sz="3200" dirty="0">
                  <a:latin typeface="Arial" pitchFamily="34" charset="0"/>
                  <a:cs typeface="Arial" pitchFamily="34" charset="0"/>
                </a:rPr>
                <a:t>lampochkasi, gulxan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alangasi,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kerosin </a:t>
              </a:r>
              <a:r>
                <a:rPr lang="uz-Latn-UZ" sz="3200" dirty="0">
                  <a:latin typeface="Arial" pitchFamily="34" charset="0"/>
                  <a:cs typeface="Arial" pitchFamily="34" charset="0"/>
                </a:rPr>
                <a:t>lampasi, televizor ekrani, elektr va gaz payvandi,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lyuminessent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lampalar</a:t>
              </a:r>
              <a:r>
                <a:rPr lang="uz-Latn-UZ" sz="3200" dirty="0">
                  <a:latin typeface="Arial" pitchFamily="34" charset="0"/>
                  <a:cs typeface="Arial" pitchFamily="34" charset="0"/>
                </a:rPr>
                <a:t>, qizigan gazlar va h.k. lar kiradi</a:t>
              </a:r>
              <a:r>
                <a:rPr lang="uz-Latn-UZ" sz="32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AutoShape 2" descr="Dars ishlanmasi sana: 2016 yil. Sinf 6-A,6-b fan nomi: Fizika Mavzu:  mexanizmlardan foydalanishda ishlarning tengligi masala yechish darsning  maqsadlari - bet 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rs ishlanmasi sana: 2016 yil. Sinf 6-A,6-b fan nomi: Fizika Mavzu:  mexanizmlardan foydalanishda ishlarning tengligi masala yechish darsning  maqsadlari - bet 5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93" y="3998235"/>
            <a:ext cx="96678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73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qilgichlar</a:t>
            </a:r>
            <a:endParaRPr lang="ru-RU" sz="6448" b="1" dirty="0">
              <a:solidFill>
                <a:schemeClr val="bg1"/>
              </a:solidFill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646304" y="1205139"/>
            <a:ext cx="10660326" cy="2316165"/>
            <a:chOff x="1536" y="1122"/>
            <a:chExt cx="6034" cy="1459"/>
          </a:xfrm>
        </p:grpSpPr>
        <p:sp>
          <p:nvSpPr>
            <p:cNvPr id="11" name="AutoShape 5"/>
            <p:cNvSpPr>
              <a:spLocks noChangeArrowheads="1"/>
            </p:cNvSpPr>
            <p:nvPr/>
          </p:nvSpPr>
          <p:spPr bwMode="gray">
            <a:xfrm>
              <a:off x="1536" y="1122"/>
              <a:ext cx="6034" cy="145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gray">
            <a:xfrm>
              <a:off x="1662" y="1166"/>
              <a:ext cx="5772" cy="1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800" b="1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uz-Latn-UZ" sz="2800" b="1" dirty="0" smtClean="0">
                  <a:latin typeface="Arial" pitchFamily="34" charset="0"/>
                  <a:cs typeface="Arial" pitchFamily="34" charset="0"/>
                </a:rPr>
                <a:t>Yorug‘lik </a:t>
              </a:r>
              <a:r>
                <a:rPr lang="uz-Latn-UZ" sz="2800" b="1" dirty="0">
                  <a:latin typeface="Arial" pitchFamily="34" charset="0"/>
                  <a:cs typeface="Arial" pitchFamily="34" charset="0"/>
                </a:rPr>
                <a:t>ta’sirida ishlaydigan jismlar </a:t>
              </a:r>
              <a:r>
                <a:rPr lang="uz-Latn-UZ" sz="2800" b="1" i="1" dirty="0" smtClean="0">
                  <a:latin typeface="Arial" pitchFamily="34" charset="0"/>
                  <a:cs typeface="Arial" pitchFamily="34" charset="0"/>
                </a:rPr>
                <a:t>yorug</a:t>
              </a:r>
              <a:r>
                <a:rPr lang="uz-Latn-UZ" sz="2800" b="1" dirty="0" smtClean="0">
                  <a:latin typeface="Arial" pitchFamily="34" charset="0"/>
                  <a:cs typeface="Arial" pitchFamily="34" charset="0"/>
                </a:rPr>
                <a:t>‘</a:t>
              </a:r>
              <a:r>
                <a:rPr lang="uz-Latn-UZ" sz="2800" b="1" i="1" dirty="0" smtClean="0">
                  <a:latin typeface="Arial" pitchFamily="34" charset="0"/>
                  <a:cs typeface="Arial" pitchFamily="34" charset="0"/>
                </a:rPr>
                <a:t>likni</a:t>
              </a:r>
              <a:r>
                <a:rPr lang="en-US" sz="28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2800" b="1" i="1" dirty="0" smtClean="0">
                  <a:latin typeface="Arial" pitchFamily="34" charset="0"/>
                  <a:cs typeface="Arial" pitchFamily="34" charset="0"/>
                </a:rPr>
                <a:t>qabul qilgichlar</a:t>
              </a:r>
              <a:r>
                <a:rPr lang="en-US" sz="2800" b="1" i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2800" b="1" dirty="0" smtClean="0">
                  <a:latin typeface="Arial" pitchFamily="34" charset="0"/>
                  <a:cs typeface="Arial" pitchFamily="34" charset="0"/>
                </a:rPr>
                <a:t>deyiladi</a:t>
              </a:r>
              <a:r>
                <a:rPr lang="uz-Latn-UZ" sz="2800" b="1" dirty="0">
                  <a:latin typeface="Arial" pitchFamily="34" charset="0"/>
                  <a:cs typeface="Arial" pitchFamily="34" charset="0"/>
                </a:rPr>
                <a:t>. </a:t>
              </a:r>
              <a:r>
                <a:rPr lang="uz-Latn-UZ" sz="2800" dirty="0">
                  <a:latin typeface="Arial" pitchFamily="34" charset="0"/>
                  <a:cs typeface="Arial" pitchFamily="34" charset="0"/>
                </a:rPr>
                <a:t>Inson ko‘zi shu </a:t>
              </a:r>
              <a:r>
                <a:rPr lang="uz-Latn-UZ" sz="2800" dirty="0" smtClean="0">
                  <a:latin typeface="Arial" pitchFamily="34" charset="0"/>
                  <a:cs typeface="Arial" pitchFamily="34" charset="0"/>
                </a:rPr>
                <a:t>vazifani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2800" dirty="0" smtClean="0">
                  <a:latin typeface="Arial" pitchFamily="34" charset="0"/>
                  <a:cs typeface="Arial" pitchFamily="34" charset="0"/>
                </a:rPr>
                <a:t>bajaradi</a:t>
              </a:r>
              <a:r>
                <a:rPr lang="uz-Latn-UZ" sz="2800" dirty="0">
                  <a:latin typeface="Arial" pitchFamily="34" charset="0"/>
                  <a:cs typeface="Arial" pitchFamily="34" charset="0"/>
                </a:rPr>
                <a:t>. Fotoplyonkalar, </a:t>
              </a:r>
              <a:r>
                <a:rPr lang="uz-Latn-UZ" sz="2800" dirty="0" smtClean="0">
                  <a:latin typeface="Arial" pitchFamily="34" charset="0"/>
                  <a:cs typeface="Arial" pitchFamily="34" charset="0"/>
                </a:rPr>
                <a:t>fotosurat,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2800" dirty="0" smtClean="0">
                  <a:latin typeface="Arial" pitchFamily="34" charset="0"/>
                  <a:cs typeface="Arial" pitchFamily="34" charset="0"/>
                </a:rPr>
                <a:t>videokamera</a:t>
              </a:r>
              <a:r>
                <a:rPr lang="uz-Latn-UZ" sz="2800" dirty="0">
                  <a:latin typeface="Arial" pitchFamily="34" charset="0"/>
                  <a:cs typeface="Arial" pitchFamily="34" charset="0"/>
                </a:rPr>
                <a:t>, Quyosh batareyalari, pult bilan boshqariladigan </a:t>
              </a:r>
              <a:r>
                <a:rPr lang="uz-Latn-UZ" sz="2800" dirty="0" smtClean="0">
                  <a:latin typeface="Arial" pitchFamily="34" charset="0"/>
                  <a:cs typeface="Arial" pitchFamily="34" charset="0"/>
                </a:rPr>
                <a:t>televizor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2800" dirty="0" smtClean="0">
                  <a:latin typeface="Arial" pitchFamily="34" charset="0"/>
                  <a:cs typeface="Arial" pitchFamily="34" charset="0"/>
                </a:rPr>
                <a:t>va </a:t>
              </a:r>
              <a:r>
                <a:rPr lang="uz-Latn-UZ" sz="2800" dirty="0">
                  <a:latin typeface="Arial" pitchFamily="34" charset="0"/>
                  <a:cs typeface="Arial" pitchFamily="34" charset="0"/>
                </a:rPr>
                <a:t>magnitofonlar shular jumlasidandir</a:t>
              </a:r>
              <a:r>
                <a:rPr lang="uz-Latn-UZ" sz="28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2"/>
          <a:stretch/>
        </p:blipFill>
        <p:spPr bwMode="auto">
          <a:xfrm>
            <a:off x="501160" y="3691618"/>
            <a:ext cx="9067800" cy="302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2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9713</TotalTime>
  <Words>320</Words>
  <Application>Microsoft Office PowerPoint</Application>
  <PresentationFormat>Широкоэкранный</PresentationFormat>
  <Paragraphs>43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Учетная запись Майкрософт</cp:lastModifiedBy>
  <cp:revision>1007</cp:revision>
  <dcterms:created xsi:type="dcterms:W3CDTF">2020-03-24T02:20:14Z</dcterms:created>
  <dcterms:modified xsi:type="dcterms:W3CDTF">2021-02-01T04:39:35Z</dcterms:modified>
</cp:coreProperties>
</file>