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74" r:id="rId3"/>
  </p:sldMasterIdLst>
  <p:notesMasterIdLst>
    <p:notesMasterId r:id="rId14"/>
  </p:notesMasterIdLst>
  <p:sldIdLst>
    <p:sldId id="270" r:id="rId4"/>
    <p:sldId id="1810" r:id="rId5"/>
    <p:sldId id="1832" r:id="rId6"/>
    <p:sldId id="1829" r:id="rId7"/>
    <p:sldId id="1767" r:id="rId8"/>
    <p:sldId id="1828" r:id="rId9"/>
    <p:sldId id="1820" r:id="rId10"/>
    <p:sldId id="1822" r:id="rId11"/>
    <p:sldId id="1819" r:id="rId12"/>
    <p:sldId id="1785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8C769"/>
    <a:srgbClr val="A7E4DC"/>
    <a:srgbClr val="AADBE0"/>
    <a:srgbClr val="70D2C2"/>
    <a:srgbClr val="6C9C90"/>
    <a:srgbClr val="D64646"/>
    <a:srgbClr val="D02023"/>
    <a:srgbClr val="D94D4C"/>
    <a:srgbClr val="D84A49"/>
    <a:srgbClr val="990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884" autoAdjust="0"/>
  </p:normalViewPr>
  <p:slideViewPr>
    <p:cSldViewPr snapToGrid="0">
      <p:cViewPr varScale="1">
        <p:scale>
          <a:sx n="65" d="100"/>
          <a:sy n="65" d="100"/>
        </p:scale>
        <p:origin x="83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D966F6-9851-4762-B994-2E2B5AE0CFB6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AD5D1B-9368-4D72-B7B4-E9D468FFC4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877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AD5D1B-9368-4D72-B7B4-E9D468FFC46B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15112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5222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4588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43455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8" y="279965"/>
            <a:ext cx="10363203" cy="30819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7" y="2989530"/>
            <a:ext cx="3328416" cy="22237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/>
          <a:lstStyle>
            <a:lvl1pPr marL="0" indent="0" algn="ctr">
              <a:buNone/>
              <a:defRPr lang="en-US" sz="1445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9" y="2989530"/>
            <a:ext cx="3328416" cy="22237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anchor="ctr"/>
          <a:lstStyle>
            <a:lvl1pPr marL="0" indent="0" algn="ctr">
              <a:buNone/>
              <a:defRPr lang="en-US" sz="1445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7" y="2989530"/>
            <a:ext cx="3328416" cy="22237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/>
          <a:lstStyle>
            <a:lvl1pPr marL="0" indent="0" algn="ctr">
              <a:buNone/>
              <a:defRPr lang="en-US" sz="1445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7" y="4980570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445"/>
            </a:lvl1pPr>
            <a:lvl2pPr marL="148722" indent="-148722">
              <a:buFont typeface="Arial" panose="020B0604020202020204" pitchFamily="34" charset="0"/>
              <a:buChar char="•"/>
              <a:defRPr sz="1445"/>
            </a:lvl2pPr>
            <a:lvl3pPr marL="297444" indent="-148722">
              <a:defRPr sz="1445"/>
            </a:lvl3pPr>
            <a:lvl4pPr marL="520523" indent="-223081">
              <a:defRPr sz="1445"/>
            </a:lvl4pPr>
            <a:lvl5pPr marL="743606" indent="-223081">
              <a:defRPr sz="144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9" y="4980570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445"/>
            </a:lvl1pPr>
            <a:lvl2pPr marL="148722" indent="-148722">
              <a:buFont typeface="Arial" panose="020B0604020202020204" pitchFamily="34" charset="0"/>
              <a:buChar char="•"/>
              <a:defRPr sz="1445"/>
            </a:lvl2pPr>
            <a:lvl3pPr marL="297444" indent="-148722">
              <a:defRPr sz="1445"/>
            </a:lvl3pPr>
            <a:lvl4pPr marL="520523" indent="-223081">
              <a:defRPr sz="1445"/>
            </a:lvl4pPr>
            <a:lvl5pPr marL="743606" indent="-223081">
              <a:defRPr sz="144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7" y="4980570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445"/>
            </a:lvl1pPr>
            <a:lvl2pPr marL="148722" indent="-148722">
              <a:buFont typeface="Arial" panose="020B0604020202020204" pitchFamily="34" charset="0"/>
              <a:buChar char="•"/>
              <a:defRPr sz="1445"/>
            </a:lvl2pPr>
            <a:lvl3pPr marL="297444" indent="-148722">
              <a:defRPr sz="1445"/>
            </a:lvl3pPr>
            <a:lvl4pPr marL="520523" indent="-223081">
              <a:defRPr sz="1445"/>
            </a:lvl4pPr>
            <a:lvl5pPr marL="743606" indent="-223081">
              <a:defRPr sz="144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4408" y="933461"/>
            <a:ext cx="10363203" cy="218617"/>
          </a:xfrm>
        </p:spPr>
        <p:txBody>
          <a:bodyPr/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652" baseline="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4827875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24" y="216474"/>
            <a:ext cx="10920148" cy="651406"/>
          </a:xfrm>
        </p:spPr>
        <p:txBody>
          <a:bodyPr lIns="0" tIns="0" rIns="0" bIns="0"/>
          <a:lstStyle>
            <a:lvl1pPr>
              <a:defRPr sz="4233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2" y="1577340"/>
            <a:ext cx="5303519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3" y="1577340"/>
            <a:ext cx="5303519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063708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633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AEDF2B47-7C58-458B-A014-B081B81A8D06}"/>
              </a:ext>
            </a:extLst>
          </p:cNvPr>
          <p:cNvGrpSpPr/>
          <p:nvPr userDrawn="1"/>
        </p:nvGrpSpPr>
        <p:grpSpPr>
          <a:xfrm>
            <a:off x="12578642" y="2"/>
            <a:ext cx="2196697" cy="1816099"/>
            <a:chOff x="12554553" y="1"/>
            <a:chExt cx="1647523" cy="1816099"/>
          </a:xfrm>
        </p:grpSpPr>
        <p:sp>
          <p:nvSpPr>
            <p:cNvPr id="4" name="Rectangle: Folded Corner 3">
              <a:extLst>
                <a:ext uri="{FF2B5EF4-FFF2-40B4-BE49-F238E27FC236}">
                  <a16:creationId xmlns:a16="http://schemas.microsoft.com/office/drawing/2014/main" xmlns="" id="{C7ACA455-4437-4416-A6F0-33D534A6AE9F}"/>
                </a:ext>
              </a:extLst>
            </p:cNvPr>
            <p:cNvSpPr/>
            <p:nvPr userDrawn="1"/>
          </p:nvSpPr>
          <p:spPr>
            <a:xfrm>
              <a:off x="12554553" y="1"/>
              <a:ext cx="1644047" cy="1816099"/>
            </a:xfrm>
            <a:prstGeom prst="foldedCorner">
              <a:avLst/>
            </a:prstGeom>
            <a:ln>
              <a:noFill/>
            </a:ln>
            <a:effectLst>
              <a:outerShdw blurRad="1016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Ins="0" rtlCol="0" anchor="t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F7931F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To insert your own icons*: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F7931F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srgbClr val="F7931F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Insert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F7931F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&gt;&gt; </a:t>
              </a: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srgbClr val="F7931F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Icons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F7931F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1" u="none" strike="noStrike" kern="1200" cap="none" spc="0" normalizeH="0" baseline="0" noProof="0">
                  <a:ln>
                    <a:noFill/>
                  </a:ln>
                  <a:solidFill>
                    <a:srgbClr val="F7931F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(*Only available to Office 365 subscribers)</a:t>
              </a:r>
            </a:p>
          </p:txBody>
        </p: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xmlns="" id="{7180DD64-6AC6-41B8-826F-6BE55763C65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13802026" y="424090"/>
              <a:ext cx="400050" cy="6572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628800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633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39389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6409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0541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3431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2660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368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5387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1182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4404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4.xml"/><Relationship Id="rId4" Type="http://schemas.openxmlformats.org/officeDocument/2006/relationships/hyperlink" Target="http://www.presentationgo.com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5.xml"/><Relationship Id="rId4" Type="http://schemas.openxmlformats.org/officeDocument/2006/relationships/hyperlink" Target="http://www.presentationgo.com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5F1FB-CFC8-4A00-90F8-2E234E416F6A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103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6" r:id="rId12"/>
    <p:sldLayoutId id="2147483677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06332"/>
            <a:ext cx="10515600" cy="739056"/>
          </a:xfrm>
          <a:prstGeom prst="rect">
            <a:avLst/>
          </a:prstGeom>
        </p:spPr>
        <p:txBody>
          <a:bodyPr rIns="0"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.com</a:t>
            </a:r>
          </a:p>
        </p:txBody>
      </p:sp>
      <p:sp>
        <p:nvSpPr>
          <p:cNvPr id="23" name="Freeform 22"/>
          <p:cNvSpPr/>
          <p:nvPr userDrawn="1"/>
        </p:nvSpPr>
        <p:spPr>
          <a:xfrm rot="5400000">
            <a:off x="183153" y="21288"/>
            <a:ext cx="369496" cy="761203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8" name="Group 7"/>
          <p:cNvGrpSpPr/>
          <p:nvPr userDrawn="1"/>
        </p:nvGrpSpPr>
        <p:grpSpPr>
          <a:xfrm>
            <a:off x="-2206544" y="-73804"/>
            <a:ext cx="1977374" cy="612144"/>
            <a:chOff x="-2096383" y="21447"/>
            <a:chExt cx="1483030" cy="612144"/>
          </a:xfrm>
        </p:grpSpPr>
        <p:sp>
          <p:nvSpPr>
            <p:cNvPr id="10" name="TextBox 9"/>
            <p:cNvSpPr txBox="1"/>
            <p:nvPr userDrawn="1"/>
          </p:nvSpPr>
          <p:spPr>
            <a:xfrm>
              <a:off x="-2096383" y="21447"/>
              <a:ext cx="25271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1" name="TextBox 10"/>
            <p:cNvSpPr txBox="1"/>
            <p:nvPr userDrawn="1"/>
          </p:nvSpPr>
          <p:spPr>
            <a:xfrm>
              <a:off x="-1002010" y="387370"/>
              <a:ext cx="30921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 userDrawn="1"/>
        </p:nvSpPr>
        <p:spPr>
          <a:xfrm>
            <a:off x="-118532" y="6959601"/>
            <a:ext cx="1314784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©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A5CD28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  <a:hlinkClick r:id="rId4" tooltip="PresentationGo!"/>
              </a:rPr>
              <a:t>presentationgo.com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31112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tx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06332"/>
            <a:ext cx="10515600" cy="7390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.com</a:t>
            </a:r>
          </a:p>
        </p:txBody>
      </p:sp>
      <p:sp>
        <p:nvSpPr>
          <p:cNvPr id="23" name="Freeform 22"/>
          <p:cNvSpPr/>
          <p:nvPr userDrawn="1"/>
        </p:nvSpPr>
        <p:spPr>
          <a:xfrm rot="5400000">
            <a:off x="183153" y="21288"/>
            <a:ext cx="369496" cy="761203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8" name="Group 7"/>
          <p:cNvGrpSpPr/>
          <p:nvPr userDrawn="1"/>
        </p:nvGrpSpPr>
        <p:grpSpPr>
          <a:xfrm>
            <a:off x="-2206544" y="-73804"/>
            <a:ext cx="1977374" cy="612144"/>
            <a:chOff x="-2096383" y="21447"/>
            <a:chExt cx="1483030" cy="612144"/>
          </a:xfrm>
        </p:grpSpPr>
        <p:sp>
          <p:nvSpPr>
            <p:cNvPr id="10" name="TextBox 9"/>
            <p:cNvSpPr txBox="1"/>
            <p:nvPr userDrawn="1"/>
          </p:nvSpPr>
          <p:spPr>
            <a:xfrm>
              <a:off x="-2096383" y="21447"/>
              <a:ext cx="25271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1" name="TextBox 10"/>
            <p:cNvSpPr txBox="1"/>
            <p:nvPr userDrawn="1"/>
          </p:nvSpPr>
          <p:spPr>
            <a:xfrm>
              <a:off x="-1002010" y="387370"/>
              <a:ext cx="30921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 userDrawn="1"/>
        </p:nvSpPr>
        <p:spPr>
          <a:xfrm>
            <a:off x="-118532" y="6959601"/>
            <a:ext cx="1314784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©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A5CD28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  <a:hlinkClick r:id="rId4" tooltip="PresentationGo!"/>
              </a:rPr>
              <a:t>presentationgo.com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6087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tx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object 2"/>
          <p:cNvSpPr>
            <a:spLocks/>
          </p:cNvSpPr>
          <p:nvPr/>
        </p:nvSpPr>
        <p:spPr bwMode="auto">
          <a:xfrm>
            <a:off x="0" y="0"/>
            <a:ext cx="12191999" cy="2060423"/>
          </a:xfrm>
          <a:custGeom>
            <a:avLst/>
            <a:gdLst>
              <a:gd name="T0" fmla="*/ 22945975 w 5760085"/>
              <a:gd name="T1" fmla="*/ 0 h 1021080"/>
              <a:gd name="T2" fmla="*/ 0 w 5760085"/>
              <a:gd name="T3" fmla="*/ 0 h 1021080"/>
              <a:gd name="T4" fmla="*/ 0 w 5760085"/>
              <a:gd name="T5" fmla="*/ 9630003 h 1021080"/>
              <a:gd name="T6" fmla="*/ 22945975 w 5760085"/>
              <a:gd name="T7" fmla="*/ 9630003 h 1021080"/>
              <a:gd name="T8" fmla="*/ 22945975 w 5760085"/>
              <a:gd name="T9" fmla="*/ 0 h 10210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sz="7869" dirty="0"/>
          </a:p>
        </p:txBody>
      </p:sp>
      <p:sp>
        <p:nvSpPr>
          <p:cNvPr id="26" name="object 2"/>
          <p:cNvSpPr txBox="1">
            <a:spLocks/>
          </p:cNvSpPr>
          <p:nvPr/>
        </p:nvSpPr>
        <p:spPr>
          <a:xfrm>
            <a:off x="2573072" y="410251"/>
            <a:ext cx="6656332" cy="1138459"/>
          </a:xfrm>
          <a:prstGeom prst="rect">
            <a:avLst/>
          </a:prstGeom>
        </p:spPr>
        <p:txBody>
          <a:bodyPr wrap="square" lIns="0" tIns="30169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235" algn="ctr" defTabSz="1888868">
              <a:spcBef>
                <a:spcPts val="235"/>
              </a:spcBef>
              <a:defRPr/>
            </a:pPr>
            <a:r>
              <a:rPr lang="en-US" sz="7200" kern="0" spc="10" dirty="0">
                <a:solidFill>
                  <a:sysClr val="window" lastClr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 I Z I K A</a:t>
            </a:r>
          </a:p>
        </p:txBody>
      </p:sp>
      <p:sp>
        <p:nvSpPr>
          <p:cNvPr id="18445" name="object 4"/>
          <p:cNvSpPr txBox="1">
            <a:spLocks noChangeArrowheads="1"/>
          </p:cNvSpPr>
          <p:nvPr/>
        </p:nvSpPr>
        <p:spPr bwMode="auto">
          <a:xfrm>
            <a:off x="3085071" y="2678666"/>
            <a:ext cx="8484043" cy="20604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8816" rIns="0" bIns="0">
            <a:spAutoFit/>
          </a:bodyPr>
          <a:lstStyle>
            <a:lvl1pPr marL="3175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ts val="233"/>
              </a:spcBef>
            </a:pPr>
            <a:r>
              <a:rPr lang="en-US" sz="4400" b="1" dirty="0" smtClean="0">
                <a:solidFill>
                  <a:srgbClr val="002060"/>
                </a:solidFill>
                <a:cs typeface="Arial" pitchFamily="34" charset="0"/>
              </a:rPr>
              <a:t>VI BOB. YORUG‘LIK HODISALARI HAQIDA DASTLABKI MA’LUMOTLAR</a:t>
            </a:r>
            <a:endParaRPr lang="en-US" sz="4400" b="1" dirty="0">
              <a:solidFill>
                <a:srgbClr val="002060"/>
              </a:solidFill>
              <a:cs typeface="Arial" pitchFamily="34" charset="0"/>
            </a:endParaRPr>
          </a:p>
        </p:txBody>
      </p:sp>
      <p:sp>
        <p:nvSpPr>
          <p:cNvPr id="19" name="object 9">
            <a:extLst>
              <a:ext uri="{FF2B5EF4-FFF2-40B4-BE49-F238E27FC236}">
                <a16:creationId xmlns:a16="http://schemas.microsoft.com/office/drawing/2014/main" xmlns="" id="{68F1F853-C18B-4CBC-AD87-9483E6657303}"/>
              </a:ext>
            </a:extLst>
          </p:cNvPr>
          <p:cNvSpPr>
            <a:spLocks/>
          </p:cNvSpPr>
          <p:nvPr/>
        </p:nvSpPr>
        <p:spPr bwMode="auto">
          <a:xfrm>
            <a:off x="9616895" y="413481"/>
            <a:ext cx="2058233" cy="962697"/>
          </a:xfrm>
          <a:custGeom>
            <a:avLst/>
            <a:gdLst>
              <a:gd name="T0" fmla="*/ 2404266 w 603885"/>
              <a:gd name="T1" fmla="*/ 0 h 603885"/>
              <a:gd name="T2" fmla="*/ 0 w 603885"/>
              <a:gd name="T3" fmla="*/ 0 h 603885"/>
              <a:gd name="T4" fmla="*/ 0 w 603885"/>
              <a:gd name="T5" fmla="*/ 5699134 h 603885"/>
              <a:gd name="T6" fmla="*/ 2404266 w 603885"/>
              <a:gd name="T7" fmla="*/ 5699134 h 603885"/>
              <a:gd name="T8" fmla="*/ 2404266 w 603885"/>
              <a:gd name="T9" fmla="*/ 0 h 6038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 sz="7869" dirty="0"/>
          </a:p>
        </p:txBody>
      </p:sp>
      <p:sp>
        <p:nvSpPr>
          <p:cNvPr id="20" name="object 12">
            <a:extLst>
              <a:ext uri="{FF2B5EF4-FFF2-40B4-BE49-F238E27FC236}">
                <a16:creationId xmlns:a16="http://schemas.microsoft.com/office/drawing/2014/main" xmlns="" id="{75008494-61E4-463C-93FC-17CA4E6B573C}"/>
              </a:ext>
            </a:extLst>
          </p:cNvPr>
          <p:cNvSpPr txBox="1"/>
          <p:nvPr/>
        </p:nvSpPr>
        <p:spPr>
          <a:xfrm>
            <a:off x="9722908" y="523152"/>
            <a:ext cx="1846206" cy="732168"/>
          </a:xfrm>
          <a:prstGeom prst="rect">
            <a:avLst/>
          </a:prstGeom>
        </p:spPr>
        <p:txBody>
          <a:bodyPr wrap="square" lIns="0" tIns="32746" rIns="0" bIns="0">
            <a:spAutoFit/>
          </a:bodyPr>
          <a:lstStyle/>
          <a:p>
            <a:pPr algn="ctr" defTabSz="1189620">
              <a:spcBef>
                <a:spcPts val="259"/>
              </a:spcBef>
              <a:defRPr/>
            </a:pPr>
            <a:r>
              <a:rPr lang="en-US" sz="4543" b="1" spc="21" dirty="0">
                <a:solidFill>
                  <a:srgbClr val="FEFEFE"/>
                </a:solidFill>
                <a:latin typeface="Arial"/>
                <a:cs typeface="Arial"/>
              </a:rPr>
              <a:t>6</a:t>
            </a:r>
            <a:r>
              <a:rPr lang="ru-RU" sz="4543" b="1" spc="21" dirty="0" smtClean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4000" b="1" spc="-10" dirty="0" err="1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4689" b="1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17" name="object 5">
            <a:extLst>
              <a:ext uri="{FF2B5EF4-FFF2-40B4-BE49-F238E27FC236}">
                <a16:creationId xmlns:a16="http://schemas.microsoft.com/office/drawing/2014/main" xmlns="" id="{4E418E96-8D0E-4CF2-BB71-0FCCC8070997}"/>
              </a:ext>
            </a:extLst>
          </p:cNvPr>
          <p:cNvSpPr/>
          <p:nvPr/>
        </p:nvSpPr>
        <p:spPr>
          <a:xfrm>
            <a:off x="169293" y="2147833"/>
            <a:ext cx="599813" cy="186662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pic>
        <p:nvPicPr>
          <p:cNvPr id="12" name="Picture 3">
            <a:extLst>
              <a:ext uri="{FF2B5EF4-FFF2-40B4-BE49-F238E27FC236}">
                <a16:creationId xmlns:a16="http://schemas.microsoft.com/office/drawing/2014/main" xmlns="" id="{722B2BF1-2D3B-48C0-8AEE-EE5C76C827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200" y="75849"/>
            <a:ext cx="1539329" cy="1626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object 5">
            <a:extLst>
              <a:ext uri="{FF2B5EF4-FFF2-40B4-BE49-F238E27FC236}">
                <a16:creationId xmlns:a16="http://schemas.microsoft.com/office/drawing/2014/main" xmlns="" id="{4E418E96-8D0E-4CF2-BB71-0FCCC8070997}"/>
              </a:ext>
            </a:extLst>
          </p:cNvPr>
          <p:cNvSpPr/>
          <p:nvPr/>
        </p:nvSpPr>
        <p:spPr>
          <a:xfrm>
            <a:off x="169292" y="4295666"/>
            <a:ext cx="599813" cy="186662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2" name="AutoShape 2" descr="Электронный микроскоп Атом, Электрон с, электрон, микроскоп, область png |  PNGW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704" y="2123695"/>
            <a:ext cx="2381250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6879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855406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861C33E-62E9-428D-8457-B5629F020F12}"/>
              </a:ext>
            </a:extLst>
          </p:cNvPr>
          <p:cNvSpPr txBox="1"/>
          <p:nvPr/>
        </p:nvSpPr>
        <p:spPr>
          <a:xfrm>
            <a:off x="463336" y="1166547"/>
            <a:ext cx="11556600" cy="3647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smtClean="0">
                <a:latin typeface="Arial" panose="020B0604020202020204" pitchFamily="34" charset="0"/>
                <a:cs typeface="Arial" panose="020B0604020202020204" pitchFamily="34" charset="0"/>
              </a:rPr>
              <a:t>          Mavzu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oxiridagi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savollarga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1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 algn="just">
              <a:buAutoNum type="arabicPeriod"/>
            </a:pPr>
            <a:r>
              <a:rPr lang="uz-Latn-UZ" sz="3600" i="1" dirty="0" smtClean="0">
                <a:latin typeface="Arial" pitchFamily="34" charset="0"/>
                <a:cs typeface="Arial" pitchFamily="34" charset="0"/>
              </a:rPr>
              <a:t>Yorug‘likning </a:t>
            </a:r>
            <a:r>
              <a:rPr lang="uz-Latn-UZ" sz="3600" i="1" dirty="0">
                <a:latin typeface="Arial" pitchFamily="34" charset="0"/>
                <a:cs typeface="Arial" pitchFamily="34" charset="0"/>
              </a:rPr>
              <a:t>yana qanday manbalarini </a:t>
            </a:r>
            <a:r>
              <a:rPr lang="uz-Latn-UZ" sz="3600" i="1" dirty="0" smtClean="0">
                <a:latin typeface="Arial" pitchFamily="34" charset="0"/>
                <a:cs typeface="Arial" pitchFamily="34" charset="0"/>
              </a:rPr>
              <a:t>bilasiz?</a:t>
            </a:r>
            <a:endParaRPr lang="en-US" sz="3600" i="1" dirty="0">
              <a:latin typeface="Arial" pitchFamily="34" charset="0"/>
              <a:cs typeface="Arial" pitchFamily="34" charset="0"/>
            </a:endParaRPr>
          </a:p>
          <a:p>
            <a:pPr marL="742950" indent="-742950" algn="just">
              <a:buAutoNum type="arabicPeriod"/>
            </a:pPr>
            <a:r>
              <a:rPr lang="uz-Latn-UZ" sz="3600" i="1" dirty="0" smtClean="0">
                <a:latin typeface="Arial" pitchFamily="34" charset="0"/>
                <a:cs typeface="Arial" pitchFamily="34" charset="0"/>
              </a:rPr>
              <a:t>Sovuq </a:t>
            </a:r>
            <a:r>
              <a:rPr lang="uz-Latn-UZ" sz="3600" i="1" dirty="0">
                <a:latin typeface="Arial" pitchFamily="34" charset="0"/>
                <a:cs typeface="Arial" pitchFamily="34" charset="0"/>
              </a:rPr>
              <a:t>holda nur chiqaradigan </a:t>
            </a:r>
            <a:r>
              <a:rPr lang="uz-Latn-UZ" sz="3600" i="1" dirty="0" smtClean="0">
                <a:latin typeface="Arial" pitchFamily="34" charset="0"/>
                <a:cs typeface="Arial" pitchFamily="34" charset="0"/>
              </a:rPr>
              <a:t>manbalar</a:t>
            </a:r>
            <a:r>
              <a:rPr lang="en-US" sz="3600" i="1" dirty="0">
                <a:latin typeface="Arial" pitchFamily="34" charset="0"/>
                <a:cs typeface="Arial" pitchFamily="34" charset="0"/>
              </a:rPr>
              <a:t> </a:t>
            </a:r>
            <a:r>
              <a:rPr lang="uz-Latn-UZ" sz="3600" i="1" dirty="0" smtClean="0">
                <a:latin typeface="Arial" pitchFamily="34" charset="0"/>
                <a:cs typeface="Arial" pitchFamily="34" charset="0"/>
              </a:rPr>
              <a:t>bormi?</a:t>
            </a:r>
            <a:endParaRPr lang="en-US" sz="3600" i="1" dirty="0" smtClean="0">
              <a:latin typeface="Arial" pitchFamily="34" charset="0"/>
              <a:cs typeface="Arial" pitchFamily="34" charset="0"/>
            </a:endParaRPr>
          </a:p>
          <a:p>
            <a:pPr marL="742950" indent="-742950" algn="just">
              <a:buAutoNum type="arabicPeriod"/>
            </a:pPr>
            <a:r>
              <a:rPr lang="uz-Latn-UZ" sz="3600" i="1" dirty="0" smtClean="0">
                <a:latin typeface="Arial" pitchFamily="34" charset="0"/>
                <a:cs typeface="Arial" pitchFamily="34" charset="0"/>
              </a:rPr>
              <a:t>Yorug‘lik </a:t>
            </a:r>
            <a:r>
              <a:rPr lang="uz-Latn-UZ" sz="3600" i="1" dirty="0">
                <a:latin typeface="Arial" pitchFamily="34" charset="0"/>
                <a:cs typeface="Arial" pitchFamily="34" charset="0"/>
              </a:rPr>
              <a:t>ta’sirida ishlaydigan yana qanday qurilmalarni bilasiz?</a:t>
            </a:r>
            <a:r>
              <a:rPr lang="uz-Latn-UZ" sz="3600" dirty="0">
                <a:latin typeface="Arial" pitchFamily="34" charset="0"/>
                <a:cs typeface="Arial" pitchFamily="34" charset="0"/>
              </a:rPr>
              <a:t> 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6609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95864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275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en-US" sz="4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bobda</a:t>
            </a:r>
            <a:r>
              <a:rPr lang="en-US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nimani</a:t>
            </a:r>
            <a:r>
              <a:rPr lang="en-US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o‘rganamiz</a:t>
            </a:r>
            <a:r>
              <a:rPr lang="en-US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6448" b="1" dirty="0">
              <a:solidFill>
                <a:schemeClr val="bg1"/>
              </a:solidFill>
            </a:endParaRPr>
          </a:p>
        </p:txBody>
      </p:sp>
      <p:sp>
        <p:nvSpPr>
          <p:cNvPr id="3" name="AutoShape 2" descr="Issiqlik harakati amalga oshirilmoqda. Issiqlik harakati. Braun harakat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4" descr="Issiqlik harakati amalga oshirilmoqda. Issiqlik harakati. Braun harakati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9" name="Group 3"/>
          <p:cNvGrpSpPr>
            <a:grpSpLocks/>
          </p:cNvGrpSpPr>
          <p:nvPr/>
        </p:nvGrpSpPr>
        <p:grpSpPr bwMode="auto">
          <a:xfrm>
            <a:off x="765175" y="1448712"/>
            <a:ext cx="9306834" cy="739776"/>
            <a:chOff x="1296" y="1310"/>
            <a:chExt cx="5479" cy="466"/>
          </a:xfrm>
        </p:grpSpPr>
        <p:sp>
          <p:nvSpPr>
            <p:cNvPr id="20" name="AutoShape 5"/>
            <p:cNvSpPr>
              <a:spLocks noChangeArrowheads="1"/>
            </p:cNvSpPr>
            <p:nvPr/>
          </p:nvSpPr>
          <p:spPr bwMode="gray">
            <a:xfrm>
              <a:off x="1536" y="1338"/>
              <a:ext cx="5239" cy="358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21B3E1">
                    <a:gamma/>
                    <a:tint val="21176"/>
                    <a:invGamma/>
                  </a:srgbClr>
                </a:gs>
                <a:gs pos="100000">
                  <a:srgbClr val="21B3E1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AutoShape 4"/>
            <p:cNvSpPr>
              <a:spLocks noChangeArrowheads="1"/>
            </p:cNvSpPr>
            <p:nvPr/>
          </p:nvSpPr>
          <p:spPr bwMode="gray">
            <a:xfrm>
              <a:off x="1296" y="1344"/>
              <a:ext cx="432" cy="432"/>
            </a:xfrm>
            <a:prstGeom prst="diamond">
              <a:avLst/>
            </a:prstGeom>
            <a:gradFill rotWithShape="1">
              <a:gsLst>
                <a:gs pos="0">
                  <a:srgbClr val="21B3E1">
                    <a:gamma/>
                    <a:shade val="46275"/>
                    <a:invGamma/>
                  </a:srgbClr>
                </a:gs>
                <a:gs pos="100000">
                  <a:srgbClr val="21B3E1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Text Box 6"/>
            <p:cNvSpPr txBox="1">
              <a:spLocks noChangeArrowheads="1"/>
            </p:cNvSpPr>
            <p:nvPr/>
          </p:nvSpPr>
          <p:spPr bwMode="gray">
            <a:xfrm>
              <a:off x="1725" y="1310"/>
              <a:ext cx="3324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en-US" sz="3600" b="1" dirty="0" err="1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Yorug‘lik</a:t>
              </a:r>
              <a:r>
                <a:rPr lang="en-US" sz="3600" b="1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600" b="1" dirty="0" err="1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manbalari</a:t>
              </a:r>
              <a:endParaRPr lang="en-US" sz="36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Text Box 7"/>
            <p:cNvSpPr txBox="1">
              <a:spLocks noChangeArrowheads="1"/>
            </p:cNvSpPr>
            <p:nvPr/>
          </p:nvSpPr>
          <p:spPr bwMode="gray">
            <a:xfrm>
              <a:off x="1400" y="1361"/>
              <a:ext cx="260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600" dirty="0"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</p:grpSp>
      <p:grpSp>
        <p:nvGrpSpPr>
          <p:cNvPr id="29" name="Group 32"/>
          <p:cNvGrpSpPr>
            <a:grpSpLocks/>
          </p:cNvGrpSpPr>
          <p:nvPr/>
        </p:nvGrpSpPr>
        <p:grpSpPr bwMode="auto">
          <a:xfrm>
            <a:off x="775609" y="3953340"/>
            <a:ext cx="9296400" cy="703263"/>
            <a:chOff x="1296" y="2304"/>
            <a:chExt cx="5856" cy="443"/>
          </a:xfrm>
        </p:grpSpPr>
        <p:sp>
          <p:nvSpPr>
            <p:cNvPr id="30" name="AutoShape 15"/>
            <p:cNvSpPr>
              <a:spLocks noChangeArrowheads="1"/>
            </p:cNvSpPr>
            <p:nvPr/>
          </p:nvSpPr>
          <p:spPr bwMode="gray">
            <a:xfrm>
              <a:off x="1536" y="2325"/>
              <a:ext cx="5616" cy="393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9933">
                    <a:gamma/>
                    <a:tint val="21176"/>
                    <a:invGamma/>
                  </a:srgbClr>
                </a:gs>
                <a:gs pos="100000">
                  <a:srgbClr val="FF9933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AutoShape 16"/>
            <p:cNvSpPr>
              <a:spLocks noChangeArrowheads="1"/>
            </p:cNvSpPr>
            <p:nvPr/>
          </p:nvSpPr>
          <p:spPr bwMode="gray">
            <a:xfrm>
              <a:off x="1296" y="2304"/>
              <a:ext cx="432" cy="432"/>
            </a:xfrm>
            <a:prstGeom prst="diamond">
              <a:avLst/>
            </a:prstGeom>
            <a:gradFill rotWithShape="1">
              <a:gsLst>
                <a:gs pos="0">
                  <a:srgbClr val="FF9933">
                    <a:gamma/>
                    <a:shade val="46275"/>
                    <a:invGamma/>
                  </a:srgbClr>
                </a:gs>
                <a:gs pos="100000">
                  <a:srgbClr val="FF9933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Text Box 17"/>
            <p:cNvSpPr txBox="1">
              <a:spLocks noChangeArrowheads="1"/>
            </p:cNvSpPr>
            <p:nvPr/>
          </p:nvSpPr>
          <p:spPr bwMode="gray">
            <a:xfrm>
              <a:off x="1667" y="2340"/>
              <a:ext cx="5321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en-US" sz="3600" b="1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600" b="1" dirty="0" err="1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Quyosh</a:t>
              </a:r>
              <a:r>
                <a:rPr lang="en-US" sz="3600" b="1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600" b="1" dirty="0" err="1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va</a:t>
              </a:r>
              <a:r>
                <a:rPr lang="en-US" sz="3600" b="1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600" b="1" dirty="0" err="1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Oy</a:t>
              </a:r>
              <a:r>
                <a:rPr lang="en-US" sz="3600" b="1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600" b="1" dirty="0" err="1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tutilishi</a:t>
              </a:r>
              <a:endParaRPr lang="en-US" sz="36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Text Box 18"/>
            <p:cNvSpPr txBox="1">
              <a:spLocks noChangeArrowheads="1"/>
            </p:cNvSpPr>
            <p:nvPr/>
          </p:nvSpPr>
          <p:spPr bwMode="gray">
            <a:xfrm>
              <a:off x="1382" y="2330"/>
              <a:ext cx="278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600" dirty="0"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</p:grpSp>
      <p:grpSp>
        <p:nvGrpSpPr>
          <p:cNvPr id="34" name="Group 33"/>
          <p:cNvGrpSpPr>
            <a:grpSpLocks/>
          </p:cNvGrpSpPr>
          <p:nvPr/>
        </p:nvGrpSpPr>
        <p:grpSpPr bwMode="auto">
          <a:xfrm>
            <a:off x="747486" y="5133551"/>
            <a:ext cx="9310688" cy="1200156"/>
            <a:chOff x="1296" y="2726"/>
            <a:chExt cx="5865" cy="756"/>
          </a:xfrm>
        </p:grpSpPr>
        <p:sp>
          <p:nvSpPr>
            <p:cNvPr id="35" name="AutoShape 20"/>
            <p:cNvSpPr>
              <a:spLocks noChangeArrowheads="1"/>
            </p:cNvSpPr>
            <p:nvPr/>
          </p:nvSpPr>
          <p:spPr bwMode="gray">
            <a:xfrm>
              <a:off x="1536" y="2763"/>
              <a:ext cx="5625" cy="627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E46ACD">
                    <a:gamma/>
                    <a:tint val="21176"/>
                    <a:invGamma/>
                  </a:srgbClr>
                </a:gs>
                <a:gs pos="100000">
                  <a:srgbClr val="E46ACD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AutoShape 21"/>
            <p:cNvSpPr>
              <a:spLocks noChangeArrowheads="1"/>
            </p:cNvSpPr>
            <p:nvPr/>
          </p:nvSpPr>
          <p:spPr bwMode="gray">
            <a:xfrm>
              <a:off x="1296" y="2832"/>
              <a:ext cx="432" cy="432"/>
            </a:xfrm>
            <a:prstGeom prst="diamond">
              <a:avLst/>
            </a:prstGeom>
            <a:gradFill rotWithShape="1">
              <a:gsLst>
                <a:gs pos="0">
                  <a:srgbClr val="E46ACD">
                    <a:gamma/>
                    <a:shade val="46275"/>
                    <a:invGamma/>
                  </a:srgbClr>
                </a:gs>
                <a:gs pos="100000">
                  <a:srgbClr val="E46ACD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Text Box 22"/>
            <p:cNvSpPr txBox="1">
              <a:spLocks noChangeArrowheads="1"/>
            </p:cNvSpPr>
            <p:nvPr/>
          </p:nvSpPr>
          <p:spPr bwMode="gray">
            <a:xfrm>
              <a:off x="1737" y="2726"/>
              <a:ext cx="5260" cy="7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en-US" sz="3600" b="1" dirty="0" err="1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Yorug‘lik</a:t>
              </a:r>
              <a:r>
                <a:rPr lang="en-US" sz="3600" b="1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600" b="1" dirty="0" err="1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hodisalari</a:t>
              </a:r>
              <a:r>
                <a:rPr lang="en-US" sz="3600" b="1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600" b="1" dirty="0" err="1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haqida</a:t>
              </a:r>
              <a:r>
                <a:rPr lang="en-US" sz="3600" b="1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600" b="1" dirty="0" err="1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Beruniy</a:t>
              </a:r>
              <a:r>
                <a:rPr lang="en-US" sz="3600" b="1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600" b="1" dirty="0" err="1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va</a:t>
              </a:r>
              <a:r>
                <a:rPr lang="en-US" sz="3600" b="1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600" b="1" dirty="0" err="1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Ibn</a:t>
              </a:r>
              <a:r>
                <a:rPr lang="en-US" sz="3600" b="1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600" b="1" dirty="0" err="1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Sinoning</a:t>
              </a:r>
              <a:r>
                <a:rPr lang="en-US" sz="3600" b="1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600" b="1" dirty="0" err="1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fikrlari</a:t>
              </a:r>
              <a:endParaRPr lang="en-US" sz="36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Text Box 23"/>
            <p:cNvSpPr txBox="1">
              <a:spLocks noChangeArrowheads="1"/>
            </p:cNvSpPr>
            <p:nvPr/>
          </p:nvSpPr>
          <p:spPr bwMode="gray">
            <a:xfrm>
              <a:off x="1373" y="2858"/>
              <a:ext cx="278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600" dirty="0">
                  <a:latin typeface="Arial" pitchFamily="34" charset="0"/>
                  <a:cs typeface="Arial" pitchFamily="34" charset="0"/>
                </a:rPr>
                <a:t>4</a:t>
              </a:r>
            </a:p>
          </p:txBody>
        </p:sp>
      </p:grpSp>
      <p:grpSp>
        <p:nvGrpSpPr>
          <p:cNvPr id="39" name="Group 31"/>
          <p:cNvGrpSpPr>
            <a:grpSpLocks/>
          </p:cNvGrpSpPr>
          <p:nvPr/>
        </p:nvGrpSpPr>
        <p:grpSpPr bwMode="auto">
          <a:xfrm>
            <a:off x="786949" y="2603504"/>
            <a:ext cx="9307513" cy="692150"/>
            <a:chOff x="1296" y="1824"/>
            <a:chExt cx="5863" cy="436"/>
          </a:xfrm>
        </p:grpSpPr>
        <p:sp>
          <p:nvSpPr>
            <p:cNvPr id="40" name="AutoShape 10"/>
            <p:cNvSpPr>
              <a:spLocks noChangeArrowheads="1"/>
            </p:cNvSpPr>
            <p:nvPr/>
          </p:nvSpPr>
          <p:spPr bwMode="gray">
            <a:xfrm>
              <a:off x="1536" y="1872"/>
              <a:ext cx="5623" cy="375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99CC00">
                    <a:gamma/>
                    <a:tint val="21176"/>
                    <a:invGamma/>
                  </a:srgbClr>
                </a:gs>
                <a:gs pos="100000">
                  <a:srgbClr val="99CC00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AutoShape 11"/>
            <p:cNvSpPr>
              <a:spLocks noChangeArrowheads="1"/>
            </p:cNvSpPr>
            <p:nvPr/>
          </p:nvSpPr>
          <p:spPr bwMode="gray">
            <a:xfrm>
              <a:off x="1296" y="1824"/>
              <a:ext cx="432" cy="432"/>
            </a:xfrm>
            <a:prstGeom prst="diamond">
              <a:avLst/>
            </a:prstGeom>
            <a:gradFill rotWithShape="1">
              <a:gsLst>
                <a:gs pos="0">
                  <a:srgbClr val="99CC00">
                    <a:gamma/>
                    <a:shade val="46275"/>
                    <a:invGamma/>
                  </a:srgbClr>
                </a:gs>
                <a:gs pos="100000">
                  <a:srgbClr val="99CC00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Text Box 12"/>
            <p:cNvSpPr txBox="1">
              <a:spLocks noChangeArrowheads="1"/>
            </p:cNvSpPr>
            <p:nvPr/>
          </p:nvSpPr>
          <p:spPr bwMode="gray">
            <a:xfrm>
              <a:off x="1728" y="1853"/>
              <a:ext cx="5267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en-US" sz="3600" b="1" dirty="0" err="1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Yorug‘likning</a:t>
              </a:r>
              <a:r>
                <a:rPr lang="en-US" sz="3600" b="1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600" b="1" dirty="0" err="1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tarqalish</a:t>
              </a:r>
              <a:r>
                <a:rPr lang="en-US" sz="3600" b="1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600" b="1" dirty="0" err="1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qonunlari</a:t>
              </a:r>
              <a:endParaRPr lang="en-US" sz="36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Text Box 13"/>
            <p:cNvSpPr txBox="1">
              <a:spLocks noChangeArrowheads="1"/>
            </p:cNvSpPr>
            <p:nvPr/>
          </p:nvSpPr>
          <p:spPr bwMode="gray">
            <a:xfrm>
              <a:off x="1373" y="1841"/>
              <a:ext cx="278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600" dirty="0"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93697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95864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275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en-US" sz="4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bobda</a:t>
            </a:r>
            <a:r>
              <a:rPr lang="en-US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nimani</a:t>
            </a:r>
            <a:r>
              <a:rPr lang="en-US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o‘rganamiz</a:t>
            </a:r>
            <a:r>
              <a:rPr lang="en-US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6448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9" name="Group 3"/>
          <p:cNvGrpSpPr>
            <a:grpSpLocks/>
          </p:cNvGrpSpPr>
          <p:nvPr/>
        </p:nvGrpSpPr>
        <p:grpSpPr bwMode="auto">
          <a:xfrm>
            <a:off x="692605" y="2356056"/>
            <a:ext cx="9308415" cy="1754190"/>
            <a:chOff x="1296" y="1013"/>
            <a:chExt cx="5762" cy="1105"/>
          </a:xfrm>
        </p:grpSpPr>
        <p:sp>
          <p:nvSpPr>
            <p:cNvPr id="20" name="AutoShape 5"/>
            <p:cNvSpPr>
              <a:spLocks noChangeArrowheads="1"/>
            </p:cNvSpPr>
            <p:nvPr/>
          </p:nvSpPr>
          <p:spPr bwMode="gray">
            <a:xfrm>
              <a:off x="1536" y="1041"/>
              <a:ext cx="5522" cy="1077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21B3E1">
                    <a:gamma/>
                    <a:tint val="21176"/>
                    <a:invGamma/>
                  </a:srgbClr>
                </a:gs>
                <a:gs pos="100000">
                  <a:srgbClr val="21B3E1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5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AutoShape 4"/>
            <p:cNvSpPr>
              <a:spLocks noChangeArrowheads="1"/>
            </p:cNvSpPr>
            <p:nvPr/>
          </p:nvSpPr>
          <p:spPr bwMode="gray">
            <a:xfrm>
              <a:off x="1296" y="1344"/>
              <a:ext cx="432" cy="432"/>
            </a:xfrm>
            <a:prstGeom prst="diamond">
              <a:avLst/>
            </a:prstGeom>
            <a:gradFill rotWithShape="1">
              <a:gsLst>
                <a:gs pos="0">
                  <a:srgbClr val="21B3E1">
                    <a:gamma/>
                    <a:shade val="46275"/>
                    <a:invGamma/>
                  </a:srgbClr>
                </a:gs>
                <a:gs pos="100000">
                  <a:srgbClr val="21B3E1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5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Text Box 6"/>
            <p:cNvSpPr txBox="1">
              <a:spLocks noChangeArrowheads="1"/>
            </p:cNvSpPr>
            <p:nvPr/>
          </p:nvSpPr>
          <p:spPr bwMode="gray">
            <a:xfrm>
              <a:off x="1725" y="1013"/>
              <a:ext cx="5333" cy="11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en-US" sz="3600" b="1" dirty="0" smtClean="0">
                  <a:latin typeface="Arial" pitchFamily="34" charset="0"/>
                  <a:cs typeface="Arial" pitchFamily="34" charset="0"/>
                </a:rPr>
                <a:t>   K</a:t>
              </a:r>
              <a:r>
                <a:rPr lang="uz-Latn-UZ" sz="3600" b="1" dirty="0" smtClean="0">
                  <a:latin typeface="Arial" pitchFamily="34" charset="0"/>
                  <a:cs typeface="Arial" pitchFamily="34" charset="0"/>
                </a:rPr>
                <a:t>amalak </a:t>
              </a:r>
              <a:r>
                <a:rPr lang="uz-Latn-UZ" sz="3600" b="1" dirty="0">
                  <a:latin typeface="Arial" pitchFamily="34" charset="0"/>
                  <a:cs typeface="Arial" pitchFamily="34" charset="0"/>
                </a:rPr>
                <a:t>hosil bo‘lishi </a:t>
              </a:r>
              <a:r>
                <a:rPr lang="uz-Latn-UZ" sz="3600" b="1" dirty="0" smtClean="0">
                  <a:latin typeface="Arial" pitchFamily="34" charset="0"/>
                  <a:cs typeface="Arial" pitchFamily="34" charset="0"/>
                </a:rPr>
                <a:t>va</a:t>
              </a:r>
              <a:r>
                <a:rPr lang="en-US" sz="3600" b="1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uz-Latn-UZ" sz="3600" b="1" dirty="0" smtClean="0">
                  <a:latin typeface="Arial" pitchFamily="34" charset="0"/>
                  <a:cs typeface="Arial" pitchFamily="34" charset="0"/>
                </a:rPr>
                <a:t>oq</a:t>
              </a:r>
              <a:r>
                <a:rPr lang="en-US" sz="3600" b="1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uz-Latn-UZ" sz="3600" b="1" dirty="0" smtClean="0">
                  <a:latin typeface="Arial" pitchFamily="34" charset="0"/>
                  <a:cs typeface="Arial" pitchFamily="34" charset="0"/>
                </a:rPr>
                <a:t>yorug‘likning prizmada</a:t>
              </a:r>
              <a:r>
                <a:rPr lang="en-US" sz="3600" b="1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uz-Latn-UZ" sz="3600" b="1" dirty="0" smtClean="0">
                  <a:latin typeface="Arial" pitchFamily="34" charset="0"/>
                  <a:cs typeface="Arial" pitchFamily="34" charset="0"/>
                </a:rPr>
                <a:t>ranglarga ajralishi</a:t>
              </a:r>
              <a:endParaRPr lang="ru-RU" sz="3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Text Box 7"/>
            <p:cNvSpPr txBox="1">
              <a:spLocks noChangeArrowheads="1"/>
            </p:cNvSpPr>
            <p:nvPr/>
          </p:nvSpPr>
          <p:spPr bwMode="gray">
            <a:xfrm>
              <a:off x="1403" y="1361"/>
              <a:ext cx="256" cy="3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500" dirty="0" smtClean="0">
                  <a:latin typeface="Arial" pitchFamily="34" charset="0"/>
                  <a:cs typeface="Arial" pitchFamily="34" charset="0"/>
                </a:rPr>
                <a:t>6</a:t>
              </a:r>
              <a:endParaRPr lang="en-US" sz="35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9" name="Group 32"/>
          <p:cNvGrpSpPr>
            <a:grpSpLocks/>
          </p:cNvGrpSpPr>
          <p:nvPr/>
        </p:nvGrpSpPr>
        <p:grpSpPr bwMode="auto">
          <a:xfrm>
            <a:off x="799197" y="4586291"/>
            <a:ext cx="9216337" cy="1325563"/>
            <a:chOff x="1296" y="2145"/>
            <a:chExt cx="5856" cy="835"/>
          </a:xfrm>
        </p:grpSpPr>
        <p:sp>
          <p:nvSpPr>
            <p:cNvPr id="30" name="AutoShape 15"/>
            <p:cNvSpPr>
              <a:spLocks noChangeArrowheads="1"/>
            </p:cNvSpPr>
            <p:nvPr/>
          </p:nvSpPr>
          <p:spPr bwMode="gray">
            <a:xfrm>
              <a:off x="1536" y="2145"/>
              <a:ext cx="5616" cy="835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9933">
                    <a:gamma/>
                    <a:tint val="21176"/>
                    <a:invGamma/>
                  </a:srgbClr>
                </a:gs>
                <a:gs pos="100000">
                  <a:srgbClr val="FF9933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5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AutoShape 16"/>
            <p:cNvSpPr>
              <a:spLocks noChangeArrowheads="1"/>
            </p:cNvSpPr>
            <p:nvPr/>
          </p:nvSpPr>
          <p:spPr bwMode="gray">
            <a:xfrm>
              <a:off x="1296" y="2304"/>
              <a:ext cx="432" cy="432"/>
            </a:xfrm>
            <a:prstGeom prst="diamond">
              <a:avLst/>
            </a:prstGeom>
            <a:gradFill rotWithShape="1">
              <a:gsLst>
                <a:gs pos="0">
                  <a:srgbClr val="FF9933">
                    <a:gamma/>
                    <a:shade val="46275"/>
                    <a:invGamma/>
                  </a:srgbClr>
                </a:gs>
                <a:gs pos="100000">
                  <a:srgbClr val="FF9933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5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Text Box 17"/>
            <p:cNvSpPr txBox="1">
              <a:spLocks noChangeArrowheads="1"/>
            </p:cNvSpPr>
            <p:nvPr/>
          </p:nvSpPr>
          <p:spPr bwMode="gray">
            <a:xfrm>
              <a:off x="1728" y="2160"/>
              <a:ext cx="5415" cy="7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en-US" sz="3600" b="1" dirty="0" smtClean="0">
                  <a:latin typeface="Arial" pitchFamily="34" charset="0"/>
                  <a:cs typeface="Arial" pitchFamily="34" charset="0"/>
                </a:rPr>
                <a:t>    Y</a:t>
              </a:r>
              <a:r>
                <a:rPr lang="uz-Latn-UZ" sz="3600" b="1" dirty="0" smtClean="0">
                  <a:latin typeface="Arial" pitchFamily="34" charset="0"/>
                  <a:cs typeface="Arial" pitchFamily="34" charset="0"/>
                </a:rPr>
                <a:t>orug‘lik </a:t>
              </a:r>
              <a:r>
                <a:rPr lang="uz-Latn-UZ" sz="3600" b="1" dirty="0">
                  <a:latin typeface="Arial" pitchFamily="34" charset="0"/>
                  <a:cs typeface="Arial" pitchFamily="34" charset="0"/>
                </a:rPr>
                <a:t>hodisalariga </a:t>
              </a:r>
              <a:r>
                <a:rPr lang="uz-Latn-UZ" sz="3600" b="1" dirty="0" smtClean="0">
                  <a:latin typeface="Arial" pitchFamily="34" charset="0"/>
                  <a:cs typeface="Arial" pitchFamily="34" charset="0"/>
                </a:rPr>
                <a:t>doir</a:t>
              </a:r>
              <a:r>
                <a:rPr lang="en-US" sz="3600" b="1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uz-Latn-UZ" sz="3600" b="1" dirty="0" smtClean="0">
                  <a:latin typeface="Arial" pitchFamily="34" charset="0"/>
                  <a:cs typeface="Arial" pitchFamily="34" charset="0"/>
                </a:rPr>
                <a:t>laboratoriya </a:t>
              </a:r>
              <a:r>
                <a:rPr lang="uz-Latn-UZ" sz="3600" b="1" dirty="0">
                  <a:latin typeface="Arial" pitchFamily="34" charset="0"/>
                  <a:cs typeface="Arial" pitchFamily="34" charset="0"/>
                </a:rPr>
                <a:t>ishlari </a:t>
              </a:r>
              <a:r>
                <a:rPr lang="uz-Latn-UZ" sz="3600" b="1" dirty="0" smtClean="0">
                  <a:latin typeface="Arial" pitchFamily="34" charset="0"/>
                  <a:cs typeface="Arial" pitchFamily="34" charset="0"/>
                </a:rPr>
                <a:t>bilan</a:t>
              </a:r>
              <a:r>
                <a:rPr lang="en-US" sz="3600" b="1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uz-Latn-UZ" sz="3600" b="1" dirty="0" smtClean="0">
                  <a:latin typeface="Arial" pitchFamily="34" charset="0"/>
                  <a:cs typeface="Arial" pitchFamily="34" charset="0"/>
                </a:rPr>
                <a:t>tanishasiz.</a:t>
              </a:r>
              <a:endParaRPr lang="ru-RU" sz="3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Text Box 18"/>
            <p:cNvSpPr txBox="1">
              <a:spLocks noChangeArrowheads="1"/>
            </p:cNvSpPr>
            <p:nvPr/>
          </p:nvSpPr>
          <p:spPr bwMode="gray">
            <a:xfrm>
              <a:off x="1384" y="2330"/>
              <a:ext cx="274" cy="3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500" dirty="0">
                  <a:latin typeface="Arial" pitchFamily="34" charset="0"/>
                  <a:cs typeface="Arial" pitchFamily="34" charset="0"/>
                </a:rPr>
                <a:t>7</a:t>
              </a:r>
            </a:p>
          </p:txBody>
        </p:sp>
      </p:grpSp>
      <p:grpSp>
        <p:nvGrpSpPr>
          <p:cNvPr id="44" name="Group 31"/>
          <p:cNvGrpSpPr>
            <a:grpSpLocks/>
          </p:cNvGrpSpPr>
          <p:nvPr/>
        </p:nvGrpSpPr>
        <p:grpSpPr bwMode="auto">
          <a:xfrm>
            <a:off x="708021" y="1246427"/>
            <a:ext cx="9307513" cy="692150"/>
            <a:chOff x="1296" y="1824"/>
            <a:chExt cx="5863" cy="436"/>
          </a:xfrm>
        </p:grpSpPr>
        <p:sp>
          <p:nvSpPr>
            <p:cNvPr id="45" name="AutoShape 10"/>
            <p:cNvSpPr>
              <a:spLocks noChangeArrowheads="1"/>
            </p:cNvSpPr>
            <p:nvPr/>
          </p:nvSpPr>
          <p:spPr bwMode="gray">
            <a:xfrm>
              <a:off x="1536" y="1872"/>
              <a:ext cx="5623" cy="375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99CC00">
                    <a:gamma/>
                    <a:tint val="21176"/>
                    <a:invGamma/>
                  </a:srgbClr>
                </a:gs>
                <a:gs pos="100000">
                  <a:srgbClr val="99CC00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5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" name="AutoShape 11"/>
            <p:cNvSpPr>
              <a:spLocks noChangeArrowheads="1"/>
            </p:cNvSpPr>
            <p:nvPr/>
          </p:nvSpPr>
          <p:spPr bwMode="gray">
            <a:xfrm>
              <a:off x="1296" y="1824"/>
              <a:ext cx="432" cy="432"/>
            </a:xfrm>
            <a:prstGeom prst="diamond">
              <a:avLst/>
            </a:prstGeom>
            <a:gradFill rotWithShape="1">
              <a:gsLst>
                <a:gs pos="0">
                  <a:srgbClr val="99CC00">
                    <a:gamma/>
                    <a:shade val="46275"/>
                    <a:invGamma/>
                  </a:srgbClr>
                </a:gs>
                <a:gs pos="100000">
                  <a:srgbClr val="99CC00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5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" name="Text Box 12"/>
            <p:cNvSpPr txBox="1">
              <a:spLocks noChangeArrowheads="1"/>
            </p:cNvSpPr>
            <p:nvPr/>
          </p:nvSpPr>
          <p:spPr bwMode="gray">
            <a:xfrm>
              <a:off x="1728" y="1853"/>
              <a:ext cx="5267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en-US" sz="3600" b="1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  </a:t>
              </a:r>
              <a:r>
                <a:rPr lang="en-US" sz="3600" b="1" dirty="0" err="1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Ko‘zgu</a:t>
              </a:r>
              <a:r>
                <a:rPr lang="en-US" sz="3600" b="1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600" b="1" dirty="0" err="1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haqida</a:t>
              </a:r>
              <a:r>
                <a:rPr lang="en-US" sz="3600" b="1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600" b="1" dirty="0" err="1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ma’lumotlar</a:t>
              </a:r>
              <a:endParaRPr lang="en-US" sz="36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Text Box 13"/>
            <p:cNvSpPr txBox="1">
              <a:spLocks noChangeArrowheads="1"/>
            </p:cNvSpPr>
            <p:nvPr/>
          </p:nvSpPr>
          <p:spPr bwMode="gray">
            <a:xfrm>
              <a:off x="1375" y="1841"/>
              <a:ext cx="274" cy="3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500" dirty="0"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29004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object 2"/>
          <p:cNvSpPr>
            <a:spLocks/>
          </p:cNvSpPr>
          <p:nvPr/>
        </p:nvSpPr>
        <p:spPr bwMode="auto">
          <a:xfrm>
            <a:off x="0" y="0"/>
            <a:ext cx="12191999" cy="2060423"/>
          </a:xfrm>
          <a:custGeom>
            <a:avLst/>
            <a:gdLst>
              <a:gd name="T0" fmla="*/ 22945975 w 5760085"/>
              <a:gd name="T1" fmla="*/ 0 h 1021080"/>
              <a:gd name="T2" fmla="*/ 0 w 5760085"/>
              <a:gd name="T3" fmla="*/ 0 h 1021080"/>
              <a:gd name="T4" fmla="*/ 0 w 5760085"/>
              <a:gd name="T5" fmla="*/ 9630003 h 1021080"/>
              <a:gd name="T6" fmla="*/ 22945975 w 5760085"/>
              <a:gd name="T7" fmla="*/ 9630003 h 1021080"/>
              <a:gd name="T8" fmla="*/ 22945975 w 5760085"/>
              <a:gd name="T9" fmla="*/ 0 h 10210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sz="7869" dirty="0"/>
          </a:p>
        </p:txBody>
      </p:sp>
      <p:sp>
        <p:nvSpPr>
          <p:cNvPr id="26" name="object 2"/>
          <p:cNvSpPr txBox="1">
            <a:spLocks/>
          </p:cNvSpPr>
          <p:nvPr/>
        </p:nvSpPr>
        <p:spPr>
          <a:xfrm>
            <a:off x="2573072" y="410251"/>
            <a:ext cx="6656332" cy="1138459"/>
          </a:xfrm>
          <a:prstGeom prst="rect">
            <a:avLst/>
          </a:prstGeom>
        </p:spPr>
        <p:txBody>
          <a:bodyPr wrap="square" lIns="0" tIns="30169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235" algn="ctr" defTabSz="1888868">
              <a:spcBef>
                <a:spcPts val="235"/>
              </a:spcBef>
              <a:defRPr/>
            </a:pPr>
            <a:r>
              <a:rPr lang="en-US" sz="7200" kern="0" spc="10" dirty="0">
                <a:solidFill>
                  <a:sysClr val="window" lastClr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 I Z I K A</a:t>
            </a:r>
          </a:p>
        </p:txBody>
      </p:sp>
      <p:sp>
        <p:nvSpPr>
          <p:cNvPr id="13" name="object 4"/>
          <p:cNvSpPr txBox="1">
            <a:spLocks noChangeArrowheads="1"/>
          </p:cNvSpPr>
          <p:nvPr/>
        </p:nvSpPr>
        <p:spPr bwMode="auto">
          <a:xfrm>
            <a:off x="2545557" y="2204886"/>
            <a:ext cx="7100884" cy="20604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8816" rIns="0" bIns="0">
            <a:spAutoFit/>
          </a:bodyPr>
          <a:lstStyle>
            <a:lvl1pPr marL="3175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ts val="233"/>
              </a:spcBef>
            </a:pPr>
            <a:r>
              <a:rPr lang="ru-RU" sz="4400" b="1" dirty="0">
                <a:solidFill>
                  <a:srgbClr val="002060"/>
                </a:solidFill>
                <a:cs typeface="Arial" pitchFamily="34" charset="0"/>
              </a:rPr>
              <a:t>M</a:t>
            </a:r>
            <a:r>
              <a:rPr lang="en-US" sz="4400" b="1" dirty="0">
                <a:solidFill>
                  <a:srgbClr val="002060"/>
                </a:solidFill>
                <a:cs typeface="Arial" pitchFamily="34" charset="0"/>
              </a:rPr>
              <a:t>AVZU</a:t>
            </a:r>
            <a:r>
              <a:rPr lang="en-US" sz="4400" b="1" dirty="0" smtClean="0">
                <a:solidFill>
                  <a:srgbClr val="002060"/>
                </a:solidFill>
                <a:cs typeface="Arial" pitchFamily="34" charset="0"/>
              </a:rPr>
              <a:t>: YORUG‘LIKNING  TABIIY VA SUN’IY MANBALARI</a:t>
            </a:r>
            <a:endParaRPr lang="en-US" sz="4400" b="1" dirty="0">
              <a:solidFill>
                <a:srgbClr val="002060"/>
              </a:solidFill>
              <a:cs typeface="Arial" pitchFamily="34" charset="0"/>
            </a:endParaRPr>
          </a:p>
        </p:txBody>
      </p:sp>
      <p:sp>
        <p:nvSpPr>
          <p:cNvPr id="2" name="AutoShape 2" descr="Mavzu: Jismlarning elektrlanishi Elektrning tur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0" name="Picture 2" descr="Резултат с изображение за логотип солнышко | Hello kitty invitations,  Sticker sign, Elephant tatto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747" y="2839914"/>
            <a:ext cx="3488577" cy="3459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8683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95864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275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Kirish</a:t>
            </a:r>
            <a:endParaRPr lang="ru-RU" sz="6448" b="1" dirty="0">
              <a:solidFill>
                <a:schemeClr val="bg1"/>
              </a:solidFill>
            </a:endParaRPr>
          </a:p>
        </p:txBody>
      </p:sp>
      <p:grpSp>
        <p:nvGrpSpPr>
          <p:cNvPr id="9" name="Group 31"/>
          <p:cNvGrpSpPr>
            <a:grpSpLocks/>
          </p:cNvGrpSpPr>
          <p:nvPr/>
        </p:nvGrpSpPr>
        <p:grpSpPr bwMode="auto">
          <a:xfrm>
            <a:off x="508001" y="1384501"/>
            <a:ext cx="11067844" cy="4732121"/>
            <a:chOff x="1536" y="1899"/>
            <a:chExt cx="2736" cy="388"/>
          </a:xfrm>
        </p:grpSpPr>
        <p:sp>
          <p:nvSpPr>
            <p:cNvPr id="11" name="AutoShape 10"/>
            <p:cNvSpPr>
              <a:spLocks noChangeArrowheads="1"/>
            </p:cNvSpPr>
            <p:nvPr/>
          </p:nvSpPr>
          <p:spPr bwMode="gray">
            <a:xfrm>
              <a:off x="1536" y="1899"/>
              <a:ext cx="2736" cy="383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99CC00">
                    <a:gamma/>
                    <a:tint val="21176"/>
                    <a:invGamma/>
                  </a:srgbClr>
                </a:gs>
                <a:gs pos="100000">
                  <a:srgbClr val="99CC00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gray">
            <a:xfrm>
              <a:off x="1608" y="1916"/>
              <a:ext cx="2580" cy="3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en-US" sz="3600" dirty="0" smtClean="0">
                  <a:latin typeface="Arial" pitchFamily="34" charset="0"/>
                  <a:cs typeface="Arial" pitchFamily="34" charset="0"/>
                </a:rPr>
                <a:t>    </a:t>
              </a:r>
              <a:r>
                <a:rPr lang="uz-Latn-UZ" sz="3600" dirty="0" smtClean="0">
                  <a:latin typeface="Arial" pitchFamily="34" charset="0"/>
                  <a:cs typeface="Arial" pitchFamily="34" charset="0"/>
                </a:rPr>
                <a:t>Qadimgi </a:t>
              </a:r>
              <a:r>
                <a:rPr lang="uz-Latn-UZ" sz="3600" dirty="0">
                  <a:latin typeface="Arial" pitchFamily="34" charset="0"/>
                  <a:cs typeface="Arial" pitchFamily="34" charset="0"/>
                </a:rPr>
                <a:t>greklar inson ko‘zidan qandaydir </a:t>
              </a:r>
              <a:r>
                <a:rPr lang="uz-Latn-UZ" sz="3600" dirty="0" smtClean="0">
                  <a:latin typeface="Arial" pitchFamily="34" charset="0"/>
                  <a:cs typeface="Arial" pitchFamily="34" charset="0"/>
                </a:rPr>
                <a:t>nurlar</a:t>
              </a:r>
              <a:r>
                <a:rPr lang="en-US" sz="3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uz-Latn-UZ" sz="3600" dirty="0" smtClean="0">
                  <a:latin typeface="Arial" pitchFamily="34" charset="0"/>
                  <a:cs typeface="Arial" pitchFamily="34" charset="0"/>
                </a:rPr>
                <a:t>chiqadi va</a:t>
              </a:r>
              <a:r>
                <a:rPr lang="en-US" sz="3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uz-Latn-UZ" sz="3600" dirty="0" smtClean="0">
                  <a:latin typeface="Arial" pitchFamily="34" charset="0"/>
                  <a:cs typeface="Arial" pitchFamily="34" charset="0"/>
                </a:rPr>
                <a:t>ular </a:t>
              </a:r>
              <a:r>
                <a:rPr lang="uz-Latn-UZ" sz="3600" dirty="0">
                  <a:latin typeface="Arial" pitchFamily="34" charset="0"/>
                  <a:cs typeface="Arial" pitchFamily="34" charset="0"/>
                </a:rPr>
                <a:t>narsa, buyumlarga tushib </a:t>
              </a:r>
              <a:r>
                <a:rPr lang="uz-Latn-UZ" sz="3600" dirty="0" smtClean="0">
                  <a:latin typeface="Arial" pitchFamily="34" charset="0"/>
                  <a:cs typeface="Arial" pitchFamily="34" charset="0"/>
                </a:rPr>
                <a:t>uni</a:t>
              </a:r>
              <a:r>
                <a:rPr lang="en-US" sz="3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uz-Latn-UZ" sz="3600" dirty="0" smtClean="0">
                  <a:latin typeface="Arial" pitchFamily="34" charset="0"/>
                  <a:cs typeface="Arial" pitchFamily="34" charset="0"/>
                </a:rPr>
                <a:t>ko‘radi</a:t>
              </a:r>
              <a:r>
                <a:rPr lang="uz-Latn-UZ" sz="3600" dirty="0">
                  <a:latin typeface="Arial" pitchFamily="34" charset="0"/>
                  <a:cs typeface="Arial" pitchFamily="34" charset="0"/>
                </a:rPr>
                <a:t>, deb o‘ylaganlar. </a:t>
              </a:r>
              <a:r>
                <a:rPr lang="uz-Latn-UZ" sz="3600" dirty="0" smtClean="0">
                  <a:latin typeface="Arial" pitchFamily="34" charset="0"/>
                  <a:cs typeface="Arial" pitchFamily="34" charset="0"/>
                </a:rPr>
                <a:t>U</a:t>
              </a:r>
              <a:r>
                <a:rPr lang="en-US" sz="3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uz-Latn-UZ" sz="3600" dirty="0" smtClean="0">
                  <a:latin typeface="Arial" pitchFamily="34" charset="0"/>
                  <a:cs typeface="Arial" pitchFamily="34" charset="0"/>
                </a:rPr>
                <a:t>holda </a:t>
              </a:r>
              <a:r>
                <a:rPr lang="uz-Latn-UZ" sz="3600" dirty="0">
                  <a:latin typeface="Arial" pitchFamily="34" charset="0"/>
                  <a:cs typeface="Arial" pitchFamily="34" charset="0"/>
                </a:rPr>
                <a:t>ko‘zning </a:t>
              </a:r>
              <a:r>
                <a:rPr lang="uz-Latn-UZ" sz="3600" dirty="0" smtClean="0">
                  <a:latin typeface="Arial" pitchFamily="34" charset="0"/>
                  <a:cs typeface="Arial" pitchFamily="34" charset="0"/>
                </a:rPr>
                <a:t>ko‘rishi</a:t>
              </a:r>
              <a:r>
                <a:rPr lang="en-US" sz="3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uz-Latn-UZ" sz="3600" dirty="0" smtClean="0">
                  <a:latin typeface="Arial" pitchFamily="34" charset="0"/>
                  <a:cs typeface="Arial" pitchFamily="34" charset="0"/>
                </a:rPr>
                <a:t>kechasi </a:t>
              </a:r>
              <a:r>
                <a:rPr lang="uz-Latn-UZ" sz="3600" dirty="0">
                  <a:latin typeface="Arial" pitchFamily="34" charset="0"/>
                  <a:cs typeface="Arial" pitchFamily="34" charset="0"/>
                </a:rPr>
                <a:t>va kunduzi bir xil bo‘lishi </a:t>
              </a:r>
              <a:r>
                <a:rPr lang="uz-Latn-UZ" sz="3600" dirty="0" smtClean="0">
                  <a:latin typeface="Arial" pitchFamily="34" charset="0"/>
                  <a:cs typeface="Arial" pitchFamily="34" charset="0"/>
                </a:rPr>
                <a:t>kerak</a:t>
              </a:r>
              <a:r>
                <a:rPr lang="en-US" sz="3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uz-Latn-UZ" sz="3600" dirty="0" smtClean="0">
                  <a:latin typeface="Arial" pitchFamily="34" charset="0"/>
                  <a:cs typeface="Arial" pitchFamily="34" charset="0"/>
                </a:rPr>
                <a:t>emasmi?</a:t>
              </a:r>
              <a:r>
                <a:rPr lang="en-US" sz="3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uz-Latn-UZ" sz="3600" dirty="0" smtClean="0">
                  <a:latin typeface="Arial" pitchFamily="34" charset="0"/>
                  <a:cs typeface="Arial" pitchFamily="34" charset="0"/>
                </a:rPr>
                <a:t>Siz </a:t>
              </a:r>
              <a:r>
                <a:rPr lang="uz-Latn-UZ" sz="3600" dirty="0">
                  <a:latin typeface="Arial" pitchFamily="34" charset="0"/>
                  <a:cs typeface="Arial" pitchFamily="34" charset="0"/>
                </a:rPr>
                <a:t>nima deb o‘ylaysiz? Keyinchalik ingliz olimi </a:t>
              </a:r>
              <a:r>
                <a:rPr lang="uz-Latn-UZ" sz="3600" dirty="0" smtClean="0">
                  <a:latin typeface="Arial" pitchFamily="34" charset="0"/>
                  <a:cs typeface="Arial" pitchFamily="34" charset="0"/>
                </a:rPr>
                <a:t>I.Nyuton</a:t>
              </a:r>
              <a:r>
                <a:rPr lang="en-US" sz="3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uz-Latn-UZ" sz="3600" dirty="0" smtClean="0">
                  <a:latin typeface="Arial" pitchFamily="34" charset="0"/>
                  <a:cs typeface="Arial" pitchFamily="34" charset="0"/>
                </a:rPr>
                <a:t>yorug‘likni </a:t>
              </a:r>
              <a:r>
                <a:rPr lang="uz-Latn-UZ" sz="3600" dirty="0">
                  <a:latin typeface="Arial" pitchFamily="34" charset="0"/>
                  <a:cs typeface="Arial" pitchFamily="34" charset="0"/>
                </a:rPr>
                <a:t>juda mayda zarralar oqimi </a:t>
              </a:r>
              <a:r>
                <a:rPr lang="uz-Latn-UZ" sz="3600" dirty="0" smtClean="0">
                  <a:latin typeface="Arial" pitchFamily="34" charset="0"/>
                  <a:cs typeface="Arial" pitchFamily="34" charset="0"/>
                </a:rPr>
                <a:t>deb</a:t>
              </a:r>
              <a:r>
                <a:rPr lang="en-US" sz="3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uz-Latn-UZ" sz="3600" dirty="0" smtClean="0">
                  <a:latin typeface="Arial" pitchFamily="34" charset="0"/>
                  <a:cs typeface="Arial" pitchFamily="34" charset="0"/>
                </a:rPr>
                <a:t>qarashni </a:t>
              </a:r>
              <a:r>
                <a:rPr lang="uz-Latn-UZ" sz="3600" dirty="0">
                  <a:latin typeface="Arial" pitchFamily="34" charset="0"/>
                  <a:cs typeface="Arial" pitchFamily="34" charset="0"/>
                </a:rPr>
                <a:t>taklif qildi. </a:t>
              </a:r>
              <a:r>
                <a:rPr lang="uz-Latn-UZ" sz="3600" dirty="0" smtClean="0">
                  <a:latin typeface="Arial" pitchFamily="34" charset="0"/>
                  <a:cs typeface="Arial" pitchFamily="34" charset="0"/>
                </a:rPr>
                <a:t>Bu</a:t>
              </a:r>
              <a:r>
                <a:rPr lang="en-US" sz="3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uz-Latn-UZ" sz="3600" dirty="0" smtClean="0">
                  <a:latin typeface="Arial" pitchFamily="34" charset="0"/>
                  <a:cs typeface="Arial" pitchFamily="34" charset="0"/>
                </a:rPr>
                <a:t>oqimni </a:t>
              </a:r>
              <a:r>
                <a:rPr lang="uz-Latn-UZ" sz="3600" b="1" dirty="0">
                  <a:latin typeface="Arial" pitchFamily="34" charset="0"/>
                  <a:cs typeface="Arial" pitchFamily="34" charset="0"/>
                </a:rPr>
                <a:t>yorug‘lik nuri </a:t>
              </a:r>
              <a:r>
                <a:rPr lang="uz-Latn-UZ" sz="3600" dirty="0">
                  <a:latin typeface="Arial" pitchFamily="34" charset="0"/>
                  <a:cs typeface="Arial" pitchFamily="34" charset="0"/>
                </a:rPr>
                <a:t>deb </a:t>
              </a:r>
              <a:r>
                <a:rPr lang="uz-Latn-UZ" sz="3600" dirty="0" smtClean="0">
                  <a:latin typeface="Arial" pitchFamily="34" charset="0"/>
                  <a:cs typeface="Arial" pitchFamily="34" charset="0"/>
                </a:rPr>
                <a:t>atadi</a:t>
              </a:r>
              <a:r>
                <a:rPr lang="uz-Latn-UZ" sz="3600" dirty="0">
                  <a:latin typeface="Arial" pitchFamily="34" charset="0"/>
                  <a:cs typeface="Arial" pitchFamily="34" charset="0"/>
                </a:rPr>
                <a:t>. </a:t>
              </a:r>
              <a:endParaRPr lang="ru-RU" sz="3600" dirty="0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3866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95864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275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Yorug‘lik</a:t>
            </a:r>
            <a:r>
              <a:rPr lang="en-US" sz="5275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75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manbalari</a:t>
            </a:r>
            <a:endParaRPr lang="ru-RU" sz="6448" b="1" dirty="0">
              <a:solidFill>
                <a:schemeClr val="bg1"/>
              </a:solidFill>
            </a:endParaRPr>
          </a:p>
        </p:txBody>
      </p:sp>
      <p:grpSp>
        <p:nvGrpSpPr>
          <p:cNvPr id="8" name="Group 33"/>
          <p:cNvGrpSpPr>
            <a:grpSpLocks/>
          </p:cNvGrpSpPr>
          <p:nvPr/>
        </p:nvGrpSpPr>
        <p:grpSpPr bwMode="auto">
          <a:xfrm>
            <a:off x="595081" y="1316772"/>
            <a:ext cx="10595429" cy="1523161"/>
            <a:chOff x="1536" y="2907"/>
            <a:chExt cx="2736" cy="558"/>
          </a:xfrm>
        </p:grpSpPr>
        <p:sp>
          <p:nvSpPr>
            <p:cNvPr id="10" name="AutoShape 20"/>
            <p:cNvSpPr>
              <a:spLocks noChangeArrowheads="1"/>
            </p:cNvSpPr>
            <p:nvPr/>
          </p:nvSpPr>
          <p:spPr bwMode="gray">
            <a:xfrm>
              <a:off x="1536" y="2907"/>
              <a:ext cx="2736" cy="558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E46ACD">
                    <a:gamma/>
                    <a:tint val="21176"/>
                    <a:invGamma/>
                  </a:srgbClr>
                </a:gs>
                <a:gs pos="100000">
                  <a:srgbClr val="E46ACD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Text Box 22"/>
            <p:cNvSpPr txBox="1">
              <a:spLocks noChangeArrowheads="1"/>
            </p:cNvSpPr>
            <p:nvPr/>
          </p:nvSpPr>
          <p:spPr bwMode="gray">
            <a:xfrm>
              <a:off x="1594" y="2924"/>
              <a:ext cx="2618" cy="5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  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O‘zidan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yorug‘lik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chiqaradigan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jismlarga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yorug‘lik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manbalari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deyiladi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.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Ularni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shartli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ravishda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ikki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turga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ajratish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mumkin</a:t>
              </a:r>
              <a:r>
                <a:rPr lang="en-US" sz="3000" dirty="0">
                  <a:latin typeface="Arial" pitchFamily="34" charset="0"/>
                  <a:cs typeface="Arial" pitchFamily="34" charset="0"/>
                </a:rPr>
                <a:t>:</a:t>
              </a:r>
              <a:endParaRPr lang="ru-RU" sz="30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7" name="Group 3"/>
          <p:cNvGrpSpPr>
            <a:grpSpLocks/>
          </p:cNvGrpSpPr>
          <p:nvPr/>
        </p:nvGrpSpPr>
        <p:grpSpPr bwMode="auto">
          <a:xfrm>
            <a:off x="1231132" y="3423253"/>
            <a:ext cx="5779858" cy="728665"/>
            <a:chOff x="1296" y="1344"/>
            <a:chExt cx="3339" cy="459"/>
          </a:xfrm>
        </p:grpSpPr>
        <p:sp>
          <p:nvSpPr>
            <p:cNvPr id="9" name="AutoShape 5"/>
            <p:cNvSpPr>
              <a:spLocks noChangeArrowheads="1"/>
            </p:cNvSpPr>
            <p:nvPr/>
          </p:nvSpPr>
          <p:spPr bwMode="gray">
            <a:xfrm>
              <a:off x="1536" y="1383"/>
              <a:ext cx="3099" cy="374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21B3E1">
                    <a:gamma/>
                    <a:tint val="21176"/>
                    <a:invGamma/>
                  </a:srgbClr>
                </a:gs>
                <a:gs pos="100000">
                  <a:srgbClr val="21B3E1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5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AutoShape 4"/>
            <p:cNvSpPr>
              <a:spLocks noChangeArrowheads="1"/>
            </p:cNvSpPr>
            <p:nvPr/>
          </p:nvSpPr>
          <p:spPr bwMode="gray">
            <a:xfrm>
              <a:off x="1296" y="1344"/>
              <a:ext cx="432" cy="432"/>
            </a:xfrm>
            <a:prstGeom prst="diamond">
              <a:avLst/>
            </a:prstGeom>
            <a:gradFill rotWithShape="1">
              <a:gsLst>
                <a:gs pos="0">
                  <a:srgbClr val="21B3E1">
                    <a:gamma/>
                    <a:shade val="46275"/>
                    <a:invGamma/>
                  </a:srgbClr>
                </a:gs>
                <a:gs pos="100000">
                  <a:srgbClr val="21B3E1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5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Text Box 6"/>
            <p:cNvSpPr txBox="1">
              <a:spLocks noChangeArrowheads="1"/>
            </p:cNvSpPr>
            <p:nvPr/>
          </p:nvSpPr>
          <p:spPr bwMode="gray">
            <a:xfrm>
              <a:off x="1626" y="1382"/>
              <a:ext cx="2910" cy="3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 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Tabiiy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manbalar</a:t>
              </a:r>
              <a:endParaRPr lang="ru-RU" sz="30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Text Box 7"/>
            <p:cNvSpPr txBox="1">
              <a:spLocks noChangeArrowheads="1"/>
            </p:cNvSpPr>
            <p:nvPr/>
          </p:nvSpPr>
          <p:spPr bwMode="gray">
            <a:xfrm>
              <a:off x="1393" y="1406"/>
              <a:ext cx="274" cy="3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500" dirty="0"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</p:grpSp>
      <p:grpSp>
        <p:nvGrpSpPr>
          <p:cNvPr id="15" name="Group 31"/>
          <p:cNvGrpSpPr>
            <a:grpSpLocks/>
          </p:cNvGrpSpPr>
          <p:nvPr/>
        </p:nvGrpSpPr>
        <p:grpSpPr bwMode="auto">
          <a:xfrm>
            <a:off x="1239712" y="4697170"/>
            <a:ext cx="5697542" cy="728663"/>
            <a:chOff x="1296" y="1824"/>
            <a:chExt cx="3589" cy="459"/>
          </a:xfrm>
        </p:grpSpPr>
        <p:sp>
          <p:nvSpPr>
            <p:cNvPr id="16" name="AutoShape 10"/>
            <p:cNvSpPr>
              <a:spLocks noChangeArrowheads="1"/>
            </p:cNvSpPr>
            <p:nvPr/>
          </p:nvSpPr>
          <p:spPr bwMode="gray">
            <a:xfrm>
              <a:off x="1536" y="1845"/>
              <a:ext cx="3349" cy="39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99CC00">
                    <a:gamma/>
                    <a:tint val="21176"/>
                    <a:invGamma/>
                  </a:srgbClr>
                </a:gs>
                <a:gs pos="100000">
                  <a:srgbClr val="99CC00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5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AutoShape 11"/>
            <p:cNvSpPr>
              <a:spLocks noChangeArrowheads="1"/>
            </p:cNvSpPr>
            <p:nvPr/>
          </p:nvSpPr>
          <p:spPr bwMode="gray">
            <a:xfrm>
              <a:off x="1296" y="1824"/>
              <a:ext cx="432" cy="432"/>
            </a:xfrm>
            <a:prstGeom prst="diamond">
              <a:avLst/>
            </a:prstGeom>
            <a:gradFill rotWithShape="1">
              <a:gsLst>
                <a:gs pos="0">
                  <a:srgbClr val="99CC00">
                    <a:gamma/>
                    <a:shade val="46275"/>
                    <a:invGamma/>
                  </a:srgbClr>
                </a:gs>
                <a:gs pos="100000">
                  <a:srgbClr val="99CC00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5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Text Box 12"/>
            <p:cNvSpPr txBox="1">
              <a:spLocks noChangeArrowheads="1"/>
            </p:cNvSpPr>
            <p:nvPr/>
          </p:nvSpPr>
          <p:spPr bwMode="gray">
            <a:xfrm>
              <a:off x="1728" y="1867"/>
              <a:ext cx="3157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en-US" sz="2800" dirty="0" smtClean="0">
                  <a:latin typeface="Arial" pitchFamily="34" charset="0"/>
                  <a:cs typeface="Arial" pitchFamily="34" charset="0"/>
                </a:rPr>
                <a:t>  </a:t>
              </a:r>
              <a:r>
                <a:rPr lang="en-US" sz="2800" dirty="0" err="1" smtClean="0">
                  <a:latin typeface="Arial" pitchFamily="34" charset="0"/>
                  <a:cs typeface="Arial" pitchFamily="34" charset="0"/>
                </a:rPr>
                <a:t>Sun’iy</a:t>
              </a:r>
              <a:r>
                <a:rPr lang="en-US" sz="28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cs typeface="Arial" pitchFamily="34" charset="0"/>
                </a:rPr>
                <a:t>manbalar</a:t>
              </a:r>
              <a:endParaRPr lang="ru-RU" sz="2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Text Box 13"/>
            <p:cNvSpPr txBox="1">
              <a:spLocks noChangeArrowheads="1"/>
            </p:cNvSpPr>
            <p:nvPr/>
          </p:nvSpPr>
          <p:spPr bwMode="gray">
            <a:xfrm>
              <a:off x="1393" y="1886"/>
              <a:ext cx="274" cy="3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500" dirty="0"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68197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95864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275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Tabiiy</a:t>
            </a:r>
            <a:r>
              <a:rPr lang="en-US" sz="5275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75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manbalar</a:t>
            </a:r>
            <a:endParaRPr lang="ru-RU" sz="6448" b="1" dirty="0">
              <a:solidFill>
                <a:schemeClr val="bg1"/>
              </a:solidFill>
            </a:endParaRPr>
          </a:p>
        </p:txBody>
      </p:sp>
      <p:grpSp>
        <p:nvGrpSpPr>
          <p:cNvPr id="9" name="Group 31"/>
          <p:cNvGrpSpPr>
            <a:grpSpLocks/>
          </p:cNvGrpSpPr>
          <p:nvPr/>
        </p:nvGrpSpPr>
        <p:grpSpPr bwMode="auto">
          <a:xfrm>
            <a:off x="382817" y="1185700"/>
            <a:ext cx="11170554" cy="2152580"/>
            <a:chOff x="1536" y="1899"/>
            <a:chExt cx="2736" cy="346"/>
          </a:xfrm>
        </p:grpSpPr>
        <p:sp>
          <p:nvSpPr>
            <p:cNvPr id="11" name="AutoShape 10"/>
            <p:cNvSpPr>
              <a:spLocks noChangeArrowheads="1"/>
            </p:cNvSpPr>
            <p:nvPr/>
          </p:nvSpPr>
          <p:spPr bwMode="gray">
            <a:xfrm>
              <a:off x="1536" y="1899"/>
              <a:ext cx="2736" cy="346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gray">
            <a:xfrm>
              <a:off x="1574" y="1924"/>
              <a:ext cx="2652" cy="2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en-US" sz="3600" dirty="0" smtClean="0">
                  <a:latin typeface="Arial" pitchFamily="34" charset="0"/>
                  <a:cs typeface="Arial" pitchFamily="34" charset="0"/>
                </a:rPr>
                <a:t>   </a:t>
              </a:r>
              <a:r>
                <a:rPr lang="uz-Latn-UZ" sz="3600" dirty="0" smtClean="0">
                  <a:latin typeface="Arial" pitchFamily="34" charset="0"/>
                  <a:cs typeface="Arial" pitchFamily="34" charset="0"/>
                </a:rPr>
                <a:t>Quyosh</a:t>
              </a:r>
              <a:r>
                <a:rPr lang="uz-Latn-UZ" sz="3600" dirty="0">
                  <a:latin typeface="Arial" pitchFamily="34" charset="0"/>
                  <a:cs typeface="Arial" pitchFamily="34" charset="0"/>
                </a:rPr>
                <a:t>, yulduzlar, chaqmoq, shimol </a:t>
              </a:r>
              <a:r>
                <a:rPr lang="uz-Latn-UZ" sz="3600" dirty="0" smtClean="0">
                  <a:latin typeface="Arial" pitchFamily="34" charset="0"/>
                  <a:cs typeface="Arial" pitchFamily="34" charset="0"/>
                </a:rPr>
                <a:t>yog‘dusi,</a:t>
              </a:r>
              <a:r>
                <a:rPr lang="en-US" sz="3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uz-Latn-UZ" sz="3600" dirty="0" smtClean="0">
                  <a:latin typeface="Arial" pitchFamily="34" charset="0"/>
                  <a:cs typeface="Arial" pitchFamily="34" charset="0"/>
                </a:rPr>
                <a:t>yaltiroq </a:t>
              </a:r>
              <a:r>
                <a:rPr lang="uz-Latn-UZ" sz="3600" dirty="0">
                  <a:latin typeface="Arial" pitchFamily="34" charset="0"/>
                  <a:cs typeface="Arial" pitchFamily="34" charset="0"/>
                </a:rPr>
                <a:t>qo‘ng‘izlar, ayrim baliqlar, </a:t>
              </a:r>
              <a:r>
                <a:rPr lang="uz-Latn-UZ" sz="3600" dirty="0" smtClean="0">
                  <a:latin typeface="Arial" pitchFamily="34" charset="0"/>
                  <a:cs typeface="Arial" pitchFamily="34" charset="0"/>
                </a:rPr>
                <a:t>chirindilar</a:t>
              </a:r>
              <a:r>
                <a:rPr lang="en-US" sz="3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uz-Latn-UZ" sz="3600" dirty="0" smtClean="0">
                  <a:latin typeface="Arial" pitchFamily="34" charset="0"/>
                  <a:cs typeface="Arial" pitchFamily="34" charset="0"/>
                </a:rPr>
                <a:t>yorug‘likning </a:t>
              </a:r>
              <a:r>
                <a:rPr lang="uz-Latn-UZ" sz="3600" b="1" dirty="0">
                  <a:latin typeface="Arial" pitchFamily="34" charset="0"/>
                  <a:cs typeface="Arial" pitchFamily="34" charset="0"/>
                </a:rPr>
                <a:t>tabiiy </a:t>
              </a:r>
              <a:r>
                <a:rPr lang="uz-Latn-UZ" sz="3600" b="1" dirty="0" smtClean="0">
                  <a:latin typeface="Arial" pitchFamily="34" charset="0"/>
                  <a:cs typeface="Arial" pitchFamily="34" charset="0"/>
                </a:rPr>
                <a:t>manbalariga</a:t>
              </a:r>
              <a:r>
                <a:rPr lang="en-US" sz="3600" b="1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uz-Latn-UZ" sz="3600" dirty="0" smtClean="0">
                  <a:latin typeface="Arial" pitchFamily="34" charset="0"/>
                  <a:cs typeface="Arial" pitchFamily="34" charset="0"/>
                </a:rPr>
                <a:t>kiradi.</a:t>
              </a:r>
              <a:endParaRPr lang="ru-RU" sz="3600" dirty="0"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991" y="3849915"/>
            <a:ext cx="9134475" cy="273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48259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95864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275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Sun’iy</a:t>
            </a:r>
            <a:r>
              <a:rPr lang="en-US" sz="5275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75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manbalar</a:t>
            </a:r>
            <a:endParaRPr lang="ru-RU" sz="6448" b="1" dirty="0">
              <a:solidFill>
                <a:schemeClr val="bg1"/>
              </a:solidFill>
            </a:endParaRPr>
          </a:p>
        </p:txBody>
      </p:sp>
      <p:grpSp>
        <p:nvGrpSpPr>
          <p:cNvPr id="7" name="Group 31"/>
          <p:cNvGrpSpPr>
            <a:grpSpLocks/>
          </p:cNvGrpSpPr>
          <p:nvPr/>
        </p:nvGrpSpPr>
        <p:grpSpPr bwMode="auto">
          <a:xfrm>
            <a:off x="435431" y="1223948"/>
            <a:ext cx="10972800" cy="2551497"/>
            <a:chOff x="1361" y="1907"/>
            <a:chExt cx="2879" cy="430"/>
          </a:xfrm>
        </p:grpSpPr>
        <p:sp>
          <p:nvSpPr>
            <p:cNvPr id="8" name="AutoShape 10"/>
            <p:cNvSpPr>
              <a:spLocks noChangeArrowheads="1"/>
            </p:cNvSpPr>
            <p:nvPr/>
          </p:nvSpPr>
          <p:spPr bwMode="gray">
            <a:xfrm>
              <a:off x="1361" y="1907"/>
              <a:ext cx="2879" cy="43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99CC00">
                    <a:gamma/>
                    <a:tint val="21176"/>
                    <a:invGamma/>
                  </a:srgbClr>
                </a:gs>
                <a:gs pos="100000">
                  <a:srgbClr val="99CC00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Text Box 12"/>
            <p:cNvSpPr txBox="1">
              <a:spLocks noChangeArrowheads="1"/>
            </p:cNvSpPr>
            <p:nvPr/>
          </p:nvSpPr>
          <p:spPr bwMode="gray">
            <a:xfrm>
              <a:off x="1393" y="1907"/>
              <a:ext cx="2790" cy="3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   </a:t>
              </a:r>
              <a:r>
                <a:rPr lang="uz-Latn-UZ" sz="3200" dirty="0" smtClean="0">
                  <a:latin typeface="Arial" pitchFamily="34" charset="0"/>
                  <a:cs typeface="Arial" pitchFamily="34" charset="0"/>
                </a:rPr>
                <a:t>Inson </a:t>
              </a:r>
              <a:r>
                <a:rPr lang="uz-Latn-UZ" sz="3200" dirty="0">
                  <a:latin typeface="Arial" pitchFamily="34" charset="0"/>
                  <a:cs typeface="Arial" pitchFamily="34" charset="0"/>
                </a:rPr>
                <a:t>aralashuvi bilan hosil qilinadigan </a:t>
              </a:r>
              <a:r>
                <a:rPr lang="uz-Latn-UZ" sz="3200" dirty="0" smtClean="0">
                  <a:latin typeface="Arial" pitchFamily="34" charset="0"/>
                  <a:cs typeface="Arial" pitchFamily="34" charset="0"/>
                </a:rPr>
                <a:t>yorug‘lik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uz-Latn-UZ" sz="3200" dirty="0" smtClean="0">
                  <a:latin typeface="Arial" pitchFamily="34" charset="0"/>
                  <a:cs typeface="Arial" pitchFamily="34" charset="0"/>
                </a:rPr>
                <a:t>manbalariga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uz-Latn-UZ" sz="3200" b="1" dirty="0" smtClean="0">
                  <a:latin typeface="Arial" pitchFamily="34" charset="0"/>
                  <a:cs typeface="Arial" pitchFamily="34" charset="0"/>
                </a:rPr>
                <a:t>sun’iy </a:t>
              </a:r>
              <a:r>
                <a:rPr lang="uz-Latn-UZ" sz="3200" b="1" dirty="0">
                  <a:latin typeface="Arial" pitchFamily="34" charset="0"/>
                  <a:cs typeface="Arial" pitchFamily="34" charset="0"/>
                </a:rPr>
                <a:t>manbalar </a:t>
              </a:r>
              <a:r>
                <a:rPr lang="uz-Latn-UZ" sz="3200" dirty="0">
                  <a:latin typeface="Arial" pitchFamily="34" charset="0"/>
                  <a:cs typeface="Arial" pitchFamily="34" charset="0"/>
                </a:rPr>
                <a:t>deyiladi. </a:t>
              </a:r>
              <a:r>
                <a:rPr lang="uz-Latn-UZ" sz="3200" dirty="0" smtClean="0">
                  <a:latin typeface="Arial" pitchFamily="34" charset="0"/>
                  <a:cs typeface="Arial" pitchFamily="34" charset="0"/>
                </a:rPr>
                <a:t>Ularga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uz-Latn-UZ" sz="3200" dirty="0" smtClean="0">
                  <a:latin typeface="Arial" pitchFamily="34" charset="0"/>
                  <a:cs typeface="Arial" pitchFamily="34" charset="0"/>
                </a:rPr>
                <a:t>elektr </a:t>
              </a:r>
              <a:r>
                <a:rPr lang="uz-Latn-UZ" sz="3200" dirty="0">
                  <a:latin typeface="Arial" pitchFamily="34" charset="0"/>
                  <a:cs typeface="Arial" pitchFamily="34" charset="0"/>
                </a:rPr>
                <a:t>lampochkasi, gulxan </a:t>
              </a:r>
              <a:r>
                <a:rPr lang="uz-Latn-UZ" sz="3200" dirty="0" smtClean="0">
                  <a:latin typeface="Arial" pitchFamily="34" charset="0"/>
                  <a:cs typeface="Arial" pitchFamily="34" charset="0"/>
                </a:rPr>
                <a:t>alangasi,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uz-Latn-UZ" sz="3200" dirty="0" smtClean="0">
                  <a:latin typeface="Arial" pitchFamily="34" charset="0"/>
                  <a:cs typeface="Arial" pitchFamily="34" charset="0"/>
                </a:rPr>
                <a:t>kerosin </a:t>
              </a:r>
              <a:r>
                <a:rPr lang="uz-Latn-UZ" sz="3200" dirty="0">
                  <a:latin typeface="Arial" pitchFamily="34" charset="0"/>
                  <a:cs typeface="Arial" pitchFamily="34" charset="0"/>
                </a:rPr>
                <a:t>lampasi, televizor ekrani, elektr va gaz payvandi, </a:t>
              </a:r>
              <a:r>
                <a:rPr lang="uz-Latn-UZ" sz="3200" dirty="0" smtClean="0">
                  <a:latin typeface="Arial" pitchFamily="34" charset="0"/>
                  <a:cs typeface="Arial" pitchFamily="34" charset="0"/>
                </a:rPr>
                <a:t>lyuminessent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uz-Latn-UZ" sz="3200" dirty="0" smtClean="0">
                  <a:latin typeface="Arial" pitchFamily="34" charset="0"/>
                  <a:cs typeface="Arial" pitchFamily="34" charset="0"/>
                </a:rPr>
                <a:t>lampalar</a:t>
              </a:r>
              <a:r>
                <a:rPr lang="uz-Latn-UZ" sz="3200" dirty="0">
                  <a:latin typeface="Arial" pitchFamily="34" charset="0"/>
                  <a:cs typeface="Arial" pitchFamily="34" charset="0"/>
                </a:rPr>
                <a:t>, qizigan gazlar va h.k. lar kiradi</a:t>
              </a:r>
              <a:r>
                <a:rPr lang="uz-Latn-UZ" sz="3200" dirty="0" smtClean="0">
                  <a:latin typeface="Arial" pitchFamily="34" charset="0"/>
                  <a:cs typeface="Arial" pitchFamily="34" charset="0"/>
                </a:rPr>
                <a:t>.</a:t>
              </a:r>
              <a:endParaRPr lang="ru-RU" sz="32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" name="AutoShape 2" descr="Dars ishlanmasi sana: 2016 yil. Sinf 6-A,6-b fan nomi: Fizika Mavzu:  mexanizmlardan foydalanishda ishlarning tengligi masala yechish darsning  maqsadlari - bet 5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Dars ishlanmasi sana: 2016 yil. Sinf 6-A,6-b fan nomi: Fizika Mavzu:  mexanizmlardan foydalanishda ishlarning tengligi masala yechish darsning  maqsadlari - bet 5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393" y="3998235"/>
            <a:ext cx="9667875" cy="271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17738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95864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275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Yorug‘lik</a:t>
            </a:r>
            <a:r>
              <a:rPr lang="en-US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qabul</a:t>
            </a:r>
            <a:r>
              <a:rPr lang="en-US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qilgichlar</a:t>
            </a:r>
            <a:endParaRPr lang="ru-RU" sz="6448" b="1" dirty="0">
              <a:solidFill>
                <a:schemeClr val="bg1"/>
              </a:solidFill>
            </a:endParaRPr>
          </a:p>
        </p:txBody>
      </p:sp>
      <p:grpSp>
        <p:nvGrpSpPr>
          <p:cNvPr id="9" name="Group 3"/>
          <p:cNvGrpSpPr>
            <a:grpSpLocks/>
          </p:cNvGrpSpPr>
          <p:nvPr/>
        </p:nvGrpSpPr>
        <p:grpSpPr bwMode="auto">
          <a:xfrm>
            <a:off x="646304" y="1205139"/>
            <a:ext cx="10660326" cy="2316165"/>
            <a:chOff x="1536" y="1122"/>
            <a:chExt cx="6034" cy="1459"/>
          </a:xfrm>
        </p:grpSpPr>
        <p:sp>
          <p:nvSpPr>
            <p:cNvPr id="11" name="AutoShape 5"/>
            <p:cNvSpPr>
              <a:spLocks noChangeArrowheads="1"/>
            </p:cNvSpPr>
            <p:nvPr/>
          </p:nvSpPr>
          <p:spPr bwMode="gray">
            <a:xfrm>
              <a:off x="1536" y="1122"/>
              <a:ext cx="6034" cy="1459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21B3E1">
                    <a:gamma/>
                    <a:tint val="21176"/>
                    <a:invGamma/>
                  </a:srgbClr>
                </a:gs>
                <a:gs pos="100000">
                  <a:srgbClr val="21B3E1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5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Text Box 6"/>
            <p:cNvSpPr txBox="1">
              <a:spLocks noChangeArrowheads="1"/>
            </p:cNvSpPr>
            <p:nvPr/>
          </p:nvSpPr>
          <p:spPr bwMode="gray">
            <a:xfrm>
              <a:off x="1662" y="1166"/>
              <a:ext cx="5772" cy="14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en-US" sz="2800" b="1" dirty="0" smtClean="0">
                  <a:latin typeface="Arial" pitchFamily="34" charset="0"/>
                  <a:cs typeface="Arial" pitchFamily="34" charset="0"/>
                </a:rPr>
                <a:t>    </a:t>
              </a:r>
              <a:r>
                <a:rPr lang="uz-Latn-UZ" sz="2800" b="1" dirty="0" smtClean="0">
                  <a:latin typeface="Arial" pitchFamily="34" charset="0"/>
                  <a:cs typeface="Arial" pitchFamily="34" charset="0"/>
                </a:rPr>
                <a:t>Yorug‘lik </a:t>
              </a:r>
              <a:r>
                <a:rPr lang="uz-Latn-UZ" sz="2800" b="1" dirty="0">
                  <a:latin typeface="Arial" pitchFamily="34" charset="0"/>
                  <a:cs typeface="Arial" pitchFamily="34" charset="0"/>
                </a:rPr>
                <a:t>ta’sirida ishlaydigan jismlar </a:t>
              </a:r>
              <a:r>
                <a:rPr lang="uz-Latn-UZ" sz="2800" b="1" i="1" dirty="0" smtClean="0">
                  <a:latin typeface="Arial" pitchFamily="34" charset="0"/>
                  <a:cs typeface="Arial" pitchFamily="34" charset="0"/>
                </a:rPr>
                <a:t>yorug</a:t>
              </a:r>
              <a:r>
                <a:rPr lang="uz-Latn-UZ" sz="2800" b="1" dirty="0" smtClean="0">
                  <a:latin typeface="Arial" pitchFamily="34" charset="0"/>
                  <a:cs typeface="Arial" pitchFamily="34" charset="0"/>
                </a:rPr>
                <a:t>‘</a:t>
              </a:r>
              <a:r>
                <a:rPr lang="uz-Latn-UZ" sz="2800" b="1" i="1" dirty="0" smtClean="0">
                  <a:latin typeface="Arial" pitchFamily="34" charset="0"/>
                  <a:cs typeface="Arial" pitchFamily="34" charset="0"/>
                </a:rPr>
                <a:t>likni</a:t>
              </a:r>
              <a:r>
                <a:rPr lang="en-US" sz="2800" b="1" i="1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uz-Latn-UZ" sz="2800" b="1" i="1" dirty="0" smtClean="0">
                  <a:latin typeface="Arial" pitchFamily="34" charset="0"/>
                  <a:cs typeface="Arial" pitchFamily="34" charset="0"/>
                </a:rPr>
                <a:t>qabul qilgichlar</a:t>
              </a:r>
              <a:r>
                <a:rPr lang="en-US" sz="2800" b="1" i="1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uz-Latn-UZ" sz="2800" b="1" dirty="0" smtClean="0">
                  <a:latin typeface="Arial" pitchFamily="34" charset="0"/>
                  <a:cs typeface="Arial" pitchFamily="34" charset="0"/>
                </a:rPr>
                <a:t>deyiladi</a:t>
              </a:r>
              <a:r>
                <a:rPr lang="uz-Latn-UZ" sz="2800" b="1" dirty="0">
                  <a:latin typeface="Arial" pitchFamily="34" charset="0"/>
                  <a:cs typeface="Arial" pitchFamily="34" charset="0"/>
                </a:rPr>
                <a:t>. </a:t>
              </a:r>
              <a:r>
                <a:rPr lang="uz-Latn-UZ" sz="2800" dirty="0">
                  <a:latin typeface="Arial" pitchFamily="34" charset="0"/>
                  <a:cs typeface="Arial" pitchFamily="34" charset="0"/>
                </a:rPr>
                <a:t>Inson ko‘zi shu </a:t>
              </a:r>
              <a:r>
                <a:rPr lang="uz-Latn-UZ" sz="2800" dirty="0" smtClean="0">
                  <a:latin typeface="Arial" pitchFamily="34" charset="0"/>
                  <a:cs typeface="Arial" pitchFamily="34" charset="0"/>
                </a:rPr>
                <a:t>vazifani</a:t>
              </a:r>
              <a:r>
                <a:rPr lang="en-US" sz="28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uz-Latn-UZ" sz="2800" dirty="0" smtClean="0">
                  <a:latin typeface="Arial" pitchFamily="34" charset="0"/>
                  <a:cs typeface="Arial" pitchFamily="34" charset="0"/>
                </a:rPr>
                <a:t>bajaradi</a:t>
              </a:r>
              <a:r>
                <a:rPr lang="uz-Latn-UZ" sz="2800" dirty="0">
                  <a:latin typeface="Arial" pitchFamily="34" charset="0"/>
                  <a:cs typeface="Arial" pitchFamily="34" charset="0"/>
                </a:rPr>
                <a:t>. Fotoplyonkalar, </a:t>
              </a:r>
              <a:r>
                <a:rPr lang="uz-Latn-UZ" sz="2800" dirty="0" smtClean="0">
                  <a:latin typeface="Arial" pitchFamily="34" charset="0"/>
                  <a:cs typeface="Arial" pitchFamily="34" charset="0"/>
                </a:rPr>
                <a:t>fotosurat,</a:t>
              </a:r>
              <a:r>
                <a:rPr lang="en-US" sz="28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uz-Latn-UZ" sz="2800" dirty="0" smtClean="0">
                  <a:latin typeface="Arial" pitchFamily="34" charset="0"/>
                  <a:cs typeface="Arial" pitchFamily="34" charset="0"/>
                </a:rPr>
                <a:t>videokamera</a:t>
              </a:r>
              <a:r>
                <a:rPr lang="uz-Latn-UZ" sz="2800" dirty="0">
                  <a:latin typeface="Arial" pitchFamily="34" charset="0"/>
                  <a:cs typeface="Arial" pitchFamily="34" charset="0"/>
                </a:rPr>
                <a:t>, Quyosh batareyalari, pult bilan boshqariladigan </a:t>
              </a:r>
              <a:r>
                <a:rPr lang="uz-Latn-UZ" sz="2800" dirty="0" smtClean="0">
                  <a:latin typeface="Arial" pitchFamily="34" charset="0"/>
                  <a:cs typeface="Arial" pitchFamily="34" charset="0"/>
                </a:rPr>
                <a:t>televizor</a:t>
              </a:r>
              <a:r>
                <a:rPr lang="en-US" sz="28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uz-Latn-UZ" sz="2800" dirty="0" smtClean="0">
                  <a:latin typeface="Arial" pitchFamily="34" charset="0"/>
                  <a:cs typeface="Arial" pitchFamily="34" charset="0"/>
                </a:rPr>
                <a:t>va </a:t>
              </a:r>
              <a:r>
                <a:rPr lang="uz-Latn-UZ" sz="2800" dirty="0">
                  <a:latin typeface="Arial" pitchFamily="34" charset="0"/>
                  <a:cs typeface="Arial" pitchFamily="34" charset="0"/>
                </a:rPr>
                <a:t>magnitofonlar shular jumlasidandir</a:t>
              </a:r>
              <a:r>
                <a:rPr lang="uz-Latn-UZ" sz="2800" dirty="0" smtClean="0">
                  <a:latin typeface="Arial" pitchFamily="34" charset="0"/>
                  <a:cs typeface="Arial" pitchFamily="34" charset="0"/>
                </a:rPr>
                <a:t>.</a:t>
              </a:r>
              <a:endParaRPr lang="ru-RU" sz="2800" dirty="0"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52"/>
          <a:stretch/>
        </p:blipFill>
        <p:spPr bwMode="auto">
          <a:xfrm>
            <a:off x="501160" y="3691618"/>
            <a:ext cx="9067800" cy="3028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14230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plate PresentationGo">
  <a:themeElements>
    <a:clrScheme name="PGO2">
      <a:dk1>
        <a:sysClr val="windowText" lastClr="000000"/>
      </a:dk1>
      <a:lt1>
        <a:sysClr val="window" lastClr="FFFFFF"/>
      </a:lt1>
      <a:dk2>
        <a:srgbClr val="063951"/>
      </a:dk2>
      <a:lt2>
        <a:srgbClr val="D3D3D3"/>
      </a:lt2>
      <a:accent1>
        <a:srgbClr val="3A5C84"/>
      </a:accent1>
      <a:accent2>
        <a:srgbClr val="F7931F"/>
      </a:accent2>
      <a:accent3>
        <a:srgbClr val="4CC1EF"/>
      </a:accent3>
      <a:accent4>
        <a:srgbClr val="FFCC4C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Template PresentationGo">
  <a:themeElements>
    <a:clrScheme name="PGO">
      <a:dk1>
        <a:sysClr val="windowText" lastClr="000000"/>
      </a:dk1>
      <a:lt1>
        <a:sysClr val="window" lastClr="FFFFFF"/>
      </a:lt1>
      <a:dk2>
        <a:srgbClr val="063951"/>
      </a:dk2>
      <a:lt2>
        <a:srgbClr val="F0EEEF"/>
      </a:lt2>
      <a:accent1>
        <a:srgbClr val="00B09B"/>
      </a:accent1>
      <a:accent2>
        <a:srgbClr val="F36F13"/>
      </a:accent2>
      <a:accent3>
        <a:srgbClr val="0D95BC"/>
      </a:accent3>
      <a:accent4>
        <a:srgbClr val="EBCB38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9713</TotalTime>
  <Words>320</Words>
  <Application>Microsoft Office PowerPoint</Application>
  <PresentationFormat>Широкоэкранный</PresentationFormat>
  <Paragraphs>43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Arial</vt:lpstr>
      <vt:lpstr>Calibri</vt:lpstr>
      <vt:lpstr>Calibri Light</vt:lpstr>
      <vt:lpstr>Helvetica</vt:lpstr>
      <vt:lpstr>Open Sans</vt:lpstr>
      <vt:lpstr>Тема Office</vt:lpstr>
      <vt:lpstr>Template PresentationGo</vt:lpstr>
      <vt:lpstr>1_Template PresentationGo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Spam va gowtli konserva ortasida boglik bormi?</dc:title>
  <dc:creator>Feruza</dc:creator>
  <cp:lastModifiedBy>Учетная запись Майкрософт</cp:lastModifiedBy>
  <cp:revision>1007</cp:revision>
  <dcterms:created xsi:type="dcterms:W3CDTF">2020-03-24T02:20:14Z</dcterms:created>
  <dcterms:modified xsi:type="dcterms:W3CDTF">2021-02-01T04:39:35Z</dcterms:modified>
</cp:coreProperties>
</file>